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6.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4.xml" ContentType="application/vnd.openxmlformats-officedocument.drawingml.chart+xml"/>
  <Override PartName="/ppt/theme/themeOverride2.xml" ContentType="application/vnd.openxmlformats-officedocument.themeOverride+xml"/>
  <Override PartName="/ppt/charts/chart5.xml" ContentType="application/vnd.openxmlformats-officedocument.drawingml.chart+xml"/>
  <Override PartName="/ppt/theme/themeOverride3.xml" ContentType="application/vnd.openxmlformats-officedocument.themeOverride+xml"/>
  <Override PartName="/ppt/charts/chart6.xml" ContentType="application/vnd.openxmlformats-officedocument.drawingml.chart+xml"/>
  <Override PartName="/ppt/theme/themeOverride4.xml" ContentType="application/vnd.openxmlformats-officedocument.themeOverride+xml"/>
  <Override PartName="/ppt/drawings/drawing1.xml" ContentType="application/vnd.openxmlformats-officedocument.drawingml.chartshape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saveSubsetFonts="1">
  <p:sldMasterIdLst>
    <p:sldMasterId id="2147483660" r:id="rId1"/>
  </p:sldMasterIdLst>
  <p:notesMasterIdLst>
    <p:notesMasterId r:id="rId92"/>
  </p:notesMasterIdLst>
  <p:handoutMasterIdLst>
    <p:handoutMasterId r:id="rId93"/>
  </p:handoutMasterIdLst>
  <p:sldIdLst>
    <p:sldId id="256" r:id="rId2"/>
    <p:sldId id="372" r:id="rId3"/>
    <p:sldId id="373" r:id="rId4"/>
    <p:sldId id="365" r:id="rId5"/>
    <p:sldId id="498" r:id="rId6"/>
    <p:sldId id="378" r:id="rId7"/>
    <p:sldId id="551" r:id="rId8"/>
    <p:sldId id="552" r:id="rId9"/>
    <p:sldId id="379" r:id="rId10"/>
    <p:sldId id="388" r:id="rId11"/>
    <p:sldId id="414" r:id="rId12"/>
    <p:sldId id="415" r:id="rId13"/>
    <p:sldId id="555" r:id="rId14"/>
    <p:sldId id="499" r:id="rId15"/>
    <p:sldId id="500" r:id="rId16"/>
    <p:sldId id="501" r:id="rId17"/>
    <p:sldId id="502" r:id="rId18"/>
    <p:sldId id="503" r:id="rId19"/>
    <p:sldId id="504" r:id="rId20"/>
    <p:sldId id="505" r:id="rId21"/>
    <p:sldId id="427" r:id="rId22"/>
    <p:sldId id="429" r:id="rId23"/>
    <p:sldId id="556" r:id="rId24"/>
    <p:sldId id="382" r:id="rId25"/>
    <p:sldId id="565" r:id="rId26"/>
    <p:sldId id="564" r:id="rId27"/>
    <p:sldId id="383" r:id="rId28"/>
    <p:sldId id="380" r:id="rId29"/>
    <p:sldId id="381" r:id="rId30"/>
    <p:sldId id="566" r:id="rId31"/>
    <p:sldId id="514" r:id="rId32"/>
    <p:sldId id="558" r:id="rId33"/>
    <p:sldId id="518" r:id="rId34"/>
    <p:sldId id="549" r:id="rId35"/>
    <p:sldId id="523" r:id="rId36"/>
    <p:sldId id="524" r:id="rId37"/>
    <p:sldId id="562" r:id="rId38"/>
    <p:sldId id="563" r:id="rId39"/>
    <p:sldId id="560" r:id="rId40"/>
    <p:sldId id="548" r:id="rId41"/>
    <p:sldId id="567" r:id="rId42"/>
    <p:sldId id="547" r:id="rId43"/>
    <p:sldId id="568" r:id="rId44"/>
    <p:sldId id="497" r:id="rId45"/>
    <p:sldId id="543" r:id="rId46"/>
    <p:sldId id="394" r:id="rId47"/>
    <p:sldId id="395" r:id="rId48"/>
    <p:sldId id="396" r:id="rId49"/>
    <p:sldId id="397" r:id="rId50"/>
    <p:sldId id="398" r:id="rId51"/>
    <p:sldId id="399" r:id="rId52"/>
    <p:sldId id="400" r:id="rId53"/>
    <p:sldId id="401" r:id="rId54"/>
    <p:sldId id="402" r:id="rId55"/>
    <p:sldId id="403" r:id="rId56"/>
    <p:sldId id="404" r:id="rId57"/>
    <p:sldId id="405" r:id="rId58"/>
    <p:sldId id="406" r:id="rId59"/>
    <p:sldId id="407" r:id="rId60"/>
    <p:sldId id="408" r:id="rId61"/>
    <p:sldId id="409" r:id="rId62"/>
    <p:sldId id="410" r:id="rId63"/>
    <p:sldId id="411" r:id="rId64"/>
    <p:sldId id="412" r:id="rId65"/>
    <p:sldId id="416" r:id="rId66"/>
    <p:sldId id="417" r:id="rId67"/>
    <p:sldId id="418" r:id="rId68"/>
    <p:sldId id="419" r:id="rId69"/>
    <p:sldId id="420" r:id="rId70"/>
    <p:sldId id="581" r:id="rId71"/>
    <p:sldId id="582" r:id="rId72"/>
    <p:sldId id="583" r:id="rId73"/>
    <p:sldId id="584" r:id="rId74"/>
    <p:sldId id="576" r:id="rId75"/>
    <p:sldId id="577" r:id="rId76"/>
    <p:sldId id="578" r:id="rId77"/>
    <p:sldId id="579" r:id="rId78"/>
    <p:sldId id="580" r:id="rId79"/>
    <p:sldId id="544" r:id="rId80"/>
    <p:sldId id="442" r:id="rId81"/>
    <p:sldId id="443" r:id="rId82"/>
    <p:sldId id="441" r:id="rId83"/>
    <p:sldId id="587" r:id="rId84"/>
    <p:sldId id="588" r:id="rId85"/>
    <p:sldId id="589" r:id="rId86"/>
    <p:sldId id="590" r:id="rId87"/>
    <p:sldId id="591" r:id="rId88"/>
    <p:sldId id="592" r:id="rId89"/>
    <p:sldId id="585" r:id="rId90"/>
    <p:sldId id="586" r:id="rId91"/>
  </p:sldIdLst>
  <p:sldSz cx="6858000" cy="9144000" type="screen4x3"/>
  <p:notesSz cx="9866313" cy="6735763"/>
  <p:kinsoku lang="ja-JP" invalStChars="～、。，．・：；？！゛゜ヽヾゝゞ々ー’”）〕］｝〉》」』】°‰′″℃￠％ぁぃぅぇぉっゃゅょゎァィゥェォッャュョヮヵヶ!%),.:;?]}｡｣､･ｧｨｩｪｫｬｭｮｯｰﾞﾟ" invalEndChars="‘“（〔［｛〈《「『【￥＄$([\{｢￡"/>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78">
          <p15:clr>
            <a:srgbClr val="A4A3A4"/>
          </p15:clr>
        </p15:guide>
        <p15:guide id="2" pos="2205">
          <p15:clr>
            <a:srgbClr val="A4A3A4"/>
          </p15:clr>
        </p15:guide>
      </p15:sldGuideLst>
    </p:ext>
    <p:ext uri="{2D200454-40CA-4A62-9FC3-DE9A4176ACB9}">
      <p15:notesGuideLst xmlns:p15="http://schemas.microsoft.com/office/powerpoint/2012/main">
        <p15:guide id="1" orient="horz" pos="2122">
          <p15:clr>
            <a:srgbClr val="A4A3A4"/>
          </p15:clr>
        </p15:guide>
        <p15:guide id="2" pos="31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9595"/>
    <a:srgbClr val="C5C5C5"/>
    <a:srgbClr val="0000FF"/>
    <a:srgbClr val="99CCFF"/>
    <a:srgbClr val="FFFF99"/>
    <a:srgbClr val="F7E5E5"/>
    <a:srgbClr val="FDF9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116" autoAdjust="0"/>
    <p:restoredTop sz="99415" autoAdjust="0"/>
  </p:normalViewPr>
  <p:slideViewPr>
    <p:cSldViewPr>
      <p:cViewPr varScale="1">
        <p:scale>
          <a:sx n="88" d="100"/>
          <a:sy n="88" d="100"/>
        </p:scale>
        <p:origin x="3396" y="84"/>
      </p:cViewPr>
      <p:guideLst>
        <p:guide orient="horz" pos="3878"/>
        <p:guide pos="2205"/>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 r:id="rId47" collapse="1"/>
      <p:sld r:id="rId48" collapse="1"/>
      <p:sld r:id="rId49" collapse="1"/>
      <p:sld r:id="rId50" collapse="1"/>
      <p:sld r:id="rId51" collapse="1"/>
      <p:sld r:id="rId52" collapse="1"/>
      <p:sld r:id="rId53" collapse="1"/>
      <p:sld r:id="rId54" collapse="1"/>
      <p:sld r:id="rId55" collapse="1"/>
      <p:sld r:id="rId56" collapse="1"/>
      <p:sld r:id="rId57" collapse="1"/>
      <p:sld r:id="rId58" collapse="1"/>
    </p:sldLst>
  </p:outlineViewPr>
  <p:notesTextViewPr>
    <p:cViewPr>
      <p:scale>
        <a:sx n="100" d="100"/>
        <a:sy n="100" d="100"/>
      </p:scale>
      <p:origin x="0" y="0"/>
    </p:cViewPr>
  </p:notesTextViewPr>
  <p:sorterViewPr>
    <p:cViewPr varScale="1">
      <p:scale>
        <a:sx n="1" d="1"/>
        <a:sy n="1" d="1"/>
      </p:scale>
      <p:origin x="0" y="-23124"/>
    </p:cViewPr>
  </p:sorterViewPr>
  <p:notesViewPr>
    <p:cSldViewPr>
      <p:cViewPr varScale="1">
        <p:scale>
          <a:sx n="101" d="100"/>
          <a:sy n="101" d="100"/>
        </p:scale>
        <p:origin x="-978" y="-96"/>
      </p:cViewPr>
      <p:guideLst>
        <p:guide orient="horz" pos="2122"/>
        <p:guide pos="3108"/>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_rels/viewProps.xml.rels><?xml version="1.0" encoding="UTF-8" standalone="yes"?>
<Relationships xmlns="http://schemas.openxmlformats.org/package/2006/relationships"><Relationship Id="rId13" Type="http://schemas.openxmlformats.org/officeDocument/2006/relationships/slide" Target="slides/slide21.xml"/><Relationship Id="rId18" Type="http://schemas.openxmlformats.org/officeDocument/2006/relationships/slide" Target="slides/slide29.xml"/><Relationship Id="rId26" Type="http://schemas.openxmlformats.org/officeDocument/2006/relationships/slide" Target="slides/slide49.xml"/><Relationship Id="rId39" Type="http://schemas.openxmlformats.org/officeDocument/2006/relationships/slide" Target="slides/slide66.xml"/><Relationship Id="rId21" Type="http://schemas.openxmlformats.org/officeDocument/2006/relationships/slide" Target="slides/slide36.xml"/><Relationship Id="rId34" Type="http://schemas.openxmlformats.org/officeDocument/2006/relationships/slide" Target="slides/slide57.xml"/><Relationship Id="rId42" Type="http://schemas.openxmlformats.org/officeDocument/2006/relationships/slide" Target="slides/slide69.xml"/><Relationship Id="rId47" Type="http://schemas.openxmlformats.org/officeDocument/2006/relationships/slide" Target="slides/slide74.xml"/><Relationship Id="rId50" Type="http://schemas.openxmlformats.org/officeDocument/2006/relationships/slide" Target="slides/slide77.xml"/><Relationship Id="rId55" Type="http://schemas.openxmlformats.org/officeDocument/2006/relationships/slide" Target="slides/slide83.xml"/><Relationship Id="rId7" Type="http://schemas.openxmlformats.org/officeDocument/2006/relationships/slide" Target="slides/slide11.xml"/><Relationship Id="rId12" Type="http://schemas.openxmlformats.org/officeDocument/2006/relationships/slide" Target="slides/slide20.xml"/><Relationship Id="rId17" Type="http://schemas.openxmlformats.org/officeDocument/2006/relationships/slide" Target="slides/slide28.xml"/><Relationship Id="rId25" Type="http://schemas.openxmlformats.org/officeDocument/2006/relationships/slide" Target="slides/slide48.xml"/><Relationship Id="rId33" Type="http://schemas.openxmlformats.org/officeDocument/2006/relationships/slide" Target="slides/slide56.xml"/><Relationship Id="rId38" Type="http://schemas.openxmlformats.org/officeDocument/2006/relationships/slide" Target="slides/slide65.xml"/><Relationship Id="rId46" Type="http://schemas.openxmlformats.org/officeDocument/2006/relationships/slide" Target="slides/slide73.xml"/><Relationship Id="rId2" Type="http://schemas.openxmlformats.org/officeDocument/2006/relationships/slide" Target="slides/slide4.xml"/><Relationship Id="rId16" Type="http://schemas.openxmlformats.org/officeDocument/2006/relationships/slide" Target="slides/slide27.xml"/><Relationship Id="rId20" Type="http://schemas.openxmlformats.org/officeDocument/2006/relationships/slide" Target="slides/slide35.xml"/><Relationship Id="rId29" Type="http://schemas.openxmlformats.org/officeDocument/2006/relationships/slide" Target="slides/slide52.xml"/><Relationship Id="rId41" Type="http://schemas.openxmlformats.org/officeDocument/2006/relationships/slide" Target="slides/slide68.xml"/><Relationship Id="rId54" Type="http://schemas.openxmlformats.org/officeDocument/2006/relationships/slide" Target="slides/slide82.xml"/><Relationship Id="rId1" Type="http://schemas.openxmlformats.org/officeDocument/2006/relationships/slide" Target="slides/slide1.xml"/><Relationship Id="rId6" Type="http://schemas.openxmlformats.org/officeDocument/2006/relationships/slide" Target="slides/slide10.xml"/><Relationship Id="rId11" Type="http://schemas.openxmlformats.org/officeDocument/2006/relationships/slide" Target="slides/slide18.xml"/><Relationship Id="rId24" Type="http://schemas.openxmlformats.org/officeDocument/2006/relationships/slide" Target="slides/slide47.xml"/><Relationship Id="rId32" Type="http://schemas.openxmlformats.org/officeDocument/2006/relationships/slide" Target="slides/slide55.xml"/><Relationship Id="rId37" Type="http://schemas.openxmlformats.org/officeDocument/2006/relationships/slide" Target="slides/slide60.xml"/><Relationship Id="rId40" Type="http://schemas.openxmlformats.org/officeDocument/2006/relationships/slide" Target="slides/slide67.xml"/><Relationship Id="rId45" Type="http://schemas.openxmlformats.org/officeDocument/2006/relationships/slide" Target="slides/slide72.xml"/><Relationship Id="rId53" Type="http://schemas.openxmlformats.org/officeDocument/2006/relationships/slide" Target="slides/slide81.xml"/><Relationship Id="rId58" Type="http://schemas.openxmlformats.org/officeDocument/2006/relationships/slide" Target="slides/slide87.xml"/><Relationship Id="rId5" Type="http://schemas.openxmlformats.org/officeDocument/2006/relationships/slide" Target="slides/slide9.xml"/><Relationship Id="rId15" Type="http://schemas.openxmlformats.org/officeDocument/2006/relationships/slide" Target="slides/slide24.xml"/><Relationship Id="rId23" Type="http://schemas.openxmlformats.org/officeDocument/2006/relationships/slide" Target="slides/slide46.xml"/><Relationship Id="rId28" Type="http://schemas.openxmlformats.org/officeDocument/2006/relationships/slide" Target="slides/slide51.xml"/><Relationship Id="rId36" Type="http://schemas.openxmlformats.org/officeDocument/2006/relationships/slide" Target="slides/slide59.xml"/><Relationship Id="rId49" Type="http://schemas.openxmlformats.org/officeDocument/2006/relationships/slide" Target="slides/slide76.xml"/><Relationship Id="rId57" Type="http://schemas.openxmlformats.org/officeDocument/2006/relationships/slide" Target="slides/slide85.xml"/><Relationship Id="rId10" Type="http://schemas.openxmlformats.org/officeDocument/2006/relationships/slide" Target="slides/slide17.xml"/><Relationship Id="rId19" Type="http://schemas.openxmlformats.org/officeDocument/2006/relationships/slide" Target="slides/slide31.xml"/><Relationship Id="rId31" Type="http://schemas.openxmlformats.org/officeDocument/2006/relationships/slide" Target="slides/slide54.xml"/><Relationship Id="rId44" Type="http://schemas.openxmlformats.org/officeDocument/2006/relationships/slide" Target="slides/slide71.xml"/><Relationship Id="rId52" Type="http://schemas.openxmlformats.org/officeDocument/2006/relationships/slide" Target="slides/slide80.xml"/><Relationship Id="rId4" Type="http://schemas.openxmlformats.org/officeDocument/2006/relationships/slide" Target="slides/slide6.xml"/><Relationship Id="rId9" Type="http://schemas.openxmlformats.org/officeDocument/2006/relationships/slide" Target="slides/slide16.xml"/><Relationship Id="rId14" Type="http://schemas.openxmlformats.org/officeDocument/2006/relationships/slide" Target="slides/slide22.xml"/><Relationship Id="rId22" Type="http://schemas.openxmlformats.org/officeDocument/2006/relationships/slide" Target="slides/slide44.xml"/><Relationship Id="rId27" Type="http://schemas.openxmlformats.org/officeDocument/2006/relationships/slide" Target="slides/slide50.xml"/><Relationship Id="rId30" Type="http://schemas.openxmlformats.org/officeDocument/2006/relationships/slide" Target="slides/slide53.xml"/><Relationship Id="rId35" Type="http://schemas.openxmlformats.org/officeDocument/2006/relationships/slide" Target="slides/slide58.xml"/><Relationship Id="rId43" Type="http://schemas.openxmlformats.org/officeDocument/2006/relationships/slide" Target="slides/slide70.xml"/><Relationship Id="rId48" Type="http://schemas.openxmlformats.org/officeDocument/2006/relationships/slide" Target="slides/slide75.xml"/><Relationship Id="rId56" Type="http://schemas.openxmlformats.org/officeDocument/2006/relationships/slide" Target="slides/slide84.xml"/><Relationship Id="rId8" Type="http://schemas.openxmlformats.org/officeDocument/2006/relationships/slide" Target="slides/slide12.xml"/><Relationship Id="rId51" Type="http://schemas.openxmlformats.org/officeDocument/2006/relationships/slide" Target="slides/slide78.xml"/><Relationship Id="rId3"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oleObject" Target="file:///C:\Users\nakatou_mitsuyo\Desktop\&#19979;&#37326;&#24066;_&#12509;&#12486;&#12531;&#12471;&#12515;&#12523;&#20998;&#26512;\30_&#20803;&#12487;&#12540;&#12479;\&#33075;&#26775;&#22622;&#12539;&#24515;&#31563;&#26775;&#22622;&#20877;&#30330;&#20104;&#38450;&#25351;&#23566;&#23550;&#35937;&#32773;&#32676;&#20998;&#2651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nakatou_mitsuyo\Desktop\&#19979;&#37326;&#24066;_&#12509;&#12486;&#12531;&#12471;&#12515;&#12523;&#20998;&#26512;\30_&#20803;&#12487;&#12540;&#12479;\&#33075;&#26775;&#22622;&#12539;&#24515;&#31563;&#26775;&#22622;&#20877;&#30330;&#20104;&#38450;&#25351;&#23566;&#23550;&#35937;&#32773;&#32676;&#20998;&#26512;.xlsx" TargetMode="Externa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baseline="0">
                <a:solidFill>
                  <a:schemeClr val="tx1"/>
                </a:solidFill>
                <a:latin typeface="ＭＳ 明朝" panose="02020609040205080304" pitchFamily="17" charset="-128"/>
                <a:ea typeface="ＭＳ 明朝" panose="02020609040205080304" pitchFamily="17" charset="-128"/>
                <a:cs typeface="+mn-cs"/>
              </a:defRPr>
            </a:pPr>
            <a:r>
              <a:rPr lang="ja-JP" altLang="en-US" sz="1400"/>
              <a:t>下野市における主要死因別死亡割合</a:t>
            </a:r>
            <a:endParaRPr lang="ja-JP" sz="1400"/>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ＭＳ 明朝" panose="02020609040205080304" pitchFamily="17" charset="-128"/>
              <a:ea typeface="ＭＳ 明朝" panose="02020609040205080304" pitchFamily="17" charset="-128"/>
              <a:cs typeface="+mn-cs"/>
            </a:defRPr>
          </a:pPr>
          <a:endParaRPr lang="ja-JP"/>
        </a:p>
      </c:txPr>
    </c:title>
    <c:autoTitleDeleted val="0"/>
    <c:plotArea>
      <c:layout/>
      <c:pieChart>
        <c:varyColors val="1"/>
        <c:ser>
          <c:idx val="0"/>
          <c:order val="0"/>
          <c:spPr>
            <a:effectLst/>
          </c:spPr>
          <c:dPt>
            <c:idx val="0"/>
            <c:bubble3D val="0"/>
            <c:spPr>
              <a:solidFill>
                <a:schemeClr val="accent1">
                  <a:lumMod val="60000"/>
                  <a:lumOff val="40000"/>
                </a:schemeClr>
              </a:solidFill>
              <a:ln>
                <a:noFill/>
              </a:ln>
              <a:effectLst/>
            </c:spPr>
            <c:extLst xmlns:c16r2="http://schemas.microsoft.com/office/drawing/2015/06/chart">
              <c:ext xmlns:c16="http://schemas.microsoft.com/office/drawing/2014/chart" uri="{C3380CC4-5D6E-409C-BE32-E72D297353CC}">
                <c16:uniqueId val="{00000001-BF1B-4227-95B7-F6A97D7D8F0B}"/>
              </c:ext>
            </c:extLst>
          </c:dPt>
          <c:dPt>
            <c:idx val="1"/>
            <c:bubble3D val="0"/>
            <c:spPr>
              <a:solidFill>
                <a:schemeClr val="accent2">
                  <a:lumMod val="60000"/>
                  <a:lumOff val="40000"/>
                </a:schemeClr>
              </a:solidFill>
              <a:ln>
                <a:noFill/>
              </a:ln>
              <a:effectLst/>
            </c:spPr>
            <c:extLst xmlns:c16r2="http://schemas.microsoft.com/office/drawing/2015/06/chart">
              <c:ext xmlns:c16="http://schemas.microsoft.com/office/drawing/2014/chart" uri="{C3380CC4-5D6E-409C-BE32-E72D297353CC}">
                <c16:uniqueId val="{00000003-BF1B-4227-95B7-F6A97D7D8F0B}"/>
              </c:ext>
            </c:extLst>
          </c:dPt>
          <c:dPt>
            <c:idx val="2"/>
            <c:bubble3D val="0"/>
            <c:spPr>
              <a:solidFill>
                <a:schemeClr val="tx2">
                  <a:lumMod val="40000"/>
                  <a:lumOff val="60000"/>
                </a:schemeClr>
              </a:solidFill>
              <a:ln>
                <a:noFill/>
              </a:ln>
              <a:effectLst/>
            </c:spPr>
            <c:extLst xmlns:c16r2="http://schemas.microsoft.com/office/drawing/2015/06/chart">
              <c:ext xmlns:c16="http://schemas.microsoft.com/office/drawing/2014/chart" uri="{C3380CC4-5D6E-409C-BE32-E72D297353CC}">
                <c16:uniqueId val="{00000005-BF1B-4227-95B7-F6A97D7D8F0B}"/>
              </c:ext>
            </c:extLst>
          </c:dPt>
          <c:dPt>
            <c:idx val="3"/>
            <c:bubble3D val="0"/>
            <c:spPr>
              <a:solidFill>
                <a:schemeClr val="accent4">
                  <a:lumMod val="40000"/>
                  <a:lumOff val="60000"/>
                </a:schemeClr>
              </a:solidFill>
              <a:ln>
                <a:noFill/>
              </a:ln>
              <a:effectLst/>
            </c:spPr>
            <c:extLst xmlns:c16r2="http://schemas.microsoft.com/office/drawing/2015/06/chart">
              <c:ext xmlns:c16="http://schemas.microsoft.com/office/drawing/2014/chart" uri="{C3380CC4-5D6E-409C-BE32-E72D297353CC}">
                <c16:uniqueId val="{00000007-BF1B-4227-95B7-F6A97D7D8F0B}"/>
              </c:ext>
            </c:extLst>
          </c:dPt>
          <c:dPt>
            <c:idx val="4"/>
            <c:bubble3D val="0"/>
            <c:spPr>
              <a:solidFill>
                <a:schemeClr val="bg1">
                  <a:lumMod val="75000"/>
                </a:schemeClr>
              </a:solidFill>
              <a:ln>
                <a:noFill/>
              </a:ln>
              <a:effectLst/>
            </c:spPr>
            <c:extLst xmlns:c16r2="http://schemas.microsoft.com/office/drawing/2015/06/chart">
              <c:ext xmlns:c16="http://schemas.microsoft.com/office/drawing/2014/chart" uri="{C3380CC4-5D6E-409C-BE32-E72D297353CC}">
                <c16:uniqueId val="{00000009-BF1B-4227-95B7-F6A97D7D8F0B}"/>
              </c:ext>
            </c:extLst>
          </c:dPt>
          <c:dPt>
            <c:idx val="5"/>
            <c:bubble3D val="0"/>
            <c:spPr>
              <a:solidFill>
                <a:srgbClr val="C0504D">
                  <a:lumMod val="60000"/>
                  <a:lumOff val="40000"/>
                </a:srgbClr>
              </a:solidFill>
              <a:ln>
                <a:noFill/>
              </a:ln>
              <a:effectLst/>
            </c:spPr>
            <c:extLst xmlns:c16r2="http://schemas.microsoft.com/office/drawing/2015/06/chart">
              <c:ext xmlns:c16="http://schemas.microsoft.com/office/drawing/2014/chart" uri="{C3380CC4-5D6E-409C-BE32-E72D297353CC}">
                <c16:uniqueId val="{0000000B-BF1B-4227-95B7-F6A97D7D8F0B}"/>
              </c:ext>
            </c:extLst>
          </c:dPt>
          <c:dPt>
            <c:idx val="6"/>
            <c:bubble3D val="0"/>
            <c:spPr>
              <a:solidFill>
                <a:schemeClr val="accent5">
                  <a:lumMod val="60000"/>
                  <a:lumOff val="40000"/>
                </a:schemeClr>
              </a:solidFill>
              <a:ln>
                <a:noFill/>
              </a:ln>
              <a:effectLst/>
            </c:spPr>
            <c:extLst xmlns:c16r2="http://schemas.microsoft.com/office/drawing/2015/06/chart">
              <c:ext xmlns:c16="http://schemas.microsoft.com/office/drawing/2014/chart" uri="{C3380CC4-5D6E-409C-BE32-E72D297353CC}">
                <c16:uniqueId val="{0000000D-BF1B-4227-95B7-F6A97D7D8F0B}"/>
              </c:ext>
            </c:extLst>
          </c:dPt>
          <c:dPt>
            <c:idx val="7"/>
            <c:bubble3D val="0"/>
            <c:spPr>
              <a:solidFill>
                <a:srgbClr val="FFCCFF"/>
              </a:solidFill>
              <a:ln>
                <a:noFill/>
              </a:ln>
              <a:effectLst/>
            </c:spPr>
            <c:extLst xmlns:c16r2="http://schemas.microsoft.com/office/drawing/2015/06/chart">
              <c:ext xmlns:c16="http://schemas.microsoft.com/office/drawing/2014/chart" uri="{C3380CC4-5D6E-409C-BE32-E72D297353CC}">
                <c16:uniqueId val="{0000000F-BF1B-4227-95B7-F6A97D7D8F0B}"/>
              </c:ext>
            </c:extLst>
          </c:dPt>
          <c:dPt>
            <c:idx val="8"/>
            <c:bubble3D val="0"/>
            <c:spPr>
              <a:solidFill>
                <a:schemeClr val="tx2">
                  <a:lumMod val="40000"/>
                  <a:lumOff val="60000"/>
                </a:schemeClr>
              </a:solidFill>
              <a:ln>
                <a:noFill/>
              </a:ln>
              <a:effectLst/>
            </c:spPr>
            <c:extLst xmlns:c16r2="http://schemas.microsoft.com/office/drawing/2015/06/chart">
              <c:ext xmlns:c16="http://schemas.microsoft.com/office/drawing/2014/chart" uri="{C3380CC4-5D6E-409C-BE32-E72D297353CC}">
                <c16:uniqueId val="{00000011-BF1B-4227-95B7-F6A97D7D8F0B}"/>
              </c:ext>
            </c:extLst>
          </c:dPt>
          <c:dPt>
            <c:idx val="9"/>
            <c:bubble3D val="0"/>
            <c:spPr>
              <a:solidFill>
                <a:srgbClr val="FFFF99"/>
              </a:solidFill>
              <a:ln>
                <a:noFill/>
              </a:ln>
              <a:effectLst/>
            </c:spPr>
            <c:extLst xmlns:c16r2="http://schemas.microsoft.com/office/drawing/2015/06/chart">
              <c:ext xmlns:c16="http://schemas.microsoft.com/office/drawing/2014/chart" uri="{C3380CC4-5D6E-409C-BE32-E72D297353CC}">
                <c16:uniqueId val="{00000013-BF1B-4227-95B7-F6A97D7D8F0B}"/>
              </c:ext>
            </c:extLst>
          </c:dPt>
          <c:dPt>
            <c:idx val="10"/>
            <c:bubble3D val="0"/>
            <c:spPr>
              <a:solidFill>
                <a:srgbClr val="336699"/>
              </a:solidFill>
              <a:ln>
                <a:noFill/>
              </a:ln>
              <a:effectLst/>
            </c:spPr>
            <c:extLst xmlns:c16r2="http://schemas.microsoft.com/office/drawing/2015/06/chart">
              <c:ext xmlns:c16="http://schemas.microsoft.com/office/drawing/2014/chart" uri="{C3380CC4-5D6E-409C-BE32-E72D297353CC}">
                <c16:uniqueId val="{00000015-BF1B-4227-95B7-F6A97D7D8F0B}"/>
              </c:ext>
            </c:extLst>
          </c:dPt>
          <c:dPt>
            <c:idx val="11"/>
            <c:bubble3D val="0"/>
            <c:spPr>
              <a:solidFill>
                <a:schemeClr val="accent6">
                  <a:lumMod val="40000"/>
                  <a:lumOff val="60000"/>
                </a:schemeClr>
              </a:solidFill>
              <a:ln>
                <a:noFill/>
              </a:ln>
              <a:effectLst/>
            </c:spPr>
            <c:extLst xmlns:c16r2="http://schemas.microsoft.com/office/drawing/2015/06/chart">
              <c:ext xmlns:c16="http://schemas.microsoft.com/office/drawing/2014/chart" uri="{C3380CC4-5D6E-409C-BE32-E72D297353CC}">
                <c16:uniqueId val="{00000017-BF1B-4227-95B7-F6A97D7D8F0B}"/>
              </c:ext>
            </c:extLst>
          </c:dPt>
          <c:dLbls>
            <c:dLbl>
              <c:idx val="0"/>
              <c:layout>
                <c:manualLayout>
                  <c:x val="-0.11258537405798645"/>
                  <c:y val="0.15685124104933115"/>
                </c:manualLayout>
              </c:layout>
              <c:tx>
                <c:rich>
                  <a:bodyPr/>
                  <a:lstStyle/>
                  <a:p>
                    <a:r>
                      <a:rPr lang="ja-JP" altLang="en-US"/>
                      <a:t>悪性新生物</a:t>
                    </a:r>
                  </a:p>
                  <a:p>
                    <a:fld id="{6BFE3E4E-4BFA-4AC8-BCCC-926C8254A734}" type="PERCENTAGE">
                      <a:rPr lang="en-US" altLang="ja-JP"/>
                      <a:pPr/>
                      <a:t>[パーセンテージ]</a:t>
                    </a:fld>
                    <a:endParaRPr lang="ja-JP" altLang="en-US"/>
                  </a:p>
                </c:rich>
              </c:tx>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1-BF1B-4227-95B7-F6A97D7D8F0B}"/>
                </c:ext>
                <c:ext xmlns:c15="http://schemas.microsoft.com/office/drawing/2012/chart" uri="{CE6537A1-D6FC-4f65-9D91-7224C49458BB}">
                  <c15:layout>
                    <c:manualLayout>
                      <c:w val="0.11786111111111111"/>
                      <c:h val="0.11206036745406824"/>
                    </c:manualLayout>
                  </c15:layout>
                  <c15:dlblFieldTable/>
                  <c15:showDataLabelsRange val="0"/>
                </c:ext>
              </c:extLst>
            </c:dLbl>
            <c:dLbl>
              <c:idx val="1"/>
              <c:layout>
                <c:manualLayout>
                  <c:x val="-9.4225207136773376E-2"/>
                  <c:y val="-0.11009774017698722"/>
                </c:manualLayout>
              </c:layout>
              <c:tx>
                <c:rich>
                  <a:bodyPr/>
                  <a:lstStyle/>
                  <a:p>
                    <a:r>
                      <a:rPr lang="ja-JP" altLang="en-US"/>
                      <a:t>心疾患</a:t>
                    </a:r>
                  </a:p>
                  <a:p>
                    <a:fld id="{E5FD4750-3ED0-4C3F-9BFF-D93A78414262}" type="PERCENTAGE">
                      <a:rPr lang="en-US" altLang="ja-JP"/>
                      <a:pPr/>
                      <a:t>[パーセンテージ]</a:t>
                    </a:fld>
                    <a:endParaRPr lang="ja-JP" altLang="en-US"/>
                  </a:p>
                </c:rich>
              </c:tx>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3-BF1B-4227-95B7-F6A97D7D8F0B}"/>
                </c:ext>
                <c:ext xmlns:c15="http://schemas.microsoft.com/office/drawing/2012/chart" uri="{CE6537A1-D6FC-4f65-9D91-7224C49458BB}">
                  <c15:dlblFieldTable/>
                  <c15:showDataLabelsRange val="0"/>
                </c:ext>
              </c:extLst>
            </c:dLbl>
            <c:dLbl>
              <c:idx val="2"/>
              <c:layout>
                <c:manualLayout>
                  <c:x val="-6.3313303902048007E-2"/>
                  <c:y val="-0.10413499989660879"/>
                </c:manualLayout>
              </c:layout>
              <c:tx>
                <c:rich>
                  <a:bodyPr/>
                  <a:lstStyle/>
                  <a:p>
                    <a:r>
                      <a:rPr lang="ja-JP" altLang="en-US"/>
                      <a:t>脳血管疾患</a:t>
                    </a:r>
                  </a:p>
                  <a:p>
                    <a:fld id="{978FBE14-B3BE-48B4-B5CF-CBABE74BE5D5}" type="PERCENTAGE">
                      <a:rPr lang="en-US" altLang="ja-JP"/>
                      <a:pPr/>
                      <a:t>[パーセンテージ]</a:t>
                    </a:fld>
                    <a:endParaRPr lang="ja-JP" altLang="en-US"/>
                  </a:p>
                </c:rich>
              </c:tx>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5-BF1B-4227-95B7-F6A97D7D8F0B}"/>
                </c:ext>
                <c:ext xmlns:c15="http://schemas.microsoft.com/office/drawing/2012/chart" uri="{CE6537A1-D6FC-4f65-9D91-7224C49458BB}">
                  <c15:dlblFieldTable/>
                  <c15:showDataLabelsRange val="0"/>
                </c:ext>
              </c:extLst>
            </c:dLbl>
            <c:dLbl>
              <c:idx val="3"/>
              <c:layout>
                <c:manualLayout>
                  <c:x val="5.6760211632252401E-2"/>
                  <c:y val="-0.12719833611152176"/>
                </c:manualLayout>
              </c:layout>
              <c:tx>
                <c:rich>
                  <a:bodyPr/>
                  <a:lstStyle/>
                  <a:p>
                    <a:r>
                      <a:rPr lang="ja-JP" altLang="en-US"/>
                      <a:t>老衰</a:t>
                    </a:r>
                  </a:p>
                  <a:p>
                    <a:fld id="{29B4C136-0654-45BA-ACC0-86F8469FECC4}" type="PERCENTAGE">
                      <a:rPr lang="en-US" altLang="ja-JP"/>
                      <a:pPr/>
                      <a:t>[パーセンテージ]</a:t>
                    </a:fld>
                    <a:endParaRPr lang="ja-JP" altLang="en-US"/>
                  </a:p>
                </c:rich>
              </c:tx>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7-BF1B-4227-95B7-F6A97D7D8F0B}"/>
                </c:ext>
                <c:ext xmlns:c15="http://schemas.microsoft.com/office/drawing/2012/chart" uri="{CE6537A1-D6FC-4f65-9D91-7224C49458BB}">
                  <c15:dlblFieldTable/>
                  <c15:showDataLabelsRange val="0"/>
                </c:ext>
              </c:extLst>
            </c:dLbl>
            <c:dLbl>
              <c:idx val="4"/>
              <c:layout>
                <c:manualLayout>
                  <c:x val="8.6423409362993003E-2"/>
                  <c:y val="-8.1750342039695431E-2"/>
                </c:manualLayout>
              </c:layout>
              <c:tx>
                <c:rich>
                  <a:bodyPr/>
                  <a:lstStyle/>
                  <a:p>
                    <a:r>
                      <a:rPr lang="ja-JP" altLang="en-US"/>
                      <a:t>肺炎</a:t>
                    </a:r>
                  </a:p>
                  <a:p>
                    <a:fld id="{30E439F9-1BC6-4DF4-9516-384EE3538130}" type="PERCENTAGE">
                      <a:rPr lang="en-US" altLang="ja-JP"/>
                      <a:pPr/>
                      <a:t>[パーセンテージ]</a:t>
                    </a:fld>
                    <a:endParaRPr lang="ja-JP" altLang="en-US"/>
                  </a:p>
                </c:rich>
              </c:tx>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9-BF1B-4227-95B7-F6A97D7D8F0B}"/>
                </c:ext>
                <c:ext xmlns:c15="http://schemas.microsoft.com/office/drawing/2012/chart" uri="{CE6537A1-D6FC-4f65-9D91-7224C49458BB}">
                  <c15:dlblFieldTable/>
                  <c15:showDataLabelsRange val="0"/>
                </c:ext>
              </c:extLst>
            </c:dLbl>
            <c:dLbl>
              <c:idx val="5"/>
              <c:layout>
                <c:manualLayout>
                  <c:x val="3.2524663698805605E-3"/>
                  <c:y val="0.1919371536891222"/>
                </c:manualLayout>
              </c:layout>
              <c:tx>
                <c:rich>
                  <a:bodyPr/>
                  <a:lstStyle/>
                  <a:p>
                    <a:r>
                      <a:rPr lang="ja-JP" altLang="en-US"/>
                      <a:t>不慮の事故</a:t>
                    </a:r>
                  </a:p>
                  <a:p>
                    <a:fld id="{8C2E6172-EE54-4AE7-AF63-B0E9F7C3DF9D}" type="PERCENTAGE">
                      <a:rPr lang="en-US" altLang="ja-JP"/>
                      <a:pPr/>
                      <a:t>[パーセンテージ]</a:t>
                    </a:fld>
                    <a:endParaRPr lang="ja-JP" altLang="en-US"/>
                  </a:p>
                </c:rich>
              </c:tx>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B-BF1B-4227-95B7-F6A97D7D8F0B}"/>
                </c:ext>
                <c:ext xmlns:c15="http://schemas.microsoft.com/office/drawing/2012/chart" uri="{CE6537A1-D6FC-4f65-9D91-7224C49458BB}">
                  <c15:dlblFieldTable/>
                  <c15:showDataLabelsRange val="0"/>
                </c:ext>
              </c:extLst>
            </c:dLbl>
            <c:dLbl>
              <c:idx val="6"/>
              <c:layout>
                <c:manualLayout>
                  <c:x val="-5.3755020953872482E-2"/>
                  <c:y val="9.0119932925051036E-2"/>
                </c:manualLayout>
              </c:layout>
              <c:tx>
                <c:rich>
                  <a:bodyPr/>
                  <a:lstStyle/>
                  <a:p>
                    <a:r>
                      <a:rPr lang="ja-JP" altLang="en-US"/>
                      <a:t>腎不全</a:t>
                    </a:r>
                  </a:p>
                  <a:p>
                    <a:fld id="{4EA242BF-FB29-4204-9211-D35FAF8A9B05}" type="PERCENTAGE">
                      <a:rPr lang="en-US" altLang="ja-JP"/>
                      <a:pPr/>
                      <a:t>[パーセンテージ]</a:t>
                    </a:fld>
                    <a:endParaRPr lang="ja-JP" altLang="en-US"/>
                  </a:p>
                </c:rich>
              </c:tx>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D-BF1B-4227-95B7-F6A97D7D8F0B}"/>
                </c:ext>
                <c:ext xmlns:c15="http://schemas.microsoft.com/office/drawing/2012/chart" uri="{CE6537A1-D6FC-4f65-9D91-7224C49458BB}">
                  <c15:dlblFieldTable/>
                  <c15:showDataLabelsRange val="0"/>
                </c:ext>
              </c:extLst>
            </c:dLbl>
            <c:dLbl>
              <c:idx val="7"/>
              <c:layout>
                <c:manualLayout>
                  <c:x val="-0.11283653079276693"/>
                  <c:y val="4.4316491688538934E-2"/>
                </c:manualLayout>
              </c:layout>
              <c:tx>
                <c:rich>
                  <a:bodyPr/>
                  <a:lstStyle/>
                  <a:p>
                    <a:r>
                      <a:rPr lang="ja-JP" altLang="en-US"/>
                      <a:t>糖尿病</a:t>
                    </a:r>
                  </a:p>
                  <a:p>
                    <a:fld id="{E314671B-F917-4D89-842E-3505136DE115}" type="PERCENTAGE">
                      <a:rPr lang="en-US" altLang="ja-JP"/>
                      <a:pPr/>
                      <a:t>[パーセンテージ]</a:t>
                    </a:fld>
                    <a:endParaRPr lang="ja-JP" altLang="en-US"/>
                  </a:p>
                </c:rich>
              </c:tx>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F-BF1B-4227-95B7-F6A97D7D8F0B}"/>
                </c:ext>
                <c:ext xmlns:c15="http://schemas.microsoft.com/office/drawing/2012/chart" uri="{CE6537A1-D6FC-4f65-9D91-7224C49458BB}">
                  <c15:dlblFieldTable/>
                  <c15:showDataLabelsRange val="0"/>
                </c:ext>
              </c:extLst>
            </c:dLbl>
            <c:dLbl>
              <c:idx val="8"/>
              <c:layout>
                <c:manualLayout>
                  <c:x val="-4.5067791940372096E-2"/>
                  <c:y val="4.2796733741611389E-4"/>
                </c:manualLayout>
              </c:layout>
              <c:tx>
                <c:rich>
                  <a:bodyPr/>
                  <a:lstStyle/>
                  <a:p>
                    <a:r>
                      <a:rPr lang="ja-JP" altLang="en-US"/>
                      <a:t>自殺</a:t>
                    </a:r>
                  </a:p>
                  <a:p>
                    <a:fld id="{6CC33132-364B-4C04-9270-FE451C44B96D}" type="PERCENTAGE">
                      <a:rPr lang="en-US" altLang="ja-JP"/>
                      <a:pPr/>
                      <a:t>[パーセンテージ]</a:t>
                    </a:fld>
                    <a:endParaRPr lang="ja-JP" altLang="en-US"/>
                  </a:p>
                </c:rich>
              </c:tx>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11-BF1B-4227-95B7-F6A97D7D8F0B}"/>
                </c:ext>
                <c:ext xmlns:c15="http://schemas.microsoft.com/office/drawing/2012/chart" uri="{CE6537A1-D6FC-4f65-9D91-7224C49458BB}">
                  <c15:dlblFieldTable/>
                  <c15:showDataLabelsRange val="0"/>
                </c:ext>
              </c:extLst>
            </c:dLbl>
            <c:dLbl>
              <c:idx val="9"/>
              <c:layout>
                <c:manualLayout>
                  <c:x val="-0.12104155488851187"/>
                  <c:y val="-6.03944298629338E-2"/>
                </c:manualLayout>
              </c:layout>
              <c:tx>
                <c:rich>
                  <a:bodyPr/>
                  <a:lstStyle/>
                  <a:p>
                    <a:r>
                      <a:rPr lang="ja-JP" altLang="en-US"/>
                      <a:t>大動脈瘤及び解離</a:t>
                    </a:r>
                  </a:p>
                  <a:p>
                    <a:fld id="{2C3521F9-F15E-40D9-86B0-9AF367C40A65}" type="PERCENTAGE">
                      <a:rPr lang="en-US" altLang="ja-JP"/>
                      <a:pPr/>
                      <a:t>[パーセンテージ]</a:t>
                    </a:fld>
                    <a:endParaRPr lang="ja-JP" altLang="en-US"/>
                  </a:p>
                </c:rich>
              </c:tx>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13-BF1B-4227-95B7-F6A97D7D8F0B}"/>
                </c:ext>
                <c:ext xmlns:c15="http://schemas.microsoft.com/office/drawing/2012/chart" uri="{CE6537A1-D6FC-4f65-9D91-7224C49458BB}">
                  <c15:dlblFieldTable/>
                  <c15:showDataLabelsRange val="0"/>
                </c:ext>
              </c:extLst>
            </c:dLbl>
            <c:dLbl>
              <c:idx val="10"/>
              <c:layout>
                <c:manualLayout>
                  <c:x val="4.4631990062015681E-2"/>
                  <c:y val="-0.1320913531641878"/>
                </c:manualLayout>
              </c:layout>
              <c:tx>
                <c:rich>
                  <a:bodyPr/>
                  <a:lstStyle/>
                  <a:p>
                    <a:r>
                      <a:rPr lang="zh-TW" altLang="en-US"/>
                      <a:t>慢性閉塞性肺疾患</a:t>
                    </a:r>
                  </a:p>
                  <a:p>
                    <a:fld id="{90E1B715-6A96-482E-A0F6-4D2FBCD664E3}" type="PERCENTAGE">
                      <a:rPr lang="en-US" altLang="zh-TW"/>
                      <a:pPr/>
                      <a:t>[パーセンテージ]</a:t>
                    </a:fld>
                    <a:endParaRPr lang="ja-JP" altLang="en-US"/>
                  </a:p>
                </c:rich>
              </c:tx>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15-BF1B-4227-95B7-F6A97D7D8F0B}"/>
                </c:ext>
                <c:ext xmlns:c15="http://schemas.microsoft.com/office/drawing/2012/chart" uri="{CE6537A1-D6FC-4f65-9D91-7224C49458BB}">
                  <c15:dlblFieldTable/>
                  <c15:showDataLabelsRange val="0"/>
                </c:ext>
              </c:extLst>
            </c:dLbl>
            <c:dLbl>
              <c:idx val="11"/>
              <c:layout>
                <c:manualLayout>
                  <c:x val="6.023123685916789E-2"/>
                  <c:y val="0.17775971946726682"/>
                </c:manualLayout>
              </c:layout>
              <c:tx>
                <c:rich>
                  <a:bodyPr/>
                  <a:lstStyle/>
                  <a:p>
                    <a:r>
                      <a:rPr lang="ja-JP" altLang="en-US"/>
                      <a:t>その他</a:t>
                    </a:r>
                  </a:p>
                  <a:p>
                    <a:fld id="{F1BB7C37-A7B6-4832-AD6E-70BAB378F10F}" type="PERCENTAGE">
                      <a:rPr lang="en-US" altLang="ja-JP"/>
                      <a:pPr/>
                      <a:t>[パーセンテージ]</a:t>
                    </a:fld>
                    <a:endParaRPr lang="ja-JP" altLang="en-US"/>
                  </a:p>
                </c:rich>
              </c:tx>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17-BF1B-4227-95B7-F6A97D7D8F0B}"/>
                </c:ext>
                <c:ext xmlns:c15="http://schemas.microsoft.com/office/drawing/2012/chart" uri="{CE6537A1-D6FC-4f65-9D91-7224C49458BB}">
                  <c15:dlblFieldTable/>
                  <c15:showDataLabelsRange val="0"/>
                </c:ext>
              </c:extLst>
            </c:dLbl>
            <c:numFmt formatCode="0.0%" sourceLinked="0"/>
            <c:spPr>
              <a:noFill/>
              <a:ln>
                <a:noFill/>
              </a:ln>
              <a:effectLst/>
            </c:spPr>
            <c:txPr>
              <a:bodyPr rot="0" spcFirstLastPara="1" vertOverflow="ellipsis" vert="horz" wrap="square" anchor="ctr" anchorCtr="1"/>
              <a:lstStyle/>
              <a:p>
                <a:pPr>
                  <a:defRPr sz="900" b="1" i="0" u="none" strike="noStrike" kern="1200" baseline="0">
                    <a:solidFill>
                      <a:schemeClr val="tx1"/>
                    </a:solidFill>
                    <a:latin typeface="ＭＳ 明朝" panose="02020609040205080304" pitchFamily="17" charset="-128"/>
                    <a:ea typeface="ＭＳ 明朝" panose="02020609040205080304" pitchFamily="17" charset="-128"/>
                    <a:cs typeface="+mn-cs"/>
                  </a:defRPr>
                </a:pPr>
                <a:endParaRPr lang="ja-JP"/>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xmlns:c16r2="http://schemas.microsoft.com/office/drawing/2015/06/chart">
              <c:ext xmlns:c15="http://schemas.microsoft.com/office/drawing/2012/chart" uri="{CE6537A1-D6FC-4f65-9D91-7224C49458BB}"/>
            </c:extLst>
          </c:dLbls>
          <c:cat>
            <c:strRef>
              <c:f>'[1]死因統計　市・県・国比較'!$E$21:$E$32</c:f>
              <c:strCache>
                <c:ptCount val="12"/>
                <c:pt idx="0">
                  <c:v>悪性新生物</c:v>
                </c:pt>
                <c:pt idx="1">
                  <c:v>心疾患</c:v>
                </c:pt>
                <c:pt idx="2">
                  <c:v>脳血管疾患</c:v>
                </c:pt>
                <c:pt idx="3">
                  <c:v>老衰</c:v>
                </c:pt>
                <c:pt idx="4">
                  <c:v>肺炎</c:v>
                </c:pt>
                <c:pt idx="5">
                  <c:v>不慮の事故</c:v>
                </c:pt>
                <c:pt idx="6">
                  <c:v>腎不全</c:v>
                </c:pt>
                <c:pt idx="7">
                  <c:v>糖尿病</c:v>
                </c:pt>
                <c:pt idx="8">
                  <c:v>自殺</c:v>
                </c:pt>
                <c:pt idx="9">
                  <c:v>大動脈瘤及び解離</c:v>
                </c:pt>
                <c:pt idx="10">
                  <c:v>慢性閉塞性肺疾患</c:v>
                </c:pt>
                <c:pt idx="11">
                  <c:v>その他</c:v>
                </c:pt>
              </c:strCache>
            </c:strRef>
          </c:cat>
          <c:val>
            <c:numRef>
              <c:f>'[1]死因統計　市・県・国比較'!$F$21:$F$32</c:f>
              <c:numCache>
                <c:formatCode>General</c:formatCode>
                <c:ptCount val="12"/>
                <c:pt idx="0">
                  <c:v>137</c:v>
                </c:pt>
                <c:pt idx="1">
                  <c:v>72</c:v>
                </c:pt>
                <c:pt idx="2">
                  <c:v>62</c:v>
                </c:pt>
                <c:pt idx="3">
                  <c:v>56</c:v>
                </c:pt>
                <c:pt idx="4">
                  <c:v>55</c:v>
                </c:pt>
                <c:pt idx="5">
                  <c:v>14</c:v>
                </c:pt>
                <c:pt idx="6">
                  <c:v>12</c:v>
                </c:pt>
                <c:pt idx="7">
                  <c:v>8</c:v>
                </c:pt>
                <c:pt idx="8">
                  <c:v>7</c:v>
                </c:pt>
                <c:pt idx="9">
                  <c:v>6</c:v>
                </c:pt>
                <c:pt idx="10">
                  <c:v>6</c:v>
                </c:pt>
                <c:pt idx="11">
                  <c:v>87</c:v>
                </c:pt>
              </c:numCache>
            </c:numRef>
          </c:val>
          <c:extLst xmlns:c16r2="http://schemas.microsoft.com/office/drawing/2015/06/chart">
            <c:ext xmlns:c16="http://schemas.microsoft.com/office/drawing/2014/chart" uri="{C3380CC4-5D6E-409C-BE32-E72D297353CC}">
              <c16:uniqueId val="{00000018-BF1B-4227-95B7-F6A97D7D8F0B}"/>
            </c:ext>
          </c:extLst>
        </c:ser>
        <c:dLbls>
          <c:dLblPos val="ctr"/>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solidFill>
      <a:schemeClr val="bg1"/>
    </a:solidFill>
    <a:ln w="9525" cap="flat" cmpd="sng" algn="ctr">
      <a:solidFill>
        <a:sysClr val="windowText" lastClr="000000"/>
      </a:solidFill>
      <a:round/>
    </a:ln>
    <a:effectLst/>
  </c:spPr>
  <c:txPr>
    <a:bodyPr/>
    <a:lstStyle/>
    <a:p>
      <a:pPr>
        <a:defRPr sz="700">
          <a:solidFill>
            <a:schemeClr val="tx1"/>
          </a:solidFill>
          <a:latin typeface="ＭＳ 明朝" panose="02020609040205080304" pitchFamily="17" charset="-128"/>
          <a:ea typeface="ＭＳ 明朝" panose="02020609040205080304" pitchFamily="17" charset="-128"/>
        </a:defRPr>
      </a:pPr>
      <a:endParaRPr lang="ja-JP"/>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800"/>
            </a:pPr>
            <a:r>
              <a:rPr lang="ja-JP" sz="800"/>
              <a:t>医療費</a:t>
            </a:r>
            <a:r>
              <a:rPr lang="en-US" sz="800"/>
              <a:t>(</a:t>
            </a:r>
            <a:r>
              <a:rPr lang="ja-JP" sz="800"/>
              <a:t>円</a:t>
            </a:r>
            <a:r>
              <a:rPr lang="ja-JP" sz="800" dirty="0"/>
              <a:t>）</a:t>
            </a:r>
          </a:p>
        </c:rich>
      </c:tx>
      <c:layout>
        <c:manualLayout>
          <c:xMode val="edge"/>
          <c:yMode val="edge"/>
          <c:x val="1.2735493827160486E-2"/>
          <c:y val="2.8222222222222221E-2"/>
        </c:manualLayout>
      </c:layout>
      <c:overlay val="0"/>
    </c:title>
    <c:autoTitleDeleted val="0"/>
    <c:plotArea>
      <c:layout>
        <c:manualLayout>
          <c:layoutTarget val="inner"/>
          <c:xMode val="edge"/>
          <c:yMode val="edge"/>
          <c:x val="0.11853219814791774"/>
          <c:y val="0.17006250000000001"/>
          <c:w val="0.84618190220579081"/>
          <c:h val="0.69566683070866142"/>
        </c:manualLayout>
      </c:layout>
      <c:barChart>
        <c:barDir val="col"/>
        <c:grouping val="clustered"/>
        <c:varyColors val="1"/>
        <c:ser>
          <c:idx val="0"/>
          <c:order val="0"/>
          <c:invertIfNegative val="0"/>
          <c:dPt>
            <c:idx val="0"/>
            <c:invertIfNegative val="0"/>
            <c:bubble3D val="0"/>
            <c:extLst xmlns:c16r2="http://schemas.microsoft.com/office/drawing/2015/06/chart">
              <c:ext xmlns:c16="http://schemas.microsoft.com/office/drawing/2014/chart" uri="{C3380CC4-5D6E-409C-BE32-E72D297353CC}">
                <c16:uniqueId val="{00000000-ED98-4DF3-8E8A-855E71725D63}"/>
              </c:ext>
            </c:extLst>
          </c:dPt>
          <c:dPt>
            <c:idx val="3"/>
            <c:invertIfNegative val="0"/>
            <c:bubble3D val="0"/>
            <c:extLst xmlns:c16r2="http://schemas.microsoft.com/office/drawing/2015/06/chart">
              <c:ext xmlns:c16="http://schemas.microsoft.com/office/drawing/2014/chart" uri="{C3380CC4-5D6E-409C-BE32-E72D297353CC}">
                <c16:uniqueId val="{00000001-ED98-4DF3-8E8A-855E71725D63}"/>
              </c:ext>
            </c:extLst>
          </c:dPt>
          <c:dLbls>
            <c:dLbl>
              <c:idx val="0"/>
              <c:layout>
                <c:manualLayout>
                  <c:x val="2.0692010776014437E-17"/>
                  <c:y val="3.3094488188976375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ED98-4DF3-8E8A-855E71725D63}"/>
                </c:ext>
                <c:ext xmlns:c15="http://schemas.microsoft.com/office/drawing/2012/chart" uri="{CE6537A1-D6FC-4f65-9D91-7224C49458BB}"/>
              </c:extLst>
            </c:dLbl>
            <c:dLbl>
              <c:idx val="1"/>
              <c:layout>
                <c:manualLayout>
                  <c:x val="0"/>
                  <c:y val="2.6092027559055118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ED98-4DF3-8E8A-855E71725D63}"/>
                </c:ext>
                <c:ext xmlns:c15="http://schemas.microsoft.com/office/drawing/2012/chart" uri="{CE6537A1-D6FC-4f65-9D91-7224C49458BB}"/>
              </c:extLst>
            </c:dLbl>
            <c:dLbl>
              <c:idx val="2"/>
              <c:layout>
                <c:manualLayout>
                  <c:x val="-5.9419491299479211E-4"/>
                  <c:y val="2.5376476377952754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ED98-4DF3-8E8A-855E71725D63}"/>
                </c:ext>
                <c:ext xmlns:c15="http://schemas.microsoft.com/office/drawing/2012/chart" uri="{CE6537A1-D6FC-4f65-9D91-7224C49458BB}"/>
              </c:extLst>
            </c:dLbl>
            <c:dLbl>
              <c:idx val="3"/>
              <c:layout>
                <c:manualLayout>
                  <c:x val="-5.9401716997564918E-4"/>
                  <c:y val="2.5376476377952754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ED98-4DF3-8E8A-855E71725D63}"/>
                </c:ex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脳卒中・心筋梗塞の疾病別割合!$B$27:$B$30</c:f>
              <c:strCache>
                <c:ptCount val="4"/>
                <c:pt idx="0">
                  <c:v>脳梗塞　</c:v>
                </c:pt>
                <c:pt idx="1">
                  <c:v>脳内出血</c:v>
                </c:pt>
                <c:pt idx="2">
                  <c:v>くも膜下出血　</c:v>
                </c:pt>
                <c:pt idx="3">
                  <c:v>心筋梗塞　</c:v>
                </c:pt>
              </c:strCache>
            </c:strRef>
          </c:cat>
          <c:val>
            <c:numRef>
              <c:f>脳卒中・心筋梗塞の疾病別割合!$C$27:$C$30</c:f>
              <c:numCache>
                <c:formatCode>#,##0_ ;[Red]\-#,##0\ </c:formatCode>
                <c:ptCount val="4"/>
                <c:pt idx="0">
                  <c:v>71983050</c:v>
                </c:pt>
                <c:pt idx="1">
                  <c:v>25786671</c:v>
                </c:pt>
                <c:pt idx="2">
                  <c:v>22514469</c:v>
                </c:pt>
                <c:pt idx="3">
                  <c:v>21049687</c:v>
                </c:pt>
              </c:numCache>
            </c:numRef>
          </c:val>
          <c:extLst xmlns:c16r2="http://schemas.microsoft.com/office/drawing/2015/06/chart">
            <c:ext xmlns:c16="http://schemas.microsoft.com/office/drawing/2014/chart" uri="{C3380CC4-5D6E-409C-BE32-E72D297353CC}">
              <c16:uniqueId val="{00000004-ED98-4DF3-8E8A-855E71725D63}"/>
            </c:ext>
          </c:extLst>
        </c:ser>
        <c:dLbls>
          <c:showLegendKey val="0"/>
          <c:showVal val="0"/>
          <c:showCatName val="0"/>
          <c:showSerName val="0"/>
          <c:showPercent val="0"/>
          <c:showBubbleSize val="0"/>
        </c:dLbls>
        <c:gapWidth val="100"/>
        <c:axId val="185269176"/>
        <c:axId val="185269568"/>
      </c:barChart>
      <c:catAx>
        <c:axId val="185269176"/>
        <c:scaling>
          <c:orientation val="minMax"/>
        </c:scaling>
        <c:delete val="0"/>
        <c:axPos val="b"/>
        <c:numFmt formatCode="General" sourceLinked="0"/>
        <c:majorTickMark val="out"/>
        <c:minorTickMark val="none"/>
        <c:tickLblPos val="nextTo"/>
        <c:crossAx val="185269568"/>
        <c:crosses val="autoZero"/>
        <c:auto val="1"/>
        <c:lblAlgn val="ctr"/>
        <c:lblOffset val="100"/>
        <c:noMultiLvlLbl val="0"/>
      </c:catAx>
      <c:valAx>
        <c:axId val="185269568"/>
        <c:scaling>
          <c:orientation val="minMax"/>
        </c:scaling>
        <c:delete val="0"/>
        <c:axPos val="l"/>
        <c:majorGridlines/>
        <c:numFmt formatCode="#,##0_ ;[Red]\-#,##0\ " sourceLinked="1"/>
        <c:majorTickMark val="out"/>
        <c:minorTickMark val="none"/>
        <c:tickLblPos val="nextTo"/>
        <c:crossAx val="185269176"/>
        <c:crosses val="autoZero"/>
        <c:crossBetween val="between"/>
        <c:majorUnit val="20000000"/>
      </c:valAx>
    </c:plotArea>
    <c:plotVisOnly val="1"/>
    <c:dispBlanksAs val="gap"/>
    <c:showDLblsOverMax val="0"/>
  </c:chart>
  <c:spPr>
    <a:ln>
      <a:solidFill>
        <a:schemeClr val="tx1"/>
      </a:solidFill>
    </a:ln>
  </c:spPr>
  <c:txPr>
    <a:bodyPr/>
    <a:lstStyle/>
    <a:p>
      <a:pPr>
        <a:defRPr sz="800" b="0">
          <a:latin typeface="ＭＳ Ｐ明朝" panose="02020600040205080304" pitchFamily="18" charset="-128"/>
          <a:ea typeface="ＭＳ Ｐ明朝" panose="02020600040205080304" pitchFamily="18" charset="-128"/>
        </a:defRPr>
      </a:pPr>
      <a:endParaRPr lang="ja-JP"/>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800"/>
            </a:pPr>
            <a:r>
              <a:rPr lang="ja-JP" sz="800"/>
              <a:t>患者数</a:t>
            </a:r>
            <a:r>
              <a:rPr lang="en-US" sz="800"/>
              <a:t>(</a:t>
            </a:r>
            <a:r>
              <a:rPr lang="ja-JP" sz="800"/>
              <a:t>人</a:t>
            </a:r>
            <a:r>
              <a:rPr lang="ja-JP" sz="800" dirty="0"/>
              <a:t>）</a:t>
            </a:r>
          </a:p>
        </c:rich>
      </c:tx>
      <c:layout>
        <c:manualLayout>
          <c:xMode val="edge"/>
          <c:yMode val="edge"/>
          <c:x val="7.336520858143296E-3"/>
          <c:y val="2.8222440944881889E-2"/>
        </c:manualLayout>
      </c:layout>
      <c:overlay val="0"/>
    </c:title>
    <c:autoTitleDeleted val="0"/>
    <c:plotArea>
      <c:layout>
        <c:manualLayout>
          <c:layoutTarget val="inner"/>
          <c:xMode val="edge"/>
          <c:yMode val="edge"/>
          <c:x val="8.5037592648548724E-2"/>
          <c:y val="0.19"/>
          <c:w val="0.89013170757718496"/>
          <c:h val="0.67572933070866137"/>
        </c:manualLayout>
      </c:layout>
      <c:barChart>
        <c:barDir val="col"/>
        <c:grouping val="clustered"/>
        <c:varyColors val="1"/>
        <c:ser>
          <c:idx val="0"/>
          <c:order val="0"/>
          <c:invertIfNegative val="0"/>
          <c:dPt>
            <c:idx val="2"/>
            <c:invertIfNegative val="0"/>
            <c:bubble3D val="0"/>
            <c:extLst xmlns:c16r2="http://schemas.microsoft.com/office/drawing/2015/06/chart">
              <c:ext xmlns:c16="http://schemas.microsoft.com/office/drawing/2014/chart" uri="{C3380CC4-5D6E-409C-BE32-E72D297353CC}">
                <c16:uniqueId val="{00000000-2324-4E4B-B774-97E8092C8178}"/>
              </c:ext>
            </c:extLst>
          </c:dPt>
          <c:dLbls>
            <c:dLbl>
              <c:idx val="0"/>
              <c:layout>
                <c:manualLayout>
                  <c:x val="2.0692010776014437E-17"/>
                  <c:y val="2.9781496062992126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2324-4E4B-B774-97E8092C8178}"/>
                </c:ext>
                <c:ext xmlns:c15="http://schemas.microsoft.com/office/drawing/2012/chart" uri="{CE6537A1-D6FC-4f65-9D91-7224C49458BB}"/>
              </c:extLst>
            </c:dLbl>
            <c:dLbl>
              <c:idx val="2"/>
              <c:layout>
                <c:manualLayout>
                  <c:x val="-4.5146726862301655E-3"/>
                  <c:y val="2.3155511811023623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2324-4E4B-B774-97E8092C8178}"/>
                </c:ext>
                <c:ext xmlns:c15="http://schemas.microsoft.com/office/drawing/2012/chart" uri="{CE6537A1-D6FC-4f65-9D91-7224C49458BB}"/>
              </c:extLst>
            </c:dLbl>
            <c:dLbl>
              <c:idx val="3"/>
              <c:layout>
                <c:manualLayout>
                  <c:x val="0"/>
                  <c:y val="2.3531496062992124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2324-4E4B-B774-97E8092C8178}"/>
                </c:ex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脳卒中・心筋梗塞の疾病別割合!$B$27:$B$30</c:f>
              <c:strCache>
                <c:ptCount val="4"/>
                <c:pt idx="0">
                  <c:v>脳梗塞　</c:v>
                </c:pt>
                <c:pt idx="1">
                  <c:v>脳内出血</c:v>
                </c:pt>
                <c:pt idx="2">
                  <c:v>くも膜下出血　</c:v>
                </c:pt>
                <c:pt idx="3">
                  <c:v>心筋梗塞　</c:v>
                </c:pt>
              </c:strCache>
            </c:strRef>
          </c:cat>
          <c:val>
            <c:numRef>
              <c:f>脳卒中・心筋梗塞の疾病別割合!$D$27:$D$30</c:f>
              <c:numCache>
                <c:formatCode>#,##0_ ;[Red]\-#,##0\ </c:formatCode>
                <c:ptCount val="4"/>
                <c:pt idx="0">
                  <c:v>887</c:v>
                </c:pt>
                <c:pt idx="1">
                  <c:v>184</c:v>
                </c:pt>
                <c:pt idx="2">
                  <c:v>56</c:v>
                </c:pt>
                <c:pt idx="3">
                  <c:v>287</c:v>
                </c:pt>
              </c:numCache>
            </c:numRef>
          </c:val>
          <c:extLst xmlns:c16r2="http://schemas.microsoft.com/office/drawing/2015/06/chart">
            <c:ext xmlns:c16="http://schemas.microsoft.com/office/drawing/2014/chart" uri="{C3380CC4-5D6E-409C-BE32-E72D297353CC}">
              <c16:uniqueId val="{00000003-2324-4E4B-B774-97E8092C8178}"/>
            </c:ext>
          </c:extLst>
        </c:ser>
        <c:dLbls>
          <c:showLegendKey val="0"/>
          <c:showVal val="0"/>
          <c:showCatName val="0"/>
          <c:showSerName val="0"/>
          <c:showPercent val="0"/>
          <c:showBubbleSize val="0"/>
        </c:dLbls>
        <c:gapWidth val="100"/>
        <c:axId val="286320928"/>
        <c:axId val="286321320"/>
      </c:barChart>
      <c:catAx>
        <c:axId val="286320928"/>
        <c:scaling>
          <c:orientation val="minMax"/>
        </c:scaling>
        <c:delete val="0"/>
        <c:axPos val="b"/>
        <c:numFmt formatCode="General" sourceLinked="0"/>
        <c:majorTickMark val="out"/>
        <c:minorTickMark val="none"/>
        <c:tickLblPos val="nextTo"/>
        <c:crossAx val="286321320"/>
        <c:crosses val="autoZero"/>
        <c:auto val="1"/>
        <c:lblAlgn val="ctr"/>
        <c:lblOffset val="100"/>
        <c:noMultiLvlLbl val="0"/>
      </c:catAx>
      <c:valAx>
        <c:axId val="286321320"/>
        <c:scaling>
          <c:orientation val="minMax"/>
        </c:scaling>
        <c:delete val="0"/>
        <c:axPos val="l"/>
        <c:majorGridlines/>
        <c:numFmt formatCode="#,##0_ ;[Red]\-#,##0\ " sourceLinked="1"/>
        <c:majorTickMark val="out"/>
        <c:minorTickMark val="none"/>
        <c:tickLblPos val="nextTo"/>
        <c:crossAx val="286320928"/>
        <c:crosses val="autoZero"/>
        <c:crossBetween val="between"/>
      </c:valAx>
    </c:plotArea>
    <c:plotVisOnly val="1"/>
    <c:dispBlanksAs val="gap"/>
    <c:showDLblsOverMax val="0"/>
  </c:chart>
  <c:spPr>
    <a:ln>
      <a:solidFill>
        <a:schemeClr val="tx1"/>
      </a:solidFill>
    </a:ln>
  </c:spPr>
  <c:txPr>
    <a:bodyPr/>
    <a:lstStyle/>
    <a:p>
      <a:pPr>
        <a:defRPr sz="800" b="0">
          <a:latin typeface="ＭＳ Ｐ明朝" panose="02020600040205080304" pitchFamily="18" charset="-128"/>
          <a:ea typeface="ＭＳ Ｐ明朝" panose="02020600040205080304" pitchFamily="18" charset="-128"/>
        </a:defRPr>
      </a:pPr>
      <a:endParaRPr lang="ja-JP"/>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vert="horz"/>
          <a:lstStyle/>
          <a:p>
            <a:pPr>
              <a:defRPr sz="1100"/>
            </a:pPr>
            <a:r>
              <a:rPr lang="ja-JP" sz="1100"/>
              <a:t>後期高齢者　高齢化率・１人当たり医療費県内比較</a:t>
            </a:r>
          </a:p>
        </c:rich>
      </c:tx>
      <c:overlay val="0"/>
      <c:spPr>
        <a:noFill/>
        <a:ln>
          <a:noFill/>
        </a:ln>
        <a:effectLst/>
      </c:spPr>
    </c:title>
    <c:autoTitleDeleted val="0"/>
    <c:plotArea>
      <c:layout/>
      <c:barChart>
        <c:barDir val="col"/>
        <c:grouping val="clustered"/>
        <c:varyColors val="0"/>
        <c:ser>
          <c:idx val="2"/>
          <c:order val="2"/>
          <c:tx>
            <c:strRef>
              <c:f>Sheet1!$J$2</c:f>
              <c:strCache>
                <c:ptCount val="1"/>
                <c:pt idx="0">
                  <c:v>後期高齢者1人当たり
医療費（円）</c:v>
                </c:pt>
              </c:strCache>
            </c:strRef>
          </c:tx>
          <c:spPr>
            <a:solidFill>
              <a:srgbClr val="92D050"/>
            </a:solidFill>
            <a:ln>
              <a:noFill/>
            </a:ln>
            <a:effectLst/>
          </c:spPr>
          <c:invertIfNegative val="0"/>
          <c:dPt>
            <c:idx val="13"/>
            <c:invertIfNegative val="0"/>
            <c:bubble3D val="0"/>
            <c:spPr>
              <a:solidFill>
                <a:srgbClr val="000099"/>
              </a:solidFill>
              <a:ln>
                <a:noFill/>
              </a:ln>
              <a:effectLst/>
            </c:spPr>
            <c:extLst xmlns:c16r2="http://schemas.microsoft.com/office/drawing/2015/06/chart">
              <c:ext xmlns:c16="http://schemas.microsoft.com/office/drawing/2014/chart" uri="{C3380CC4-5D6E-409C-BE32-E72D297353CC}">
                <c16:uniqueId val="{00000001-0A9B-4F5B-B759-91FE15433438}"/>
              </c:ext>
            </c:extLst>
          </c:dPt>
          <c:cat>
            <c:strRef>
              <c:f>Sheet1!$A$3:$A$16</c:f>
              <c:strCache>
                <c:ptCount val="14"/>
                <c:pt idx="0">
                  <c:v>宇都宮市</c:v>
                </c:pt>
                <c:pt idx="1">
                  <c:v>足利市</c:v>
                </c:pt>
                <c:pt idx="2">
                  <c:v>栃木市</c:v>
                </c:pt>
                <c:pt idx="3">
                  <c:v>佐野市</c:v>
                </c:pt>
                <c:pt idx="4">
                  <c:v>鹿沼市</c:v>
                </c:pt>
                <c:pt idx="5">
                  <c:v>日光市</c:v>
                </c:pt>
                <c:pt idx="6">
                  <c:v>小山市</c:v>
                </c:pt>
                <c:pt idx="7">
                  <c:v>真岡市</c:v>
                </c:pt>
                <c:pt idx="8">
                  <c:v>大田原市</c:v>
                </c:pt>
                <c:pt idx="9">
                  <c:v>矢板市</c:v>
                </c:pt>
                <c:pt idx="10">
                  <c:v>那須塩原市</c:v>
                </c:pt>
                <c:pt idx="11">
                  <c:v>さくら市</c:v>
                </c:pt>
                <c:pt idx="12">
                  <c:v>那須烏山市</c:v>
                </c:pt>
                <c:pt idx="13">
                  <c:v>下野市</c:v>
                </c:pt>
              </c:strCache>
            </c:strRef>
          </c:cat>
          <c:val>
            <c:numRef>
              <c:f>Sheet1!$J$3:$J$16</c:f>
              <c:numCache>
                <c:formatCode>#,##0_);[Red]\(#,##0\)</c:formatCode>
                <c:ptCount val="14"/>
                <c:pt idx="0">
                  <c:v>880018</c:v>
                </c:pt>
                <c:pt idx="1">
                  <c:v>871766</c:v>
                </c:pt>
                <c:pt idx="2">
                  <c:v>778601</c:v>
                </c:pt>
                <c:pt idx="3">
                  <c:v>766146</c:v>
                </c:pt>
                <c:pt idx="4">
                  <c:v>848004</c:v>
                </c:pt>
                <c:pt idx="5">
                  <c:v>935218</c:v>
                </c:pt>
                <c:pt idx="6">
                  <c:v>788174</c:v>
                </c:pt>
                <c:pt idx="7">
                  <c:v>823350</c:v>
                </c:pt>
                <c:pt idx="8">
                  <c:v>860335</c:v>
                </c:pt>
                <c:pt idx="9">
                  <c:v>853164</c:v>
                </c:pt>
                <c:pt idx="10">
                  <c:v>864933</c:v>
                </c:pt>
                <c:pt idx="11">
                  <c:v>826578</c:v>
                </c:pt>
                <c:pt idx="12">
                  <c:v>659228</c:v>
                </c:pt>
                <c:pt idx="13">
                  <c:v>810460</c:v>
                </c:pt>
              </c:numCache>
            </c:numRef>
          </c:val>
          <c:extLst xmlns:c16r2="http://schemas.microsoft.com/office/drawing/2015/06/chart">
            <c:ext xmlns:c16="http://schemas.microsoft.com/office/drawing/2014/chart" uri="{C3380CC4-5D6E-409C-BE32-E72D297353CC}">
              <c16:uniqueId val="{00000002-0A9B-4F5B-B759-91FE15433438}"/>
            </c:ext>
          </c:extLst>
        </c:ser>
        <c:dLbls>
          <c:showLegendKey val="0"/>
          <c:showVal val="0"/>
          <c:showCatName val="0"/>
          <c:showSerName val="0"/>
          <c:showPercent val="0"/>
          <c:showBubbleSize val="0"/>
        </c:dLbls>
        <c:gapWidth val="219"/>
        <c:axId val="286314296"/>
        <c:axId val="286314688"/>
      </c:barChart>
      <c:lineChart>
        <c:grouping val="standard"/>
        <c:varyColors val="0"/>
        <c:ser>
          <c:idx val="0"/>
          <c:order val="0"/>
          <c:tx>
            <c:strRef>
              <c:f>Sheet1!$C$2</c:f>
              <c:strCache>
                <c:ptCount val="1"/>
                <c:pt idx="0">
                  <c:v>高齢化率
（65歳以上）</c:v>
                </c:pt>
              </c:strCache>
            </c:strRef>
          </c:tx>
          <c:spPr>
            <a:ln w="28575" cap="rnd">
              <a:solidFill>
                <a:schemeClr val="accent1"/>
              </a:solidFill>
              <a:round/>
            </a:ln>
            <a:effectLst/>
          </c:spPr>
          <c:marker>
            <c:symbol val="none"/>
          </c:marker>
          <c:cat>
            <c:strRef>
              <c:f>Sheet1!$A$3:$A$16</c:f>
              <c:strCache>
                <c:ptCount val="14"/>
                <c:pt idx="0">
                  <c:v>宇都宮市</c:v>
                </c:pt>
                <c:pt idx="1">
                  <c:v>足利市</c:v>
                </c:pt>
                <c:pt idx="2">
                  <c:v>栃木市</c:v>
                </c:pt>
                <c:pt idx="3">
                  <c:v>佐野市</c:v>
                </c:pt>
                <c:pt idx="4">
                  <c:v>鹿沼市</c:v>
                </c:pt>
                <c:pt idx="5">
                  <c:v>日光市</c:v>
                </c:pt>
                <c:pt idx="6">
                  <c:v>小山市</c:v>
                </c:pt>
                <c:pt idx="7">
                  <c:v>真岡市</c:v>
                </c:pt>
                <c:pt idx="8">
                  <c:v>大田原市</c:v>
                </c:pt>
                <c:pt idx="9">
                  <c:v>矢板市</c:v>
                </c:pt>
                <c:pt idx="10">
                  <c:v>那須塩原市</c:v>
                </c:pt>
                <c:pt idx="11">
                  <c:v>さくら市</c:v>
                </c:pt>
                <c:pt idx="12">
                  <c:v>那須烏山市</c:v>
                </c:pt>
                <c:pt idx="13">
                  <c:v>下野市</c:v>
                </c:pt>
              </c:strCache>
            </c:strRef>
          </c:cat>
          <c:val>
            <c:numRef>
              <c:f>Sheet1!$C$3:$C$16</c:f>
              <c:numCache>
                <c:formatCode>0.0</c:formatCode>
                <c:ptCount val="14"/>
                <c:pt idx="0">
                  <c:v>23.6</c:v>
                </c:pt>
                <c:pt idx="1">
                  <c:v>31</c:v>
                </c:pt>
                <c:pt idx="2">
                  <c:v>29.6</c:v>
                </c:pt>
                <c:pt idx="3">
                  <c:v>28.8</c:v>
                </c:pt>
                <c:pt idx="4">
                  <c:v>27.9</c:v>
                </c:pt>
                <c:pt idx="5">
                  <c:v>33.4</c:v>
                </c:pt>
                <c:pt idx="6">
                  <c:v>23.3</c:v>
                </c:pt>
                <c:pt idx="7">
                  <c:v>24.6</c:v>
                </c:pt>
                <c:pt idx="8">
                  <c:v>26.2</c:v>
                </c:pt>
                <c:pt idx="9">
                  <c:v>29.4</c:v>
                </c:pt>
                <c:pt idx="10">
                  <c:v>25</c:v>
                </c:pt>
                <c:pt idx="11">
                  <c:v>24.6</c:v>
                </c:pt>
                <c:pt idx="12">
                  <c:v>34.200000000000003</c:v>
                </c:pt>
                <c:pt idx="13">
                  <c:v>23.3</c:v>
                </c:pt>
              </c:numCache>
            </c:numRef>
          </c:val>
          <c:smooth val="0"/>
          <c:extLst xmlns:c16r2="http://schemas.microsoft.com/office/drawing/2015/06/chart">
            <c:ext xmlns:c16="http://schemas.microsoft.com/office/drawing/2014/chart" uri="{C3380CC4-5D6E-409C-BE32-E72D297353CC}">
              <c16:uniqueId val="{00000003-0A9B-4F5B-B759-91FE15433438}"/>
            </c:ext>
          </c:extLst>
        </c:ser>
        <c:ser>
          <c:idx val="1"/>
          <c:order val="1"/>
          <c:tx>
            <c:strRef>
              <c:f>Sheet1!$E$2</c:f>
              <c:strCache>
                <c:ptCount val="1"/>
                <c:pt idx="0">
                  <c:v>75歳以上割合</c:v>
                </c:pt>
              </c:strCache>
            </c:strRef>
          </c:tx>
          <c:spPr>
            <a:ln w="28575" cap="rnd">
              <a:solidFill>
                <a:schemeClr val="accent2"/>
              </a:solidFill>
              <a:round/>
            </a:ln>
            <a:effectLst/>
          </c:spPr>
          <c:marker>
            <c:symbol val="none"/>
          </c:marker>
          <c:cat>
            <c:strRef>
              <c:f>Sheet1!$A$3:$A$16</c:f>
              <c:strCache>
                <c:ptCount val="14"/>
                <c:pt idx="0">
                  <c:v>宇都宮市</c:v>
                </c:pt>
                <c:pt idx="1">
                  <c:v>足利市</c:v>
                </c:pt>
                <c:pt idx="2">
                  <c:v>栃木市</c:v>
                </c:pt>
                <c:pt idx="3">
                  <c:v>佐野市</c:v>
                </c:pt>
                <c:pt idx="4">
                  <c:v>鹿沼市</c:v>
                </c:pt>
                <c:pt idx="5">
                  <c:v>日光市</c:v>
                </c:pt>
                <c:pt idx="6">
                  <c:v>小山市</c:v>
                </c:pt>
                <c:pt idx="7">
                  <c:v>真岡市</c:v>
                </c:pt>
                <c:pt idx="8">
                  <c:v>大田原市</c:v>
                </c:pt>
                <c:pt idx="9">
                  <c:v>矢板市</c:v>
                </c:pt>
                <c:pt idx="10">
                  <c:v>那須塩原市</c:v>
                </c:pt>
                <c:pt idx="11">
                  <c:v>さくら市</c:v>
                </c:pt>
                <c:pt idx="12">
                  <c:v>那須烏山市</c:v>
                </c:pt>
                <c:pt idx="13">
                  <c:v>下野市</c:v>
                </c:pt>
              </c:strCache>
            </c:strRef>
          </c:cat>
          <c:val>
            <c:numRef>
              <c:f>Sheet1!$E$3:$E$16</c:f>
              <c:numCache>
                <c:formatCode>0.0</c:formatCode>
                <c:ptCount val="14"/>
                <c:pt idx="0">
                  <c:v>10.7</c:v>
                </c:pt>
                <c:pt idx="1">
                  <c:v>14.6</c:v>
                </c:pt>
                <c:pt idx="2">
                  <c:v>14.1</c:v>
                </c:pt>
                <c:pt idx="3">
                  <c:v>13.8</c:v>
                </c:pt>
                <c:pt idx="4">
                  <c:v>13.6</c:v>
                </c:pt>
                <c:pt idx="5">
                  <c:v>17</c:v>
                </c:pt>
                <c:pt idx="6">
                  <c:v>10.4</c:v>
                </c:pt>
                <c:pt idx="7">
                  <c:v>11.3</c:v>
                </c:pt>
                <c:pt idx="8">
                  <c:v>13.1</c:v>
                </c:pt>
                <c:pt idx="9">
                  <c:v>14.2</c:v>
                </c:pt>
                <c:pt idx="10">
                  <c:v>11.4</c:v>
                </c:pt>
                <c:pt idx="11">
                  <c:v>11.8</c:v>
                </c:pt>
                <c:pt idx="12">
                  <c:v>18.100000000000001</c:v>
                </c:pt>
                <c:pt idx="13">
                  <c:v>10.9</c:v>
                </c:pt>
              </c:numCache>
            </c:numRef>
          </c:val>
          <c:smooth val="0"/>
          <c:extLst xmlns:c16r2="http://schemas.microsoft.com/office/drawing/2015/06/chart">
            <c:ext xmlns:c16="http://schemas.microsoft.com/office/drawing/2014/chart" uri="{C3380CC4-5D6E-409C-BE32-E72D297353CC}">
              <c16:uniqueId val="{00000004-0A9B-4F5B-B759-91FE15433438}"/>
            </c:ext>
          </c:extLst>
        </c:ser>
        <c:dLbls>
          <c:showLegendKey val="0"/>
          <c:showVal val="0"/>
          <c:showCatName val="0"/>
          <c:showSerName val="0"/>
          <c:showPercent val="0"/>
          <c:showBubbleSize val="0"/>
        </c:dLbls>
        <c:marker val="1"/>
        <c:smooth val="0"/>
        <c:axId val="286322104"/>
        <c:axId val="286313904"/>
      </c:lineChart>
      <c:catAx>
        <c:axId val="2863221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ja-JP"/>
          </a:p>
        </c:txPr>
        <c:crossAx val="286313904"/>
        <c:crosses val="autoZero"/>
        <c:auto val="1"/>
        <c:lblAlgn val="ctr"/>
        <c:lblOffset val="100"/>
        <c:noMultiLvlLbl val="0"/>
      </c:catAx>
      <c:valAx>
        <c:axId val="286313904"/>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vert="horz"/>
          <a:lstStyle/>
          <a:p>
            <a:pPr>
              <a:defRPr/>
            </a:pPr>
            <a:endParaRPr lang="ja-JP"/>
          </a:p>
        </c:txPr>
        <c:crossAx val="286322104"/>
        <c:crosses val="autoZero"/>
        <c:crossBetween val="between"/>
      </c:valAx>
      <c:catAx>
        <c:axId val="286314296"/>
        <c:scaling>
          <c:orientation val="minMax"/>
        </c:scaling>
        <c:delete val="1"/>
        <c:axPos val="b"/>
        <c:numFmt formatCode="General" sourceLinked="1"/>
        <c:majorTickMark val="out"/>
        <c:minorTickMark val="none"/>
        <c:tickLblPos val="nextTo"/>
        <c:crossAx val="286314688"/>
        <c:crosses val="autoZero"/>
        <c:auto val="1"/>
        <c:lblAlgn val="ctr"/>
        <c:lblOffset val="100"/>
        <c:noMultiLvlLbl val="0"/>
      </c:catAx>
      <c:valAx>
        <c:axId val="286314688"/>
        <c:scaling>
          <c:orientation val="minMax"/>
        </c:scaling>
        <c:delete val="0"/>
        <c:axPos val="r"/>
        <c:numFmt formatCode="#,##0_);[Red]\(#,##0\)" sourceLinked="1"/>
        <c:majorTickMark val="out"/>
        <c:minorTickMark val="none"/>
        <c:tickLblPos val="nextTo"/>
        <c:spPr>
          <a:noFill/>
          <a:ln>
            <a:noFill/>
          </a:ln>
          <a:effectLst/>
        </c:spPr>
        <c:txPr>
          <a:bodyPr rot="-60000000" vert="horz"/>
          <a:lstStyle/>
          <a:p>
            <a:pPr>
              <a:defRPr/>
            </a:pPr>
            <a:endParaRPr lang="ja-JP"/>
          </a:p>
        </c:txPr>
        <c:crossAx val="286314296"/>
        <c:crosses val="max"/>
        <c:crossBetween val="between"/>
      </c:valAx>
      <c:spPr>
        <a:noFill/>
        <a:ln w="25400">
          <a:noFill/>
        </a:ln>
      </c:spPr>
    </c:plotArea>
    <c:legend>
      <c:legendPos val="b"/>
      <c:overlay val="0"/>
      <c:spPr>
        <a:noFill/>
        <a:ln>
          <a:noFill/>
        </a:ln>
        <a:effectLst/>
      </c:spPr>
      <c:txPr>
        <a:bodyPr rot="0" vert="horz"/>
        <a:lstStyle/>
        <a:p>
          <a:pPr>
            <a:defRPr>
              <a:latin typeface="ＭＳ 明朝" panose="02020609040205080304" pitchFamily="17" charset="-128"/>
              <a:ea typeface="ＭＳ 明朝" panose="02020609040205080304" pitchFamily="17" charset="-128"/>
            </a:defRPr>
          </a:pPr>
          <a:endParaRPr lang="ja-JP"/>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latin typeface="ＭＳ 明朝" panose="02020609040205080304" pitchFamily="17" charset="-128"/>
          <a:ea typeface="ＭＳ 明朝" panose="02020609040205080304" pitchFamily="17" charset="-128"/>
        </a:defRPr>
      </a:pPr>
      <a:endParaRPr lang="ja-JP"/>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400" b="0"/>
            </a:pPr>
            <a:r>
              <a:rPr lang="ja-JP" sz="1400" b="0" dirty="0"/>
              <a:t>介護の原因となる疾患の割合</a:t>
            </a:r>
            <a:r>
              <a:rPr lang="en-US" sz="1400" b="0" dirty="0"/>
              <a:t>【</a:t>
            </a:r>
            <a:r>
              <a:rPr lang="ja-JP" sz="1400" b="0" dirty="0"/>
              <a:t>全国比</a:t>
            </a:r>
            <a:r>
              <a:rPr lang="en-US" sz="1400" b="0" dirty="0"/>
              <a:t>】</a:t>
            </a:r>
            <a:endParaRPr lang="ja-JP" sz="1400" b="0" dirty="0"/>
          </a:p>
        </c:rich>
      </c:tx>
      <c:layout>
        <c:manualLayout>
          <c:xMode val="edge"/>
          <c:yMode val="edge"/>
          <c:x val="0.26185588367043677"/>
          <c:y val="0"/>
        </c:manualLayout>
      </c:layout>
      <c:overlay val="0"/>
    </c:title>
    <c:autoTitleDeleted val="0"/>
    <c:plotArea>
      <c:layout>
        <c:manualLayout>
          <c:layoutTarget val="inner"/>
          <c:xMode val="edge"/>
          <c:yMode val="edge"/>
          <c:x val="0.16121381454884121"/>
          <c:y val="0.16183739641008107"/>
          <c:w val="0.8268046494188227"/>
          <c:h val="0.82338653018575303"/>
        </c:manualLayout>
      </c:layout>
      <c:barChart>
        <c:barDir val="bar"/>
        <c:grouping val="clustered"/>
        <c:varyColors val="0"/>
        <c:ser>
          <c:idx val="0"/>
          <c:order val="0"/>
          <c:tx>
            <c:strRef>
              <c:f>介護原因疾患【全国費】!$D$3</c:f>
              <c:strCache>
                <c:ptCount val="1"/>
                <c:pt idx="0">
                  <c:v>全国
(H25国民生活基礎調査）</c:v>
                </c:pt>
              </c:strCache>
            </c:strRef>
          </c:tx>
          <c:invertIfNegative val="0"/>
          <c:dLbls>
            <c:dLbl>
              <c:idx val="0"/>
              <c:layout>
                <c:manualLayout>
                  <c:x val="-4.0289986383888069E-3"/>
                  <c:y val="3.4468328542522427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169D-47FB-87D8-93BBA60DE7E1}"/>
                </c:ext>
                <c:ext xmlns:c15="http://schemas.microsoft.com/office/drawing/2012/chart" uri="{CE6537A1-D6FC-4f65-9D91-7224C49458BB}"/>
              </c:extLst>
            </c:dLbl>
            <c:dLbl>
              <c:idx val="1"/>
              <c:layout>
                <c:manualLayout>
                  <c:x val="-1.4772824350498114E-16"/>
                  <c:y val="6.8931229429184601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169D-47FB-87D8-93BBA60DE7E1}"/>
                </c:ext>
                <c:ext xmlns:c15="http://schemas.microsoft.com/office/drawing/2012/chart" uri="{CE6537A1-D6FC-4f65-9D91-7224C49458BB}"/>
              </c:extLst>
            </c:dLbl>
            <c:dLbl>
              <c:idx val="7"/>
              <c:layout>
                <c:manualLayout>
                  <c:x val="0"/>
                  <c:y val="3.4468328542522427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169D-47FB-87D8-93BBA60DE7E1}"/>
                </c:ext>
                <c:ext xmlns:c15="http://schemas.microsoft.com/office/drawing/2012/chart" uri="{CE6537A1-D6FC-4f65-9D91-7224C49458BB}"/>
              </c:extLst>
            </c:dLbl>
            <c:dLbl>
              <c:idx val="10"/>
              <c:layout>
                <c:manualLayout>
                  <c:x val="4.0289986383888069E-3"/>
                  <c:y val="-3.4465614714590882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169D-47FB-87D8-93BBA60DE7E1}"/>
                </c:ext>
                <c:ext xmlns:c15="http://schemas.microsoft.com/office/drawing/2012/chart" uri="{CE6537A1-D6FC-4f65-9D91-7224C49458BB}"/>
              </c:extLst>
            </c:dLbl>
            <c:dLbl>
              <c:idx val="12"/>
              <c:layout>
                <c:manualLayout>
                  <c:x val="-7.3864121752490571E-17"/>
                  <c:y val="1.0339955797170671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169D-47FB-87D8-93BBA60DE7E1}"/>
                </c:ex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介護原因疾患【全国費】!$B$4:$B$16</c:f>
              <c:strCache>
                <c:ptCount val="13"/>
                <c:pt idx="0">
                  <c:v>認知症</c:v>
                </c:pt>
                <c:pt idx="1">
                  <c:v>脳血管疾患</c:v>
                </c:pt>
                <c:pt idx="2">
                  <c:v>関節疾患</c:v>
                </c:pt>
                <c:pt idx="3">
                  <c:v>骨折</c:v>
                </c:pt>
                <c:pt idx="4">
                  <c:v>高齢による衰弱</c:v>
                </c:pt>
                <c:pt idx="5">
                  <c:v>心疾患</c:v>
                </c:pt>
                <c:pt idx="6">
                  <c:v>糖尿病</c:v>
                </c:pt>
                <c:pt idx="7">
                  <c:v>がん</c:v>
                </c:pt>
                <c:pt idx="8">
                  <c:v>呼吸器系疾患</c:v>
                </c:pt>
                <c:pt idx="9">
                  <c:v>パーキンソン病</c:v>
                </c:pt>
                <c:pt idx="10">
                  <c:v>視覚・聴覚</c:v>
                </c:pt>
                <c:pt idx="11">
                  <c:v>不明</c:v>
                </c:pt>
                <c:pt idx="12">
                  <c:v>その他</c:v>
                </c:pt>
              </c:strCache>
            </c:strRef>
          </c:cat>
          <c:val>
            <c:numRef>
              <c:f>介護原因疾患【全国費】!$D$4:$D$16</c:f>
              <c:numCache>
                <c:formatCode>0.0%</c:formatCode>
                <c:ptCount val="13"/>
                <c:pt idx="0">
                  <c:v>0.158</c:v>
                </c:pt>
                <c:pt idx="1">
                  <c:v>0.185</c:v>
                </c:pt>
                <c:pt idx="2">
                  <c:v>0.109</c:v>
                </c:pt>
                <c:pt idx="3">
                  <c:v>0.11799999999999999</c:v>
                </c:pt>
                <c:pt idx="4">
                  <c:v>0.13400000000000001</c:v>
                </c:pt>
                <c:pt idx="5">
                  <c:v>4.4999999999999998E-2</c:v>
                </c:pt>
                <c:pt idx="6">
                  <c:v>2.8000000000000001E-2</c:v>
                </c:pt>
                <c:pt idx="7">
                  <c:v>2.3E-2</c:v>
                </c:pt>
                <c:pt idx="8">
                  <c:v>2.4E-2</c:v>
                </c:pt>
                <c:pt idx="9">
                  <c:v>3.4000000000000002E-2</c:v>
                </c:pt>
                <c:pt idx="10">
                  <c:v>1.7999999999999999E-2</c:v>
                </c:pt>
                <c:pt idx="11">
                  <c:v>2.5000000000000001E-2</c:v>
                </c:pt>
                <c:pt idx="12">
                  <c:v>9.9000000000000005E-2</c:v>
                </c:pt>
              </c:numCache>
            </c:numRef>
          </c:val>
          <c:extLst xmlns:c16r2="http://schemas.microsoft.com/office/drawing/2015/06/chart">
            <c:ext xmlns:c16="http://schemas.microsoft.com/office/drawing/2014/chart" uri="{C3380CC4-5D6E-409C-BE32-E72D297353CC}">
              <c16:uniqueId val="{00000005-169D-47FB-87D8-93BBA60DE7E1}"/>
            </c:ext>
          </c:extLst>
        </c:ser>
        <c:ser>
          <c:idx val="1"/>
          <c:order val="1"/>
          <c:tx>
            <c:strRef>
              <c:f>介護原因疾患【全国費】!$C$3</c:f>
              <c:strCache>
                <c:ptCount val="1"/>
                <c:pt idx="0">
                  <c:v>下野市
(H26医師意見書）</c:v>
                </c:pt>
              </c:strCache>
            </c:strRef>
          </c:tx>
          <c:invertIfNegative val="0"/>
          <c:dLbls>
            <c:dLbl>
              <c:idx val="3"/>
              <c:layout>
                <c:manualLayout>
                  <c:x val="4.0289986383887332E-3"/>
                  <c:y val="-1.0339684414377643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6-169D-47FB-87D8-93BBA60DE7E1}"/>
                </c:ext>
                <c:ext xmlns:c15="http://schemas.microsoft.com/office/drawing/2012/chart" uri="{CE6537A1-D6FC-4f65-9D91-7224C49458BB}"/>
              </c:extLst>
            </c:dLbl>
            <c:dLbl>
              <c:idx val="4"/>
              <c:layout>
                <c:manualLayout>
                  <c:x val="-4.0289986383888069E-3"/>
                  <c:y val="-3.4465614714592144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7-169D-47FB-87D8-93BBA60DE7E1}"/>
                </c:ext>
                <c:ext xmlns:c15="http://schemas.microsoft.com/office/drawing/2012/chart" uri="{CE6537A1-D6FC-4f65-9D91-7224C49458BB}"/>
              </c:extLst>
            </c:dLbl>
            <c:dLbl>
              <c:idx val="5"/>
              <c:layout>
                <c:manualLayout>
                  <c:x val="2.0144993191944034E-3"/>
                  <c:y val="-1.0339684414377581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8-169D-47FB-87D8-93BBA60DE7E1}"/>
                </c:ext>
                <c:ext xmlns:c15="http://schemas.microsoft.com/office/drawing/2012/chart" uri="{CE6537A1-D6FC-4f65-9D91-7224C49458BB}"/>
              </c:extLst>
            </c:dLbl>
            <c:dLbl>
              <c:idx val="6"/>
              <c:layout>
                <c:manualLayout>
                  <c:x val="4.0289986383887696E-3"/>
                  <c:y val="-1.0339684414377643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9-169D-47FB-87D8-93BBA60DE7E1}"/>
                </c:ext>
                <c:ext xmlns:c15="http://schemas.microsoft.com/office/drawing/2012/chart" uri="{CE6537A1-D6FC-4f65-9D91-7224C49458BB}"/>
              </c:extLst>
            </c:dLbl>
            <c:dLbl>
              <c:idx val="7"/>
              <c:layout>
                <c:manualLayout>
                  <c:x val="4.0289986383887696E-3"/>
                  <c:y val="-3.446018705873158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A-169D-47FB-87D8-93BBA60DE7E1}"/>
                </c:ext>
                <c:ext xmlns:c15="http://schemas.microsoft.com/office/drawing/2012/chart" uri="{CE6537A1-D6FC-4f65-9D91-7224C49458BB}"/>
              </c:extLst>
            </c:dLbl>
            <c:dLbl>
              <c:idx val="8"/>
              <c:layout>
                <c:manualLayout>
                  <c:x val="-3.6932060876245285E-17"/>
                  <c:y val="-1.7232264591710015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B-169D-47FB-87D8-93BBA60DE7E1}"/>
                </c:ext>
                <c:ext xmlns:c15="http://schemas.microsoft.com/office/drawing/2012/chart" uri="{CE6537A1-D6FC-4f65-9D91-7224C49458BB}"/>
              </c:extLst>
            </c:dLbl>
            <c:dLbl>
              <c:idx val="9"/>
              <c:layout>
                <c:manualLayout>
                  <c:x val="4.0289986383888069E-3"/>
                  <c:y val="-3.4452045574940729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C-169D-47FB-87D8-93BBA60DE7E1}"/>
                </c:ext>
                <c:ext xmlns:c15="http://schemas.microsoft.com/office/drawing/2012/chart" uri="{CE6537A1-D6FC-4f65-9D91-7224C49458BB}"/>
              </c:extLst>
            </c:dLbl>
            <c:dLbl>
              <c:idx val="10"/>
              <c:layout>
                <c:manualLayout>
                  <c:x val="-2.0144993191944403E-3"/>
                  <c:y val="-6.8931229429184289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D-169D-47FB-87D8-93BBA60DE7E1}"/>
                </c:ext>
                <c:ext xmlns:c15="http://schemas.microsoft.com/office/drawing/2012/chart" uri="{CE6537A1-D6FC-4f65-9D91-7224C49458BB}"/>
              </c:extLst>
            </c:dLbl>
            <c:dLbl>
              <c:idx val="11"/>
              <c:layout>
                <c:manualLayout>
                  <c:x val="4.0289986383888069E-3"/>
                  <c:y val="-6.8931229429184289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E-169D-47FB-87D8-93BBA60DE7E1}"/>
                </c:ext>
                <c:ext xmlns:c15="http://schemas.microsoft.com/office/drawing/2012/chart" uri="{CE6537A1-D6FC-4f65-9D91-7224C49458BB}"/>
              </c:extLst>
            </c:dLbl>
            <c:dLbl>
              <c:idx val="12"/>
              <c:layout>
                <c:manualLayout>
                  <c:x val="0"/>
                  <c:y val="-6.8931229429184289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F-169D-47FB-87D8-93BBA60DE7E1}"/>
                </c:ex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介護原因疾患【全国費】!$B$4:$B$16</c:f>
              <c:strCache>
                <c:ptCount val="13"/>
                <c:pt idx="0">
                  <c:v>認知症</c:v>
                </c:pt>
                <c:pt idx="1">
                  <c:v>脳血管疾患</c:v>
                </c:pt>
                <c:pt idx="2">
                  <c:v>関節疾患</c:v>
                </c:pt>
                <c:pt idx="3">
                  <c:v>骨折</c:v>
                </c:pt>
                <c:pt idx="4">
                  <c:v>高齢による衰弱</c:v>
                </c:pt>
                <c:pt idx="5">
                  <c:v>心疾患</c:v>
                </c:pt>
                <c:pt idx="6">
                  <c:v>糖尿病</c:v>
                </c:pt>
                <c:pt idx="7">
                  <c:v>がん</c:v>
                </c:pt>
                <c:pt idx="8">
                  <c:v>呼吸器系疾患</c:v>
                </c:pt>
                <c:pt idx="9">
                  <c:v>パーキンソン病</c:v>
                </c:pt>
                <c:pt idx="10">
                  <c:v>視覚・聴覚</c:v>
                </c:pt>
                <c:pt idx="11">
                  <c:v>不明</c:v>
                </c:pt>
                <c:pt idx="12">
                  <c:v>その他</c:v>
                </c:pt>
              </c:strCache>
            </c:strRef>
          </c:cat>
          <c:val>
            <c:numRef>
              <c:f>介護原因疾患【全国費】!$C$4:$C$16</c:f>
              <c:numCache>
                <c:formatCode>0.0%</c:formatCode>
                <c:ptCount val="13"/>
                <c:pt idx="0">
                  <c:v>0.251</c:v>
                </c:pt>
                <c:pt idx="1">
                  <c:v>0.222</c:v>
                </c:pt>
                <c:pt idx="2">
                  <c:v>0.157</c:v>
                </c:pt>
                <c:pt idx="3">
                  <c:v>8.4000000000000005E-2</c:v>
                </c:pt>
                <c:pt idx="4">
                  <c:v>4.5999999999999999E-2</c:v>
                </c:pt>
                <c:pt idx="5">
                  <c:v>3.1E-2</c:v>
                </c:pt>
                <c:pt idx="6">
                  <c:v>0.03</c:v>
                </c:pt>
                <c:pt idx="7">
                  <c:v>0.03</c:v>
                </c:pt>
                <c:pt idx="8">
                  <c:v>0.02</c:v>
                </c:pt>
                <c:pt idx="9">
                  <c:v>1.7999999999999999E-2</c:v>
                </c:pt>
                <c:pt idx="10">
                  <c:v>4.0000000000000001E-3</c:v>
                </c:pt>
                <c:pt idx="11">
                  <c:v>1E-3</c:v>
                </c:pt>
                <c:pt idx="12">
                  <c:v>0.108</c:v>
                </c:pt>
              </c:numCache>
            </c:numRef>
          </c:val>
          <c:extLst xmlns:c16r2="http://schemas.microsoft.com/office/drawing/2015/06/chart">
            <c:ext xmlns:c16="http://schemas.microsoft.com/office/drawing/2014/chart" uri="{C3380CC4-5D6E-409C-BE32-E72D297353CC}">
              <c16:uniqueId val="{00000010-169D-47FB-87D8-93BBA60DE7E1}"/>
            </c:ext>
          </c:extLst>
        </c:ser>
        <c:dLbls>
          <c:showLegendKey val="0"/>
          <c:showVal val="1"/>
          <c:showCatName val="0"/>
          <c:showSerName val="0"/>
          <c:showPercent val="0"/>
          <c:showBubbleSize val="0"/>
        </c:dLbls>
        <c:gapWidth val="150"/>
        <c:overlap val="-25"/>
        <c:axId val="286315472"/>
        <c:axId val="286315864"/>
      </c:barChart>
      <c:catAx>
        <c:axId val="286315472"/>
        <c:scaling>
          <c:orientation val="maxMin"/>
        </c:scaling>
        <c:delete val="0"/>
        <c:axPos val="l"/>
        <c:numFmt formatCode="General" sourceLinked="0"/>
        <c:majorTickMark val="none"/>
        <c:minorTickMark val="none"/>
        <c:tickLblPos val="nextTo"/>
        <c:crossAx val="286315864"/>
        <c:crosses val="autoZero"/>
        <c:auto val="1"/>
        <c:lblAlgn val="ctr"/>
        <c:lblOffset val="100"/>
        <c:noMultiLvlLbl val="0"/>
      </c:catAx>
      <c:valAx>
        <c:axId val="286315864"/>
        <c:scaling>
          <c:orientation val="minMax"/>
        </c:scaling>
        <c:delete val="1"/>
        <c:axPos val="t"/>
        <c:numFmt formatCode="0.0%" sourceLinked="1"/>
        <c:majorTickMark val="out"/>
        <c:minorTickMark val="none"/>
        <c:tickLblPos val="nextTo"/>
        <c:crossAx val="286315472"/>
        <c:crosses val="autoZero"/>
        <c:crossBetween val="between"/>
      </c:valAx>
    </c:plotArea>
    <c:legend>
      <c:legendPos val="t"/>
      <c:layout>
        <c:manualLayout>
          <c:xMode val="edge"/>
          <c:yMode val="edge"/>
          <c:x val="0.14021518025168872"/>
          <c:y val="6.5730812151001725E-2"/>
          <c:w val="0.77240800935650555"/>
          <c:h val="0.10972929023629843"/>
        </c:manualLayout>
      </c:layout>
      <c:overlay val="0"/>
    </c:legend>
    <c:plotVisOnly val="1"/>
    <c:dispBlanksAs val="gap"/>
    <c:showDLblsOverMax val="0"/>
  </c:chart>
  <c:spPr>
    <a:ln>
      <a:solidFill>
        <a:sysClr val="windowText" lastClr="000000"/>
      </a:solidFill>
    </a:ln>
  </c:spPr>
  <c:txPr>
    <a:bodyPr/>
    <a:lstStyle/>
    <a:p>
      <a:pPr>
        <a:defRPr>
          <a:latin typeface="ＭＳ Ｐ明朝" panose="02020600040205080304" pitchFamily="18" charset="-128"/>
          <a:ea typeface="ＭＳ Ｐ明朝" panose="02020600040205080304" pitchFamily="18" charset="-128"/>
        </a:defRPr>
      </a:pPr>
      <a:endParaRPr lang="ja-JP"/>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400" b="0"/>
            </a:pPr>
            <a:r>
              <a:rPr lang="ja-JP" sz="1400" b="0"/>
              <a:t>平成</a:t>
            </a:r>
            <a:r>
              <a:rPr lang="en-US" sz="1400" b="0"/>
              <a:t>26</a:t>
            </a:r>
            <a:r>
              <a:rPr lang="ja-JP" sz="1400" b="0"/>
              <a:t>年度介護の原因となる疾患の割合</a:t>
            </a:r>
            <a:r>
              <a:rPr lang="en-US" sz="1400" b="0"/>
              <a:t>【</a:t>
            </a:r>
            <a:r>
              <a:rPr lang="ja-JP" sz="1400" b="0"/>
              <a:t>地区別</a:t>
            </a:r>
            <a:r>
              <a:rPr lang="en-US" sz="1400" b="0"/>
              <a:t>】</a:t>
            </a:r>
            <a:endParaRPr lang="ja-JP" sz="1400" b="0"/>
          </a:p>
        </c:rich>
      </c:tx>
      <c:layout>
        <c:manualLayout>
          <c:xMode val="edge"/>
          <c:yMode val="edge"/>
          <c:x val="0.18131836067376353"/>
          <c:y val="8.3925899732944231E-3"/>
        </c:manualLayout>
      </c:layout>
      <c:overlay val="0"/>
    </c:title>
    <c:autoTitleDeleted val="0"/>
    <c:plotArea>
      <c:layout>
        <c:manualLayout>
          <c:layoutTarget val="inner"/>
          <c:xMode val="edge"/>
          <c:yMode val="edge"/>
          <c:x val="0.15099464002867496"/>
          <c:y val="9.7866098856772901E-2"/>
          <c:w val="0.81781522923669625"/>
          <c:h val="0.87551470796519426"/>
        </c:manualLayout>
      </c:layout>
      <c:barChart>
        <c:barDir val="bar"/>
        <c:grouping val="clustered"/>
        <c:varyColors val="0"/>
        <c:ser>
          <c:idx val="0"/>
          <c:order val="0"/>
          <c:tx>
            <c:strRef>
              <c:f>介護原因疾患【地区別】!$C$3</c:f>
              <c:strCache>
                <c:ptCount val="1"/>
                <c:pt idx="0">
                  <c:v>南河内地区</c:v>
                </c:pt>
              </c:strCache>
            </c:strRef>
          </c:tx>
          <c:invertIfNegative val="0"/>
          <c:dLbls>
            <c:dLbl>
              <c:idx val="0"/>
              <c:layout>
                <c:manualLayout>
                  <c:x val="3.9007298050462956E-3"/>
                  <c:y val="5.2554554834988009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5EA9-4B82-A521-D484130602C3}"/>
                </c:ext>
                <c:ext xmlns:c15="http://schemas.microsoft.com/office/drawing/2012/chart" uri="{CE6537A1-D6FC-4f65-9D91-7224C49458BB}"/>
              </c:extLst>
            </c:dLbl>
            <c:dLbl>
              <c:idx val="1"/>
              <c:layout>
                <c:manualLayout>
                  <c:x val="0"/>
                  <c:y val="2.6277277417494005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5EA9-4B82-A521-D484130602C3}"/>
                </c:ext>
                <c:ext xmlns:c15="http://schemas.microsoft.com/office/drawing/2012/chart" uri="{CE6537A1-D6FC-4f65-9D91-7224C49458BB}"/>
              </c:extLst>
            </c:dLbl>
            <c:dLbl>
              <c:idx val="2"/>
              <c:layout>
                <c:manualLayout>
                  <c:x val="-7.1512553640062654E-17"/>
                  <c:y val="7.8831832252482005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5EA9-4B82-A521-D484130602C3}"/>
                </c:ext>
                <c:ext xmlns:c15="http://schemas.microsoft.com/office/drawing/2012/chart" uri="{CE6537A1-D6FC-4f65-9D91-7224C49458BB}"/>
              </c:extLst>
            </c:dLbl>
            <c:dLbl>
              <c:idx val="4"/>
              <c:layout>
                <c:manualLayout>
                  <c:x val="-3.5756276820031327E-17"/>
                  <c:y val="5.2556623911950498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5EA9-4B82-A521-D484130602C3}"/>
                </c:ext>
                <c:ext xmlns:c15="http://schemas.microsoft.com/office/drawing/2012/chart" uri="{CE6537A1-D6FC-4f65-9D91-7224C49458BB}"/>
              </c:extLst>
            </c:dLbl>
            <c:dLbl>
              <c:idx val="5"/>
              <c:layout>
                <c:manualLayout>
                  <c:x val="1.1702189415139281E-2"/>
                  <c:y val="2.0690769624891463E-7"/>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5EA9-4B82-A521-D484130602C3}"/>
                </c:ext>
                <c:ext xmlns:c15="http://schemas.microsoft.com/office/drawing/2012/chart" uri="{CE6537A1-D6FC-4f65-9D91-7224C49458BB}"/>
              </c:extLst>
            </c:dLbl>
            <c:dLbl>
              <c:idx val="7"/>
              <c:layout>
                <c:manualLayout>
                  <c:x val="5.8510947075696576E-3"/>
                  <c:y val="-2.6273139263569027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5-5EA9-4B82-A521-D484130602C3}"/>
                </c:ext>
                <c:ext xmlns:c15="http://schemas.microsoft.com/office/drawing/2012/chart" uri="{CE6537A1-D6FC-4f65-9D91-7224C49458BB}"/>
              </c:extLst>
            </c:dLbl>
            <c:dLbl>
              <c:idx val="9"/>
              <c:layout>
                <c:manualLayout>
                  <c:x val="5.8510947075696576E-3"/>
                  <c:y val="0"/>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6-5EA9-4B82-A521-D484130602C3}"/>
                </c:ext>
                <c:ext xmlns:c15="http://schemas.microsoft.com/office/drawing/2012/chart" uri="{CE6537A1-D6FC-4f65-9D91-7224C49458BB}"/>
              </c:extLst>
            </c:dLbl>
            <c:dLbl>
              <c:idx val="10"/>
              <c:layout>
                <c:manualLayout>
                  <c:x val="2.7305108635325034E-2"/>
                  <c:y val="-7.8829763175519048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7-5EA9-4B82-A521-D484130602C3}"/>
                </c:ext>
                <c:ext xmlns:c15="http://schemas.microsoft.com/office/drawing/2012/chart" uri="{CE6537A1-D6FC-4f65-9D91-7224C49458BB}"/>
              </c:extLst>
            </c:dLbl>
            <c:dLbl>
              <c:idx val="11"/>
              <c:layout>
                <c:manualLayout>
                  <c:x val="2.3404378830278596E-2"/>
                  <c:y val="-2.6273139263569027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8-5EA9-4B82-A521-D484130602C3}"/>
                </c:ex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介護原因疾患【地区別】!$B$4:$B$16</c:f>
              <c:strCache>
                <c:ptCount val="13"/>
                <c:pt idx="0">
                  <c:v>認知症</c:v>
                </c:pt>
                <c:pt idx="1">
                  <c:v>脳血管疾患</c:v>
                </c:pt>
                <c:pt idx="2">
                  <c:v>関節疾患</c:v>
                </c:pt>
                <c:pt idx="3">
                  <c:v>骨折</c:v>
                </c:pt>
                <c:pt idx="4">
                  <c:v>高齢による衰弱</c:v>
                </c:pt>
                <c:pt idx="5">
                  <c:v>心疾患</c:v>
                </c:pt>
                <c:pt idx="6">
                  <c:v>糖尿病</c:v>
                </c:pt>
                <c:pt idx="7">
                  <c:v>がん</c:v>
                </c:pt>
                <c:pt idx="8">
                  <c:v>呼吸器系疾患</c:v>
                </c:pt>
                <c:pt idx="9">
                  <c:v>パーキンソン病</c:v>
                </c:pt>
                <c:pt idx="10">
                  <c:v>視覚・聴覚</c:v>
                </c:pt>
                <c:pt idx="11">
                  <c:v>不明</c:v>
                </c:pt>
                <c:pt idx="12">
                  <c:v>その他</c:v>
                </c:pt>
              </c:strCache>
            </c:strRef>
          </c:cat>
          <c:val>
            <c:numRef>
              <c:f>介護原因疾患【地区別】!$C$4:$C$16</c:f>
              <c:numCache>
                <c:formatCode>0.0%</c:formatCode>
                <c:ptCount val="13"/>
                <c:pt idx="0">
                  <c:v>0.26400000000000001</c:v>
                </c:pt>
                <c:pt idx="1">
                  <c:v>0.18899999999999997</c:v>
                </c:pt>
                <c:pt idx="2">
                  <c:v>0.13700000000000001</c:v>
                </c:pt>
                <c:pt idx="3">
                  <c:v>0.1</c:v>
                </c:pt>
                <c:pt idx="4">
                  <c:v>4.4999999999999998E-2</c:v>
                </c:pt>
                <c:pt idx="5">
                  <c:v>3.5000000000000003E-2</c:v>
                </c:pt>
                <c:pt idx="6">
                  <c:v>4.5999999999999999E-2</c:v>
                </c:pt>
                <c:pt idx="7">
                  <c:v>2.8999999999999998E-2</c:v>
                </c:pt>
                <c:pt idx="8">
                  <c:v>1.8000000000000002E-2</c:v>
                </c:pt>
                <c:pt idx="9">
                  <c:v>2.4E-2</c:v>
                </c:pt>
                <c:pt idx="10">
                  <c:v>5.0000000000000001E-3</c:v>
                </c:pt>
                <c:pt idx="11">
                  <c:v>3.0000000000000001E-3</c:v>
                </c:pt>
                <c:pt idx="12">
                  <c:v>0.105</c:v>
                </c:pt>
              </c:numCache>
            </c:numRef>
          </c:val>
          <c:extLst xmlns:c16r2="http://schemas.microsoft.com/office/drawing/2015/06/chart">
            <c:ext xmlns:c16="http://schemas.microsoft.com/office/drawing/2014/chart" uri="{C3380CC4-5D6E-409C-BE32-E72D297353CC}">
              <c16:uniqueId val="{00000009-5EA9-4B82-A521-D484130602C3}"/>
            </c:ext>
          </c:extLst>
        </c:ser>
        <c:ser>
          <c:idx val="1"/>
          <c:order val="1"/>
          <c:tx>
            <c:strRef>
              <c:f>介護原因疾患【地区別】!$D$3</c:f>
              <c:strCache>
                <c:ptCount val="1"/>
                <c:pt idx="0">
                  <c:v>石橋地区</c:v>
                </c:pt>
              </c:strCache>
            </c:strRef>
          </c:tx>
          <c:invertIfNegative val="0"/>
          <c:dLbls>
            <c:dLbl>
              <c:idx val="0"/>
              <c:layout>
                <c:manualLayout>
                  <c:x val="-1.9503649025232194E-3"/>
                  <c:y val="-7.883183225248178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A-5EA9-4B82-A521-D484130602C3}"/>
                </c:ext>
                <c:ext xmlns:c15="http://schemas.microsoft.com/office/drawing/2012/chart" uri="{CE6537A1-D6FC-4f65-9D91-7224C49458BB}"/>
              </c:extLst>
            </c:dLbl>
            <c:dLbl>
              <c:idx val="2"/>
              <c:layout>
                <c:manualLayout>
                  <c:x val="0"/>
                  <c:y val="5.2554554834988486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B-5EA9-4B82-A521-D484130602C3}"/>
                </c:ext>
                <c:ext xmlns:c15="http://schemas.microsoft.com/office/drawing/2012/chart" uri="{CE6537A1-D6FC-4f65-9D91-7224C49458BB}"/>
              </c:extLst>
            </c:dLbl>
            <c:dLbl>
              <c:idx val="4"/>
              <c:layout>
                <c:manualLayout>
                  <c:x val="7.8014596100928419E-3"/>
                  <c:y val="5.2554554834988009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C-5EA9-4B82-A521-D484130602C3}"/>
                </c:ext>
                <c:ext xmlns:c15="http://schemas.microsoft.com/office/drawing/2012/chart" uri="{CE6537A1-D6FC-4f65-9D91-7224C49458BB}"/>
              </c:extLst>
            </c:dLbl>
            <c:dLbl>
              <c:idx val="6"/>
              <c:layout>
                <c:manualLayout>
                  <c:x val="-5.8510947075696576E-3"/>
                  <c:y val="-2.6275208340531997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D-5EA9-4B82-A521-D484130602C3}"/>
                </c:ext>
                <c:ext xmlns:c15="http://schemas.microsoft.com/office/drawing/2012/chart" uri="{CE6537A1-D6FC-4f65-9D91-7224C49458BB}"/>
              </c:extLst>
            </c:dLbl>
            <c:dLbl>
              <c:idx val="7"/>
              <c:layout>
                <c:manualLayout>
                  <c:x val="-7.8014596100928774E-3"/>
                  <c:y val="-2.6275208340531997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E-5EA9-4B82-A521-D484130602C3}"/>
                </c:ext>
                <c:ext xmlns:c15="http://schemas.microsoft.com/office/drawing/2012/chart" uri="{CE6537A1-D6FC-4f65-9D91-7224C49458BB}"/>
              </c:extLst>
            </c:dLbl>
            <c:dLbl>
              <c:idx val="8"/>
              <c:layout>
                <c:manualLayout>
                  <c:x val="2.1454013927755412E-2"/>
                  <c:y val="9.6348904166715308E-17"/>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F-5EA9-4B82-A521-D484130602C3}"/>
                </c:ext>
                <c:ext xmlns:c15="http://schemas.microsoft.com/office/drawing/2012/chart" uri="{CE6537A1-D6FC-4f65-9D91-7224C49458BB}"/>
              </c:extLst>
            </c:dLbl>
            <c:dLbl>
              <c:idx val="10"/>
              <c:layout>
                <c:manualLayout>
                  <c:x val="1.9503649025231836E-3"/>
                  <c:y val="-5.2552485758025035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0-5EA9-4B82-A521-D484130602C3}"/>
                </c:ext>
                <c:ext xmlns:c15="http://schemas.microsoft.com/office/drawing/2012/chart" uri="{CE6537A1-D6FC-4f65-9D91-7224C49458BB}"/>
              </c:extLst>
            </c:dLbl>
            <c:dLbl>
              <c:idx val="11"/>
              <c:layout>
                <c:manualLayout>
                  <c:x val="-7.8014596100928774E-3"/>
                  <c:y val="-2.6271070186607982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1-5EA9-4B82-A521-D484130602C3}"/>
                </c:ex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介護原因疾患【地区別】!$B$4:$B$16</c:f>
              <c:strCache>
                <c:ptCount val="13"/>
                <c:pt idx="0">
                  <c:v>認知症</c:v>
                </c:pt>
                <c:pt idx="1">
                  <c:v>脳血管疾患</c:v>
                </c:pt>
                <c:pt idx="2">
                  <c:v>関節疾患</c:v>
                </c:pt>
                <c:pt idx="3">
                  <c:v>骨折</c:v>
                </c:pt>
                <c:pt idx="4">
                  <c:v>高齢による衰弱</c:v>
                </c:pt>
                <c:pt idx="5">
                  <c:v>心疾患</c:v>
                </c:pt>
                <c:pt idx="6">
                  <c:v>糖尿病</c:v>
                </c:pt>
                <c:pt idx="7">
                  <c:v>がん</c:v>
                </c:pt>
                <c:pt idx="8">
                  <c:v>呼吸器系疾患</c:v>
                </c:pt>
                <c:pt idx="9">
                  <c:v>パーキンソン病</c:v>
                </c:pt>
                <c:pt idx="10">
                  <c:v>視覚・聴覚</c:v>
                </c:pt>
                <c:pt idx="11">
                  <c:v>不明</c:v>
                </c:pt>
                <c:pt idx="12">
                  <c:v>その他</c:v>
                </c:pt>
              </c:strCache>
            </c:strRef>
          </c:cat>
          <c:val>
            <c:numRef>
              <c:f>介護原因疾患【地区別】!$D$4:$D$16</c:f>
              <c:numCache>
                <c:formatCode>0.0%</c:formatCode>
                <c:ptCount val="13"/>
                <c:pt idx="0">
                  <c:v>0.26700000000000002</c:v>
                </c:pt>
                <c:pt idx="1">
                  <c:v>0.248</c:v>
                </c:pt>
                <c:pt idx="2">
                  <c:v>0.16500000000000001</c:v>
                </c:pt>
                <c:pt idx="3">
                  <c:v>7.0999999999999994E-2</c:v>
                </c:pt>
                <c:pt idx="4">
                  <c:v>5.7000000000000002E-2</c:v>
                </c:pt>
                <c:pt idx="5">
                  <c:v>2.5999999999999999E-2</c:v>
                </c:pt>
                <c:pt idx="6">
                  <c:v>2.1000000000000001E-2</c:v>
                </c:pt>
                <c:pt idx="7">
                  <c:v>2.1000000000000001E-2</c:v>
                </c:pt>
                <c:pt idx="8">
                  <c:v>2.5999999999999999E-2</c:v>
                </c:pt>
                <c:pt idx="9">
                  <c:v>0.01</c:v>
                </c:pt>
                <c:pt idx="10">
                  <c:v>1E-3</c:v>
                </c:pt>
                <c:pt idx="11">
                  <c:v>0</c:v>
                </c:pt>
                <c:pt idx="12">
                  <c:v>8.6999999999999994E-2</c:v>
                </c:pt>
              </c:numCache>
            </c:numRef>
          </c:val>
          <c:extLst xmlns:c16r2="http://schemas.microsoft.com/office/drawing/2015/06/chart">
            <c:ext xmlns:c16="http://schemas.microsoft.com/office/drawing/2014/chart" uri="{C3380CC4-5D6E-409C-BE32-E72D297353CC}">
              <c16:uniqueId val="{00000012-5EA9-4B82-A521-D484130602C3}"/>
            </c:ext>
          </c:extLst>
        </c:ser>
        <c:ser>
          <c:idx val="2"/>
          <c:order val="2"/>
          <c:tx>
            <c:strRef>
              <c:f>介護原因疾患【地区別】!$E$3</c:f>
              <c:strCache>
                <c:ptCount val="1"/>
                <c:pt idx="0">
                  <c:v>国分寺地区</c:v>
                </c:pt>
              </c:strCache>
            </c:strRef>
          </c:tx>
          <c:invertIfNegative val="0"/>
          <c:dLbls>
            <c:dLbl>
              <c:idx val="1"/>
              <c:layout>
                <c:manualLayout>
                  <c:x val="5.8510947075696576E-3"/>
                  <c:y val="-7.8829763175520002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3-5EA9-4B82-A521-D484130602C3}"/>
                </c:ext>
                <c:ext xmlns:c15="http://schemas.microsoft.com/office/drawing/2012/chart" uri="{CE6537A1-D6FC-4f65-9D91-7224C49458BB}"/>
              </c:extLst>
            </c:dLbl>
            <c:dLbl>
              <c:idx val="2"/>
              <c:layout>
                <c:manualLayout>
                  <c:x val="1.1702189415139244E-2"/>
                  <c:y val="-1.0510497151605199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4-5EA9-4B82-A521-D484130602C3}"/>
                </c:ext>
                <c:ext xmlns:c15="http://schemas.microsoft.com/office/drawing/2012/chart" uri="{CE6537A1-D6FC-4f65-9D91-7224C49458BB}"/>
              </c:extLst>
            </c:dLbl>
            <c:dLbl>
              <c:idx val="3"/>
              <c:layout>
                <c:manualLayout>
                  <c:x val="1.9503649025232194E-3"/>
                  <c:y val="-7.8827694098557999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5-5EA9-4B82-A521-D484130602C3}"/>
                </c:ext>
                <c:ext xmlns:c15="http://schemas.microsoft.com/office/drawing/2012/chart" uri="{CE6537A1-D6FC-4f65-9D91-7224C49458BB}"/>
              </c:extLst>
            </c:dLbl>
            <c:dLbl>
              <c:idx val="4"/>
              <c:layout>
                <c:manualLayout>
                  <c:x val="3.9007298050464027E-3"/>
                  <c:y val="0"/>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6-5EA9-4B82-A521-D484130602C3}"/>
                </c:ext>
                <c:ext xmlns:c15="http://schemas.microsoft.com/office/drawing/2012/chart" uri="{CE6537A1-D6FC-4f65-9D91-7224C49458BB}"/>
              </c:extLst>
            </c:dLbl>
            <c:dLbl>
              <c:idx val="5"/>
              <c:layout>
                <c:manualLayout>
                  <c:x val="1.7553284122708974E-2"/>
                  <c:y val="9.6348904166715308E-17"/>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7-5EA9-4B82-A521-D484130602C3}"/>
                </c:ext>
                <c:ext xmlns:c15="http://schemas.microsoft.com/office/drawing/2012/chart" uri="{CE6537A1-D6FC-4f65-9D91-7224C49458BB}"/>
              </c:extLst>
            </c:dLbl>
            <c:dLbl>
              <c:idx val="6"/>
              <c:layout>
                <c:manualLayout>
                  <c:x val="2.7305108635325072E-2"/>
                  <c:y val="2.6279346494456975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8-5EA9-4B82-A521-D484130602C3}"/>
                </c:ext>
                <c:ext xmlns:c15="http://schemas.microsoft.com/office/drawing/2012/chart" uri="{CE6537A1-D6FC-4f65-9D91-7224C49458BB}"/>
              </c:extLst>
            </c:dLbl>
            <c:dLbl>
              <c:idx val="7"/>
              <c:layout>
                <c:manualLayout>
                  <c:x val="7.8014596100928419E-3"/>
                  <c:y val="5.2556623911950012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9-5EA9-4B82-A521-D484130602C3}"/>
                </c:ext>
                <c:ext xmlns:c15="http://schemas.microsoft.com/office/drawing/2012/chart" uri="{CE6537A1-D6FC-4f65-9D91-7224C49458BB}"/>
              </c:extLst>
            </c:dLbl>
            <c:dLbl>
              <c:idx val="9"/>
              <c:layout>
                <c:manualLayout>
                  <c:x val="2.1454013927755412E-2"/>
                  <c:y val="2.0690769620074019E-7"/>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A-5EA9-4B82-A521-D484130602C3}"/>
                </c:ext>
                <c:ext xmlns:c15="http://schemas.microsoft.com/office/drawing/2012/chart" uri="{CE6537A1-D6FC-4f65-9D91-7224C49458BB}"/>
              </c:extLst>
            </c:dLbl>
            <c:dLbl>
              <c:idx val="10"/>
              <c:layout>
                <c:manualLayout>
                  <c:x val="2.5354743732801853E-2"/>
                  <c:y val="-1.3138224893354601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B-5EA9-4B82-A521-D484130602C3}"/>
                </c:ext>
                <c:ext xmlns:c15="http://schemas.microsoft.com/office/drawing/2012/chart" uri="{CE6537A1-D6FC-4f65-9D91-7224C49458BB}"/>
              </c:extLst>
            </c:dLbl>
            <c:dLbl>
              <c:idx val="11"/>
              <c:layout>
                <c:manualLayout>
                  <c:x val="3.120583844037151E-2"/>
                  <c:y val="-5.2550416681062069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C-5EA9-4B82-A521-D484130602C3}"/>
                </c:ex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介護原因疾患【地区別】!$B$4:$B$16</c:f>
              <c:strCache>
                <c:ptCount val="13"/>
                <c:pt idx="0">
                  <c:v>認知症</c:v>
                </c:pt>
                <c:pt idx="1">
                  <c:v>脳血管疾患</c:v>
                </c:pt>
                <c:pt idx="2">
                  <c:v>関節疾患</c:v>
                </c:pt>
                <c:pt idx="3">
                  <c:v>骨折</c:v>
                </c:pt>
                <c:pt idx="4">
                  <c:v>高齢による衰弱</c:v>
                </c:pt>
                <c:pt idx="5">
                  <c:v>心疾患</c:v>
                </c:pt>
                <c:pt idx="6">
                  <c:v>糖尿病</c:v>
                </c:pt>
                <c:pt idx="7">
                  <c:v>がん</c:v>
                </c:pt>
                <c:pt idx="8">
                  <c:v>呼吸器系疾患</c:v>
                </c:pt>
                <c:pt idx="9">
                  <c:v>パーキンソン病</c:v>
                </c:pt>
                <c:pt idx="10">
                  <c:v>視覚・聴覚</c:v>
                </c:pt>
                <c:pt idx="11">
                  <c:v>不明</c:v>
                </c:pt>
                <c:pt idx="12">
                  <c:v>その他</c:v>
                </c:pt>
              </c:strCache>
            </c:strRef>
          </c:cat>
          <c:val>
            <c:numRef>
              <c:f>介護原因疾患【地区別】!$E$4:$E$16</c:f>
              <c:numCache>
                <c:formatCode>0.0%</c:formatCode>
                <c:ptCount val="13"/>
                <c:pt idx="0">
                  <c:v>0.218</c:v>
                </c:pt>
                <c:pt idx="1">
                  <c:v>0.22700000000000001</c:v>
                </c:pt>
                <c:pt idx="2">
                  <c:v>0.16800000000000001</c:v>
                </c:pt>
                <c:pt idx="3">
                  <c:v>8.2000000000000003E-2</c:v>
                </c:pt>
                <c:pt idx="4">
                  <c:v>3.5000000000000003E-2</c:v>
                </c:pt>
                <c:pt idx="5">
                  <c:v>3.4000000000000002E-2</c:v>
                </c:pt>
                <c:pt idx="6">
                  <c:v>2.3E-2</c:v>
                </c:pt>
                <c:pt idx="7">
                  <c:v>4.1000000000000002E-2</c:v>
                </c:pt>
                <c:pt idx="8">
                  <c:v>1.7999999999999999E-2</c:v>
                </c:pt>
                <c:pt idx="9">
                  <c:v>0.02</c:v>
                </c:pt>
                <c:pt idx="10">
                  <c:v>5.0000000000000001E-3</c:v>
                </c:pt>
                <c:pt idx="11">
                  <c:v>0</c:v>
                </c:pt>
                <c:pt idx="12">
                  <c:v>0.129</c:v>
                </c:pt>
              </c:numCache>
            </c:numRef>
          </c:val>
          <c:extLst xmlns:c16r2="http://schemas.microsoft.com/office/drawing/2015/06/chart">
            <c:ext xmlns:c16="http://schemas.microsoft.com/office/drawing/2014/chart" uri="{C3380CC4-5D6E-409C-BE32-E72D297353CC}">
              <c16:uniqueId val="{0000001D-5EA9-4B82-A521-D484130602C3}"/>
            </c:ext>
          </c:extLst>
        </c:ser>
        <c:ser>
          <c:idx val="3"/>
          <c:order val="3"/>
          <c:tx>
            <c:strRef>
              <c:f>介護原因疾患【地区別】!$F$3</c:f>
              <c:strCache>
                <c:ptCount val="1"/>
                <c:pt idx="0">
                  <c:v>下野市平均</c:v>
                </c:pt>
              </c:strCache>
            </c:strRef>
          </c:tx>
          <c:invertIfNegative val="0"/>
          <c:dLbls>
            <c:dLbl>
              <c:idx val="1"/>
              <c:layout>
                <c:manualLayout>
                  <c:x val="-3.9007298050464387E-3"/>
                  <c:y val="-1.8394094192245827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E-5EA9-4B82-A521-D484130602C3}"/>
                </c:ext>
                <c:ext xmlns:c15="http://schemas.microsoft.com/office/drawing/2012/chart" uri="{CE6537A1-D6FC-4f65-9D91-7224C49458BB}"/>
              </c:extLst>
            </c:dLbl>
            <c:dLbl>
              <c:idx val="2"/>
              <c:layout>
                <c:manualLayout>
                  <c:x val="-5.8510947075696576E-3"/>
                  <c:y val="-1.5765745727407802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F-5EA9-4B82-A521-D484130602C3}"/>
                </c:ext>
                <c:ext xmlns:c15="http://schemas.microsoft.com/office/drawing/2012/chart" uri="{CE6537A1-D6FC-4f65-9D91-7224C49458BB}"/>
              </c:extLst>
            </c:dLbl>
            <c:dLbl>
              <c:idx val="3"/>
              <c:layout>
                <c:manualLayout>
                  <c:x val="9.7518245126160968E-4"/>
                  <c:y val="-1.5765125004319199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20-5EA9-4B82-A521-D484130602C3}"/>
                </c:ext>
                <c:ext xmlns:c15="http://schemas.microsoft.com/office/drawing/2012/chart" uri="{CE6537A1-D6FC-4f65-9D91-7224C49458BB}">
                  <c15:layout>
                    <c:manualLayout>
                      <c:w val="4.8846965769713813E-2"/>
                      <c:h val="4.2043643867990407E-2"/>
                    </c:manualLayout>
                  </c15:layout>
                </c:ext>
              </c:extLst>
            </c:dLbl>
            <c:dLbl>
              <c:idx val="4"/>
              <c:layout>
                <c:manualLayout>
                  <c:x val="9.7518245126160617E-3"/>
                  <c:y val="-2.6275208340532479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21-5EA9-4B82-A521-D484130602C3}"/>
                </c:ext>
                <c:ext xmlns:c15="http://schemas.microsoft.com/office/drawing/2012/chart" uri="{CE6537A1-D6FC-4f65-9D91-7224C49458BB}"/>
              </c:extLst>
            </c:dLbl>
            <c:dLbl>
              <c:idx val="5"/>
              <c:layout>
                <c:manualLayout>
                  <c:x val="-1.1702189415139315E-2"/>
                  <c:y val="-2.6275208340531997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22-5EA9-4B82-A521-D484130602C3}"/>
                </c:ext>
                <c:ext xmlns:c15="http://schemas.microsoft.com/office/drawing/2012/chart" uri="{CE6537A1-D6FC-4f65-9D91-7224C49458BB}"/>
              </c:extLst>
            </c:dLbl>
            <c:dLbl>
              <c:idx val="6"/>
              <c:layout>
                <c:manualLayout>
                  <c:x val="9.7518245126160617E-3"/>
                  <c:y val="-5.2548347604101982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23-5EA9-4B82-A521-D484130602C3}"/>
                </c:ext>
                <c:ext xmlns:c15="http://schemas.microsoft.com/office/drawing/2012/chart" uri="{CE6537A1-D6FC-4f65-9D91-7224C49458BB}"/>
              </c:extLst>
            </c:dLbl>
            <c:dLbl>
              <c:idx val="8"/>
              <c:layout>
                <c:manualLayout>
                  <c:x val="3.3156203342894694E-2"/>
                  <c:y val="2.6281415571418019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24-5EA9-4B82-A521-D484130602C3}"/>
                </c:ext>
                <c:ext xmlns:c15="http://schemas.microsoft.com/office/drawing/2012/chart" uri="{CE6537A1-D6FC-4f65-9D91-7224C49458BB}"/>
              </c:extLst>
            </c:dLbl>
            <c:dLbl>
              <c:idx val="9"/>
              <c:layout>
                <c:manualLayout>
                  <c:x val="-1.1702189415139315E-2"/>
                  <c:y val="0"/>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25-5EA9-4B82-A521-D484130602C3}"/>
                </c:ext>
                <c:ext xmlns:c15="http://schemas.microsoft.com/office/drawing/2012/chart" uri="{CE6537A1-D6FC-4f65-9D91-7224C49458BB}"/>
              </c:extLst>
            </c:dLbl>
            <c:dLbl>
              <c:idx val="10"/>
              <c:layout>
                <c:manualLayout>
                  <c:x val="-5.8510947075696759E-3"/>
                  <c:y val="-7.8831832252482005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26-5EA9-4B82-A521-D484130602C3}"/>
                </c:ext>
                <c:ext xmlns:c15="http://schemas.microsoft.com/office/drawing/2012/chart" uri="{CE6537A1-D6FC-4f65-9D91-7224C49458BB}"/>
              </c:extLst>
            </c:dLbl>
            <c:dLbl>
              <c:idx val="11"/>
              <c:layout>
                <c:manualLayout>
                  <c:x val="-9.7518245126161137E-3"/>
                  <c:y val="-7.8825625021595996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27-5EA9-4B82-A521-D484130602C3}"/>
                </c:ex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介護原因疾患【地区別】!$B$4:$B$16</c:f>
              <c:strCache>
                <c:ptCount val="13"/>
                <c:pt idx="0">
                  <c:v>認知症</c:v>
                </c:pt>
                <c:pt idx="1">
                  <c:v>脳血管疾患</c:v>
                </c:pt>
                <c:pt idx="2">
                  <c:v>関節疾患</c:v>
                </c:pt>
                <c:pt idx="3">
                  <c:v>骨折</c:v>
                </c:pt>
                <c:pt idx="4">
                  <c:v>高齢による衰弱</c:v>
                </c:pt>
                <c:pt idx="5">
                  <c:v>心疾患</c:v>
                </c:pt>
                <c:pt idx="6">
                  <c:v>糖尿病</c:v>
                </c:pt>
                <c:pt idx="7">
                  <c:v>がん</c:v>
                </c:pt>
                <c:pt idx="8">
                  <c:v>呼吸器系疾患</c:v>
                </c:pt>
                <c:pt idx="9">
                  <c:v>パーキンソン病</c:v>
                </c:pt>
                <c:pt idx="10">
                  <c:v>視覚・聴覚</c:v>
                </c:pt>
                <c:pt idx="11">
                  <c:v>不明</c:v>
                </c:pt>
                <c:pt idx="12">
                  <c:v>その他</c:v>
                </c:pt>
              </c:strCache>
            </c:strRef>
          </c:cat>
          <c:val>
            <c:numRef>
              <c:f>介護原因疾患【地区別】!$F$4:$F$16</c:f>
              <c:numCache>
                <c:formatCode>0.0%</c:formatCode>
                <c:ptCount val="13"/>
                <c:pt idx="0">
                  <c:v>0.24966666666666668</c:v>
                </c:pt>
                <c:pt idx="1">
                  <c:v>0.2213333333333333</c:v>
                </c:pt>
                <c:pt idx="2">
                  <c:v>0.1566666666666667</c:v>
                </c:pt>
                <c:pt idx="3">
                  <c:v>8.433333333333333E-2</c:v>
                </c:pt>
                <c:pt idx="4">
                  <c:v>4.5666666666666668E-2</c:v>
                </c:pt>
                <c:pt idx="5">
                  <c:v>3.1666666666666669E-2</c:v>
                </c:pt>
                <c:pt idx="6">
                  <c:v>0.03</c:v>
                </c:pt>
                <c:pt idx="7">
                  <c:v>3.0333333333333334E-2</c:v>
                </c:pt>
                <c:pt idx="8">
                  <c:v>2.0666666666666667E-2</c:v>
                </c:pt>
                <c:pt idx="9">
                  <c:v>1.8000000000000002E-2</c:v>
                </c:pt>
                <c:pt idx="10">
                  <c:v>3.6666666666666666E-3</c:v>
                </c:pt>
                <c:pt idx="11">
                  <c:v>1E-3</c:v>
                </c:pt>
                <c:pt idx="12">
                  <c:v>0.107</c:v>
                </c:pt>
              </c:numCache>
            </c:numRef>
          </c:val>
          <c:extLst xmlns:c16r2="http://schemas.microsoft.com/office/drawing/2015/06/chart">
            <c:ext xmlns:c16="http://schemas.microsoft.com/office/drawing/2014/chart" uri="{C3380CC4-5D6E-409C-BE32-E72D297353CC}">
              <c16:uniqueId val="{00000028-5EA9-4B82-A521-D484130602C3}"/>
            </c:ext>
          </c:extLst>
        </c:ser>
        <c:dLbls>
          <c:showLegendKey val="0"/>
          <c:showVal val="1"/>
          <c:showCatName val="0"/>
          <c:showSerName val="0"/>
          <c:showPercent val="0"/>
          <c:showBubbleSize val="0"/>
        </c:dLbls>
        <c:gapWidth val="150"/>
        <c:overlap val="-25"/>
        <c:axId val="286316648"/>
        <c:axId val="286317040"/>
      </c:barChart>
      <c:catAx>
        <c:axId val="286316648"/>
        <c:scaling>
          <c:orientation val="maxMin"/>
        </c:scaling>
        <c:delete val="0"/>
        <c:axPos val="l"/>
        <c:numFmt formatCode="General" sourceLinked="0"/>
        <c:majorTickMark val="none"/>
        <c:minorTickMark val="none"/>
        <c:tickLblPos val="nextTo"/>
        <c:crossAx val="286317040"/>
        <c:crosses val="autoZero"/>
        <c:auto val="1"/>
        <c:lblAlgn val="ctr"/>
        <c:lblOffset val="100"/>
        <c:noMultiLvlLbl val="0"/>
      </c:catAx>
      <c:valAx>
        <c:axId val="286317040"/>
        <c:scaling>
          <c:orientation val="minMax"/>
        </c:scaling>
        <c:delete val="1"/>
        <c:axPos val="t"/>
        <c:numFmt formatCode="0.0%" sourceLinked="1"/>
        <c:majorTickMark val="none"/>
        <c:minorTickMark val="none"/>
        <c:tickLblPos val="nextTo"/>
        <c:crossAx val="286316648"/>
        <c:crosses val="autoZero"/>
        <c:crossBetween val="between"/>
      </c:valAx>
    </c:plotArea>
    <c:legend>
      <c:legendPos val="t"/>
      <c:layout>
        <c:manualLayout>
          <c:xMode val="edge"/>
          <c:yMode val="edge"/>
          <c:x val="0.22638839004773526"/>
          <c:y val="6.6415081183562388E-2"/>
          <c:w val="0.54722321990452949"/>
          <c:h val="4.0727267955143663E-2"/>
        </c:manualLayout>
      </c:layout>
      <c:overlay val="0"/>
    </c:legend>
    <c:plotVisOnly val="1"/>
    <c:dispBlanksAs val="gap"/>
    <c:showDLblsOverMax val="0"/>
  </c:chart>
  <c:spPr>
    <a:ln>
      <a:solidFill>
        <a:sysClr val="windowText" lastClr="000000"/>
      </a:solidFill>
    </a:ln>
  </c:spPr>
  <c:txPr>
    <a:bodyPr/>
    <a:lstStyle/>
    <a:p>
      <a:pPr>
        <a:defRPr>
          <a:latin typeface="ＭＳ Ｐ明朝" panose="02020600040205080304" pitchFamily="18" charset="-128"/>
          <a:ea typeface="ＭＳ Ｐ明朝" panose="02020600040205080304" pitchFamily="18" charset="-128"/>
        </a:defRPr>
      </a:pPr>
      <a:endParaRPr lang="ja-JP"/>
    </a:p>
  </c:txPr>
  <c:externalData r:id="rId2">
    <c:autoUpdate val="0"/>
  </c:externalData>
  <c:userShapes r:id="rId3"/>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drawings/drawing1.xml><?xml version="1.0" encoding="utf-8"?>
<c:userShapes xmlns:c="http://schemas.openxmlformats.org/drawingml/2006/chart">
  <cdr:relSizeAnchor xmlns:cdr="http://schemas.openxmlformats.org/drawingml/2006/chartDrawing">
    <cdr:from>
      <cdr:x>0.35528</cdr:x>
      <cdr:y>0.52405</cdr:y>
    </cdr:from>
    <cdr:to>
      <cdr:x>0.96947</cdr:x>
      <cdr:y>0.83693</cdr:y>
    </cdr:to>
    <cdr:sp macro="" textlink="">
      <cdr:nvSpPr>
        <cdr:cNvPr id="2" name="コンテンツ プレースホルダー 5"/>
        <cdr:cNvSpPr>
          <a:spLocks xmlns:a="http://schemas.openxmlformats.org/drawingml/2006/main" noGrp="1"/>
        </cdr:cNvSpPr>
      </cdr:nvSpPr>
      <cdr:spPr>
        <a:xfrm xmlns:a="http://schemas.openxmlformats.org/drawingml/2006/main">
          <a:off x="2313459" y="2532774"/>
          <a:ext cx="3999334" cy="1512168"/>
        </a:xfrm>
        <a:prstGeom xmlns:a="http://schemas.openxmlformats.org/drawingml/2006/main" prst="rect">
          <a:avLst/>
        </a:prstGeom>
        <a:ln xmlns:a="http://schemas.openxmlformats.org/drawingml/2006/main" w="3175">
          <a:solidFill>
            <a:srgbClr val="002060"/>
          </a:solidFill>
        </a:ln>
      </cdr:spPr>
      <cdr:txBody>
        <a:bodyPr xmlns:a="http://schemas.openxmlformats.org/drawingml/2006/main" vert="horz" lIns="91440" tIns="45720" rIns="91440" bIns="45720" rtlCol="0" anchor="ctr">
          <a:normAutofit/>
        </a:bodyPr>
        <a:lstStyle xmlns:a="http://schemas.openxmlformats.org/drawingml/2006/main">
          <a:lvl1pPr algn="ctr" defTabSz="914400" rtl="0" eaLnBrk="1" latinLnBrk="0" hangingPunct="1">
            <a:spcBef>
              <a:spcPct val="0"/>
            </a:spcBef>
            <a:buNone/>
            <a:defRPr kumimoji="1" sz="4400" kern="1200">
              <a:solidFill>
                <a:schemeClr val="tx1"/>
              </a:solidFill>
              <a:latin typeface="+mj-lt"/>
              <a:ea typeface="+mj-ea"/>
              <a:cs typeface="+mj-cs"/>
            </a:defRPr>
          </a:lvl1pPr>
        </a:lstStyle>
        <a:p xmlns:a="http://schemas.openxmlformats.org/drawingml/2006/main">
          <a:pPr marL="0" indent="0" algn="just">
            <a:buNone/>
          </a:pPr>
          <a:r>
            <a:rPr lang="ja-JP" altLang="en-US" sz="1200" dirty="0">
              <a:solidFill>
                <a:schemeClr val="tx1"/>
              </a:solidFill>
              <a:latin typeface="ＭＳ Ｐ明朝" panose="02020600040205080304" pitchFamily="18" charset="-128"/>
              <a:ea typeface="ＭＳ Ｐ明朝" panose="02020600040205080304" pitchFamily="18" charset="-128"/>
            </a:rPr>
            <a:t>市平均を上回る原因疾患の割合は地域によって差異がある。</a:t>
          </a:r>
          <a:endParaRPr lang="en-US" altLang="ja-JP" sz="1200" dirty="0">
            <a:solidFill>
              <a:schemeClr val="tx1"/>
            </a:solidFill>
            <a:latin typeface="ＭＳ Ｐ明朝" panose="02020600040205080304" pitchFamily="18" charset="-128"/>
            <a:ea typeface="ＭＳ Ｐ明朝" panose="02020600040205080304" pitchFamily="18" charset="-128"/>
          </a:endParaRPr>
        </a:p>
        <a:p xmlns:a="http://schemas.openxmlformats.org/drawingml/2006/main">
          <a:pPr marL="0" indent="0" algn="just">
            <a:buNone/>
          </a:pPr>
          <a:endParaRPr lang="en-US" altLang="ja-JP" sz="1200" dirty="0">
            <a:solidFill>
              <a:schemeClr val="tx1"/>
            </a:solidFill>
            <a:latin typeface="ＭＳ Ｐ明朝" panose="02020600040205080304" pitchFamily="18" charset="-128"/>
            <a:ea typeface="ＭＳ Ｐ明朝" panose="02020600040205080304" pitchFamily="18" charset="-128"/>
          </a:endParaRPr>
        </a:p>
        <a:p xmlns:a="http://schemas.openxmlformats.org/drawingml/2006/main">
          <a:pPr marL="0" indent="0" algn="just">
            <a:buNone/>
          </a:pPr>
          <a:r>
            <a:rPr kumimoji="1" lang="ja-JP" altLang="en-US" sz="1200" dirty="0">
              <a:solidFill>
                <a:schemeClr val="tx1"/>
              </a:solidFill>
              <a:latin typeface="ＭＳ Ｐ明朝" panose="02020600040205080304" pitchFamily="18" charset="-128"/>
              <a:ea typeface="ＭＳ Ｐ明朝" panose="02020600040205080304" pitchFamily="18" charset="-128"/>
            </a:rPr>
            <a:t>市平均上位</a:t>
          </a:r>
          <a:r>
            <a:rPr kumimoji="1" lang="en-US" altLang="ja-JP" sz="1200" dirty="0">
              <a:solidFill>
                <a:schemeClr val="tx1"/>
              </a:solidFill>
              <a:latin typeface="ＭＳ Ｐ明朝" panose="02020600040205080304" pitchFamily="18" charset="-128"/>
              <a:ea typeface="ＭＳ Ｐ明朝" panose="02020600040205080304" pitchFamily="18" charset="-128"/>
            </a:rPr>
            <a:t>3</a:t>
          </a:r>
          <a:r>
            <a:rPr kumimoji="1" lang="ja-JP" altLang="en-US" sz="1200" dirty="0">
              <a:solidFill>
                <a:schemeClr val="tx1"/>
              </a:solidFill>
              <a:latin typeface="ＭＳ Ｐ明朝" panose="02020600040205080304" pitchFamily="18" charset="-128"/>
              <a:ea typeface="ＭＳ Ｐ明朝" panose="02020600040205080304" pitchFamily="18" charset="-128"/>
            </a:rPr>
            <a:t>疾患</a:t>
          </a:r>
          <a:endParaRPr kumimoji="1" lang="en-US" altLang="ja-JP" sz="1200" dirty="0">
            <a:solidFill>
              <a:schemeClr val="tx1"/>
            </a:solidFill>
            <a:latin typeface="ＭＳ Ｐ明朝" panose="02020600040205080304" pitchFamily="18" charset="-128"/>
            <a:ea typeface="ＭＳ Ｐ明朝" panose="02020600040205080304" pitchFamily="18" charset="-128"/>
          </a:endParaRPr>
        </a:p>
        <a:p xmlns:a="http://schemas.openxmlformats.org/drawingml/2006/main">
          <a:pPr marL="0" indent="0" algn="just">
            <a:buNone/>
          </a:pPr>
          <a:r>
            <a:rPr kumimoji="1" lang="ja-JP" altLang="en-US" sz="1200" dirty="0">
              <a:solidFill>
                <a:schemeClr val="tx1"/>
              </a:solidFill>
              <a:latin typeface="ＭＳ Ｐ明朝" panose="02020600040205080304" pitchFamily="18" charset="-128"/>
              <a:ea typeface="ＭＳ Ｐ明朝" panose="02020600040205080304" pitchFamily="18" charset="-128"/>
            </a:rPr>
            <a:t>・認知症：石橋地区、南河内地区</a:t>
          </a:r>
          <a:endParaRPr kumimoji="1" lang="en-US" altLang="ja-JP" sz="1200" dirty="0">
            <a:solidFill>
              <a:schemeClr val="tx1"/>
            </a:solidFill>
            <a:latin typeface="ＭＳ Ｐ明朝" panose="02020600040205080304" pitchFamily="18" charset="-128"/>
            <a:ea typeface="ＭＳ Ｐ明朝" panose="02020600040205080304" pitchFamily="18" charset="-128"/>
          </a:endParaRPr>
        </a:p>
        <a:p xmlns:a="http://schemas.openxmlformats.org/drawingml/2006/main">
          <a:pPr marL="0" indent="0" algn="just">
            <a:buNone/>
          </a:pPr>
          <a:r>
            <a:rPr lang="ja-JP" altLang="en-US" sz="1200" dirty="0">
              <a:solidFill>
                <a:schemeClr val="tx1"/>
              </a:solidFill>
              <a:latin typeface="ＭＳ Ｐ明朝" panose="02020600040205080304" pitchFamily="18" charset="-128"/>
              <a:ea typeface="ＭＳ Ｐ明朝" panose="02020600040205080304" pitchFamily="18" charset="-128"/>
            </a:rPr>
            <a:t>・脳血管疾患：石橋地区、国分寺地区</a:t>
          </a:r>
          <a:endParaRPr lang="en-US" altLang="ja-JP" sz="1200" dirty="0">
            <a:solidFill>
              <a:schemeClr val="tx1"/>
            </a:solidFill>
            <a:latin typeface="ＭＳ Ｐ明朝" panose="02020600040205080304" pitchFamily="18" charset="-128"/>
            <a:ea typeface="ＭＳ Ｐ明朝" panose="02020600040205080304" pitchFamily="18" charset="-128"/>
          </a:endParaRPr>
        </a:p>
        <a:p xmlns:a="http://schemas.openxmlformats.org/drawingml/2006/main">
          <a:pPr marL="0" indent="0" algn="just">
            <a:buNone/>
          </a:pPr>
          <a:r>
            <a:rPr kumimoji="1" lang="ja-JP" altLang="en-US" sz="1200" dirty="0">
              <a:solidFill>
                <a:schemeClr val="tx1"/>
              </a:solidFill>
              <a:latin typeface="ＭＳ Ｐ明朝" panose="02020600040205080304" pitchFamily="18" charset="-128"/>
              <a:ea typeface="ＭＳ Ｐ明朝" panose="02020600040205080304" pitchFamily="18" charset="-128"/>
            </a:rPr>
            <a:t>・関節疾患：国分寺地区、石橋地区</a:t>
          </a:r>
          <a:endParaRPr kumimoji="1" lang="en-US" altLang="ja-JP" sz="1200" dirty="0">
            <a:solidFill>
              <a:schemeClr val="tx1"/>
            </a:solidFill>
            <a:latin typeface="ＭＳ Ｐ明朝" panose="02020600040205080304" pitchFamily="18" charset="-128"/>
            <a:ea typeface="ＭＳ Ｐ明朝" panose="02020600040205080304" pitchFamily="18" charset="-128"/>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4" y="0"/>
            <a:ext cx="4275403" cy="336788"/>
          </a:xfrm>
          <a:prstGeom prst="rect">
            <a:avLst/>
          </a:prstGeom>
        </p:spPr>
        <p:txBody>
          <a:bodyPr vert="horz" lIns="91410" tIns="45707" rIns="91410" bIns="45707" rtlCol="0"/>
          <a:lstStyle>
            <a:lvl1pPr algn="l">
              <a:defRPr sz="1200"/>
            </a:lvl1pPr>
          </a:lstStyle>
          <a:p>
            <a:endParaRPr kumimoji="1" lang="ja-JP" altLang="en-US" dirty="0"/>
          </a:p>
        </p:txBody>
      </p:sp>
      <p:sp>
        <p:nvSpPr>
          <p:cNvPr id="3" name="日付プレースホルダ 2"/>
          <p:cNvSpPr>
            <a:spLocks noGrp="1"/>
          </p:cNvSpPr>
          <p:nvPr>
            <p:ph type="dt" sz="quarter" idx="1"/>
          </p:nvPr>
        </p:nvSpPr>
        <p:spPr>
          <a:xfrm>
            <a:off x="5588629" y="0"/>
            <a:ext cx="4275403" cy="336788"/>
          </a:xfrm>
          <a:prstGeom prst="rect">
            <a:avLst/>
          </a:prstGeom>
        </p:spPr>
        <p:txBody>
          <a:bodyPr vert="horz" lIns="91410" tIns="45707" rIns="91410" bIns="45707" rtlCol="0"/>
          <a:lstStyle>
            <a:lvl1pPr algn="r">
              <a:defRPr sz="1200"/>
            </a:lvl1pPr>
          </a:lstStyle>
          <a:p>
            <a:fld id="{B27873A0-6270-4274-8E15-550EB541D4FF}" type="datetimeFigureOut">
              <a:rPr kumimoji="1" lang="ja-JP" altLang="en-US" smtClean="0"/>
              <a:pPr/>
              <a:t>2017/4/17</a:t>
            </a:fld>
            <a:endParaRPr kumimoji="1" lang="ja-JP" altLang="en-US" dirty="0"/>
          </a:p>
        </p:txBody>
      </p:sp>
      <p:sp>
        <p:nvSpPr>
          <p:cNvPr id="5" name="スライド番号プレースホルダ 4"/>
          <p:cNvSpPr>
            <a:spLocks noGrp="1"/>
          </p:cNvSpPr>
          <p:nvPr>
            <p:ph type="sldNum" sz="quarter" idx="3"/>
          </p:nvPr>
        </p:nvSpPr>
        <p:spPr>
          <a:xfrm>
            <a:off x="5588629" y="6397806"/>
            <a:ext cx="4275403" cy="336788"/>
          </a:xfrm>
          <a:prstGeom prst="rect">
            <a:avLst/>
          </a:prstGeom>
        </p:spPr>
        <p:txBody>
          <a:bodyPr vert="horz" lIns="91410" tIns="45707" rIns="91410" bIns="45707" rtlCol="0" anchor="b"/>
          <a:lstStyle>
            <a:lvl1pPr algn="r">
              <a:defRPr sz="1200"/>
            </a:lvl1pPr>
          </a:lstStyle>
          <a:p>
            <a:fld id="{60AA5F5B-7561-4504-8956-86A81B549431}" type="slidenum">
              <a:rPr kumimoji="1" lang="ja-JP" altLang="en-US" smtClean="0"/>
              <a:pPr/>
              <a:t>‹#›</a:t>
            </a:fld>
            <a:endParaRPr kumimoji="1" lang="ja-JP" altLang="en-US" dirty="0"/>
          </a:p>
        </p:txBody>
      </p:sp>
    </p:spTree>
    <p:extLst>
      <p:ext uri="{BB962C8B-B14F-4D97-AF65-F5344CB8AC3E}">
        <p14:creationId xmlns:p14="http://schemas.microsoft.com/office/powerpoint/2010/main" val="245192584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4" y="0"/>
            <a:ext cx="4275403" cy="336788"/>
          </a:xfrm>
          <a:prstGeom prst="rect">
            <a:avLst/>
          </a:prstGeom>
        </p:spPr>
        <p:txBody>
          <a:bodyPr vert="horz" lIns="91410" tIns="45707" rIns="91410" bIns="45707"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5588629" y="0"/>
            <a:ext cx="4275403" cy="336788"/>
          </a:xfrm>
          <a:prstGeom prst="rect">
            <a:avLst/>
          </a:prstGeom>
        </p:spPr>
        <p:txBody>
          <a:bodyPr vert="horz" lIns="91410" tIns="45707" rIns="91410" bIns="45707" rtlCol="0"/>
          <a:lstStyle>
            <a:lvl1pPr algn="r">
              <a:defRPr sz="1200"/>
            </a:lvl1pPr>
          </a:lstStyle>
          <a:p>
            <a:fld id="{83A8B6A7-9994-4D5A-BDFD-5381E9EB3F81}" type="datetimeFigureOut">
              <a:rPr kumimoji="1" lang="ja-JP" altLang="en-US" smtClean="0"/>
              <a:pPr/>
              <a:t>2017/4/17</a:t>
            </a:fld>
            <a:endParaRPr kumimoji="1" lang="ja-JP" altLang="en-US" dirty="0"/>
          </a:p>
        </p:txBody>
      </p:sp>
      <p:sp>
        <p:nvSpPr>
          <p:cNvPr id="4" name="スライド イメージ プレースホルダ 3"/>
          <p:cNvSpPr>
            <a:spLocks noGrp="1" noRot="1" noChangeAspect="1"/>
          </p:cNvSpPr>
          <p:nvPr>
            <p:ph type="sldImg" idx="2"/>
          </p:nvPr>
        </p:nvSpPr>
        <p:spPr>
          <a:xfrm>
            <a:off x="3984625" y="504825"/>
            <a:ext cx="1897063" cy="2527300"/>
          </a:xfrm>
          <a:prstGeom prst="rect">
            <a:avLst/>
          </a:prstGeom>
          <a:noFill/>
          <a:ln w="12700">
            <a:solidFill>
              <a:prstClr val="black"/>
            </a:solidFill>
          </a:ln>
        </p:spPr>
        <p:txBody>
          <a:bodyPr vert="horz" lIns="91410" tIns="45707" rIns="91410" bIns="45707" rtlCol="0" anchor="ctr"/>
          <a:lstStyle/>
          <a:p>
            <a:endParaRPr lang="ja-JP" altLang="en-US" dirty="0"/>
          </a:p>
        </p:txBody>
      </p:sp>
      <p:sp>
        <p:nvSpPr>
          <p:cNvPr id="5" name="ノート プレースホルダ 4"/>
          <p:cNvSpPr>
            <a:spLocks noGrp="1"/>
          </p:cNvSpPr>
          <p:nvPr>
            <p:ph type="body" sz="quarter" idx="3"/>
          </p:nvPr>
        </p:nvSpPr>
        <p:spPr>
          <a:xfrm>
            <a:off x="986632" y="3199490"/>
            <a:ext cx="7893050" cy="3031093"/>
          </a:xfrm>
          <a:prstGeom prst="rect">
            <a:avLst/>
          </a:prstGeom>
        </p:spPr>
        <p:txBody>
          <a:bodyPr vert="horz" lIns="91410" tIns="45707" rIns="91410" bIns="45707"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4" y="6397806"/>
            <a:ext cx="4275403" cy="336788"/>
          </a:xfrm>
          <a:prstGeom prst="rect">
            <a:avLst/>
          </a:prstGeom>
        </p:spPr>
        <p:txBody>
          <a:bodyPr vert="horz" lIns="91410" tIns="45707" rIns="91410" bIns="45707"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5588629" y="6397806"/>
            <a:ext cx="4275403" cy="336788"/>
          </a:xfrm>
          <a:prstGeom prst="rect">
            <a:avLst/>
          </a:prstGeom>
        </p:spPr>
        <p:txBody>
          <a:bodyPr vert="horz" lIns="91410" tIns="45707" rIns="91410" bIns="45707" rtlCol="0" anchor="b"/>
          <a:lstStyle>
            <a:lvl1pPr algn="r">
              <a:defRPr sz="1200"/>
            </a:lvl1pPr>
          </a:lstStyle>
          <a:p>
            <a:fld id="{C73D8B67-9D8E-4A27-A6F9-68FB0F42A4D8}" type="slidenum">
              <a:rPr kumimoji="1" lang="ja-JP" altLang="en-US" smtClean="0"/>
              <a:pPr/>
              <a:t>‹#›</a:t>
            </a:fld>
            <a:endParaRPr kumimoji="1" lang="ja-JP" altLang="en-US" dirty="0"/>
          </a:p>
        </p:txBody>
      </p:sp>
    </p:spTree>
    <p:extLst>
      <p:ext uri="{BB962C8B-B14F-4D97-AF65-F5344CB8AC3E}">
        <p14:creationId xmlns:p14="http://schemas.microsoft.com/office/powerpoint/2010/main" val="224221513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73D8B67-9D8E-4A27-A6F9-68FB0F42A4D8}" type="slidenum">
              <a:rPr kumimoji="1" lang="ja-JP" altLang="en-US" smtClean="0"/>
              <a:pPr/>
              <a:t>0</a:t>
            </a:fld>
            <a:endParaRPr kumimoji="1" lang="ja-JP" altLang="en-US" dirty="0"/>
          </a:p>
        </p:txBody>
      </p:sp>
    </p:spTree>
    <p:extLst>
      <p:ext uri="{BB962C8B-B14F-4D97-AF65-F5344CB8AC3E}">
        <p14:creationId xmlns:p14="http://schemas.microsoft.com/office/powerpoint/2010/main" val="2010883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73D8B67-9D8E-4A27-A6F9-68FB0F42A4D8}" type="slidenum">
              <a:rPr kumimoji="1" lang="ja-JP" altLang="en-US" smtClean="0"/>
              <a:pPr/>
              <a:t>67</a:t>
            </a:fld>
            <a:endParaRPr kumimoji="1" lang="ja-JP" altLang="en-US" dirty="0"/>
          </a:p>
        </p:txBody>
      </p:sp>
    </p:spTree>
    <p:extLst>
      <p:ext uri="{BB962C8B-B14F-4D97-AF65-F5344CB8AC3E}">
        <p14:creationId xmlns:p14="http://schemas.microsoft.com/office/powerpoint/2010/main" val="28259046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73D8B67-9D8E-4A27-A6F9-68FB0F42A4D8}" type="slidenum">
              <a:rPr kumimoji="1" lang="ja-JP" altLang="en-US" smtClean="0"/>
              <a:pPr/>
              <a:t>68</a:t>
            </a:fld>
            <a:endParaRPr kumimoji="1" lang="ja-JP" altLang="en-US" dirty="0"/>
          </a:p>
        </p:txBody>
      </p:sp>
    </p:spTree>
    <p:extLst>
      <p:ext uri="{BB962C8B-B14F-4D97-AF65-F5344CB8AC3E}">
        <p14:creationId xmlns:p14="http://schemas.microsoft.com/office/powerpoint/2010/main" val="677128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3984625" y="504825"/>
            <a:ext cx="1897063" cy="2527300"/>
          </a:xfrm>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73D8B67-9D8E-4A27-A6F9-68FB0F42A4D8}" type="slidenum">
              <a:rPr kumimoji="1" lang="ja-JP" altLang="en-US" smtClean="0"/>
              <a:pPr/>
              <a:t>3</a:t>
            </a:fld>
            <a:endParaRPr kumimoji="1" lang="ja-JP" altLang="en-US" dirty="0"/>
          </a:p>
        </p:txBody>
      </p:sp>
    </p:spTree>
    <p:extLst>
      <p:ext uri="{BB962C8B-B14F-4D97-AF65-F5344CB8AC3E}">
        <p14:creationId xmlns:p14="http://schemas.microsoft.com/office/powerpoint/2010/main" val="1445845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スライド イメージ プレースホル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ノート プレースホル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dirty="0"/>
          </a:p>
        </p:txBody>
      </p:sp>
      <p:sp>
        <p:nvSpPr>
          <p:cNvPr id="12292" name="スライド番号プレースホル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Century Schoolbook" pitchFamily="18" charset="0"/>
                <a:ea typeface="ＭＳ Ｐ明朝" panose="02020600040205080304" pitchFamily="18" charset="-128"/>
              </a:defRPr>
            </a:lvl1pPr>
            <a:lvl2pPr marL="742950" indent="-285750">
              <a:defRPr kumimoji="1">
                <a:solidFill>
                  <a:schemeClr val="tx1"/>
                </a:solidFill>
                <a:latin typeface="Century Schoolbook" pitchFamily="18" charset="0"/>
                <a:ea typeface="ＭＳ Ｐ明朝" panose="02020600040205080304" pitchFamily="18" charset="-128"/>
              </a:defRPr>
            </a:lvl2pPr>
            <a:lvl3pPr marL="1143000" indent="-228600">
              <a:defRPr kumimoji="1">
                <a:solidFill>
                  <a:schemeClr val="tx1"/>
                </a:solidFill>
                <a:latin typeface="Century Schoolbook" pitchFamily="18" charset="0"/>
                <a:ea typeface="ＭＳ Ｐ明朝" panose="02020600040205080304" pitchFamily="18" charset="-128"/>
              </a:defRPr>
            </a:lvl3pPr>
            <a:lvl4pPr marL="1600200" indent="-228600">
              <a:defRPr kumimoji="1">
                <a:solidFill>
                  <a:schemeClr val="tx1"/>
                </a:solidFill>
                <a:latin typeface="Century Schoolbook" pitchFamily="18" charset="0"/>
                <a:ea typeface="ＭＳ Ｐ明朝" panose="02020600040205080304" pitchFamily="18" charset="-128"/>
              </a:defRPr>
            </a:lvl4pPr>
            <a:lvl5pPr marL="2057400" indent="-228600">
              <a:defRPr kumimoji="1">
                <a:solidFill>
                  <a:schemeClr val="tx1"/>
                </a:solidFill>
                <a:latin typeface="Century Schoolbook" pitchFamily="18" charset="0"/>
                <a:ea typeface="ＭＳ Ｐ明朝" panose="02020600040205080304" pitchFamily="18" charset="-128"/>
              </a:defRPr>
            </a:lvl5pPr>
            <a:lvl6pPr marL="2514600" indent="-228600" eaLnBrk="0" fontAlgn="base" hangingPunct="0">
              <a:spcBef>
                <a:spcPct val="0"/>
              </a:spcBef>
              <a:spcAft>
                <a:spcPct val="0"/>
              </a:spcAft>
              <a:defRPr kumimoji="1">
                <a:solidFill>
                  <a:schemeClr val="tx1"/>
                </a:solidFill>
                <a:latin typeface="Century Schoolbook" pitchFamily="18" charset="0"/>
                <a:ea typeface="ＭＳ Ｐ明朝" panose="02020600040205080304" pitchFamily="18" charset="-128"/>
              </a:defRPr>
            </a:lvl6pPr>
            <a:lvl7pPr marL="2971800" indent="-228600" eaLnBrk="0" fontAlgn="base" hangingPunct="0">
              <a:spcBef>
                <a:spcPct val="0"/>
              </a:spcBef>
              <a:spcAft>
                <a:spcPct val="0"/>
              </a:spcAft>
              <a:defRPr kumimoji="1">
                <a:solidFill>
                  <a:schemeClr val="tx1"/>
                </a:solidFill>
                <a:latin typeface="Century Schoolbook" pitchFamily="18" charset="0"/>
                <a:ea typeface="ＭＳ Ｐ明朝" panose="02020600040205080304" pitchFamily="18" charset="-128"/>
              </a:defRPr>
            </a:lvl7pPr>
            <a:lvl8pPr marL="3429000" indent="-228600" eaLnBrk="0" fontAlgn="base" hangingPunct="0">
              <a:spcBef>
                <a:spcPct val="0"/>
              </a:spcBef>
              <a:spcAft>
                <a:spcPct val="0"/>
              </a:spcAft>
              <a:defRPr kumimoji="1">
                <a:solidFill>
                  <a:schemeClr val="tx1"/>
                </a:solidFill>
                <a:latin typeface="Century Schoolbook" pitchFamily="18" charset="0"/>
                <a:ea typeface="ＭＳ Ｐ明朝" panose="02020600040205080304" pitchFamily="18" charset="-128"/>
              </a:defRPr>
            </a:lvl8pPr>
            <a:lvl9pPr marL="3886200" indent="-228600" eaLnBrk="0" fontAlgn="base" hangingPunct="0">
              <a:spcBef>
                <a:spcPct val="0"/>
              </a:spcBef>
              <a:spcAft>
                <a:spcPct val="0"/>
              </a:spcAft>
              <a:defRPr kumimoji="1">
                <a:solidFill>
                  <a:schemeClr val="tx1"/>
                </a:solidFill>
                <a:latin typeface="Century Schoolbook" pitchFamily="18" charset="0"/>
                <a:ea typeface="ＭＳ Ｐ明朝" panose="02020600040205080304" pitchFamily="18" charset="-128"/>
              </a:defRPr>
            </a:lvl9pPr>
          </a:lstStyle>
          <a:p>
            <a:fld id="{D0679654-B108-47F0-9D16-6DA176D87E9F}" type="slidenum">
              <a:rPr lang="ja-JP" altLang="en-US" smtClean="0">
                <a:latin typeface="Calibri" panose="020F0502020204030204" pitchFamily="34" charset="0"/>
                <a:ea typeface="ＭＳ Ｐゴシック" panose="020B0600070205080204" pitchFamily="50" charset="-128"/>
              </a:rPr>
              <a:pPr/>
              <a:t>4</a:t>
            </a:fld>
            <a:endParaRPr lang="ja-JP" altLang="en-US" dirty="0">
              <a:latin typeface="Calibri" panose="020F0502020204030204" pitchFamily="34" charset="0"/>
              <a:ea typeface="ＭＳ Ｐゴシック" panose="020B0600070205080204" pitchFamily="50" charset="-128"/>
            </a:endParaRPr>
          </a:p>
        </p:txBody>
      </p:sp>
    </p:spTree>
    <p:extLst>
      <p:ext uri="{BB962C8B-B14F-4D97-AF65-F5344CB8AC3E}">
        <p14:creationId xmlns:p14="http://schemas.microsoft.com/office/powerpoint/2010/main" val="1903327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C73D8B67-9D8E-4A27-A6F9-68FB0F42A4D8}" type="slidenum">
              <a:rPr kumimoji="1" lang="ja-JP" altLang="en-US" smtClean="0"/>
              <a:pPr/>
              <a:t>5</a:t>
            </a:fld>
            <a:endParaRPr kumimoji="1" lang="ja-JP" altLang="en-US" dirty="0"/>
          </a:p>
        </p:txBody>
      </p:sp>
    </p:spTree>
    <p:extLst>
      <p:ext uri="{BB962C8B-B14F-4D97-AF65-F5344CB8AC3E}">
        <p14:creationId xmlns:p14="http://schemas.microsoft.com/office/powerpoint/2010/main" val="23585960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73D8B67-9D8E-4A27-A6F9-68FB0F42A4D8}" type="slidenum">
              <a:rPr kumimoji="1" lang="ja-JP" altLang="en-US" smtClean="0"/>
              <a:pPr/>
              <a:t>6</a:t>
            </a:fld>
            <a:endParaRPr kumimoji="1" lang="ja-JP" altLang="en-US" dirty="0"/>
          </a:p>
        </p:txBody>
      </p:sp>
    </p:spTree>
    <p:extLst>
      <p:ext uri="{BB962C8B-B14F-4D97-AF65-F5344CB8AC3E}">
        <p14:creationId xmlns:p14="http://schemas.microsoft.com/office/powerpoint/2010/main" val="3751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73D8B67-9D8E-4A27-A6F9-68FB0F42A4D8}" type="slidenum">
              <a:rPr kumimoji="1" lang="ja-JP" altLang="en-US" smtClean="0"/>
              <a:pPr/>
              <a:t>16</a:t>
            </a:fld>
            <a:endParaRPr kumimoji="1" lang="ja-JP" altLang="en-US" dirty="0"/>
          </a:p>
        </p:txBody>
      </p:sp>
    </p:spTree>
    <p:extLst>
      <p:ext uri="{BB962C8B-B14F-4D97-AF65-F5344CB8AC3E}">
        <p14:creationId xmlns:p14="http://schemas.microsoft.com/office/powerpoint/2010/main" val="22930674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73D8B67-9D8E-4A27-A6F9-68FB0F42A4D8}" type="slidenum">
              <a:rPr kumimoji="1" lang="ja-JP" altLang="en-US" smtClean="0"/>
              <a:pPr/>
              <a:t>20</a:t>
            </a:fld>
            <a:endParaRPr kumimoji="1" lang="ja-JP" altLang="en-US" dirty="0"/>
          </a:p>
        </p:txBody>
      </p:sp>
    </p:spTree>
    <p:extLst>
      <p:ext uri="{BB962C8B-B14F-4D97-AF65-F5344CB8AC3E}">
        <p14:creationId xmlns:p14="http://schemas.microsoft.com/office/powerpoint/2010/main" val="21431194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73D8B67-9D8E-4A27-A6F9-68FB0F42A4D8}" type="slidenum">
              <a:rPr kumimoji="1" lang="ja-JP" altLang="en-US" smtClean="0"/>
              <a:pPr/>
              <a:t>21</a:t>
            </a:fld>
            <a:endParaRPr kumimoji="1" lang="ja-JP" altLang="en-US" dirty="0"/>
          </a:p>
        </p:txBody>
      </p:sp>
    </p:spTree>
    <p:extLst>
      <p:ext uri="{BB962C8B-B14F-4D97-AF65-F5344CB8AC3E}">
        <p14:creationId xmlns:p14="http://schemas.microsoft.com/office/powerpoint/2010/main" val="297360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73D8B67-9D8E-4A27-A6F9-68FB0F42A4D8}" type="slidenum">
              <a:rPr kumimoji="1" lang="ja-JP" altLang="en-US" smtClean="0"/>
              <a:pPr/>
              <a:t>66</a:t>
            </a:fld>
            <a:endParaRPr kumimoji="1" lang="ja-JP" altLang="en-US" dirty="0"/>
          </a:p>
        </p:txBody>
      </p:sp>
    </p:spTree>
    <p:extLst>
      <p:ext uri="{BB962C8B-B14F-4D97-AF65-F5344CB8AC3E}">
        <p14:creationId xmlns:p14="http://schemas.microsoft.com/office/powerpoint/2010/main" val="2825904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038"/>
            <a:ext cx="5829300" cy="1960562"/>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0A31BA0-FF16-4F69-ADC0-C11B30810397}" type="datetime1">
              <a:rPr kumimoji="1" lang="ja-JP" altLang="en-US" smtClean="0"/>
              <a:pPr/>
              <a:t>2017/4/17</a:t>
            </a:fld>
            <a:endParaRPr kumimoji="1" lang="ja-JP" altLang="en-US" dirty="0"/>
          </a:p>
        </p:txBody>
      </p:sp>
      <p:sp>
        <p:nvSpPr>
          <p:cNvPr id="5" name="フッター プレースホルダ 4"/>
          <p:cNvSpPr>
            <a:spLocks noGrp="1"/>
          </p:cNvSpPr>
          <p:nvPr>
            <p:ph type="ftr" sz="quarter" idx="11"/>
          </p:nvPr>
        </p:nvSpPr>
        <p:spPr>
          <a:xfrm>
            <a:off x="4686300" y="7884368"/>
            <a:ext cx="2171700" cy="485775"/>
          </a:xfrm>
        </p:spPr>
        <p:txBody>
          <a:bodyPr/>
          <a:lstStyle/>
          <a:p>
            <a:endParaRPr kumimoji="1" lang="ja-JP" altLang="en-US" dirty="0"/>
          </a:p>
        </p:txBody>
      </p:sp>
      <p:sp>
        <p:nvSpPr>
          <p:cNvPr id="6" name="スライド番号プレースホルダ 5"/>
          <p:cNvSpPr>
            <a:spLocks noGrp="1"/>
          </p:cNvSpPr>
          <p:nvPr>
            <p:ph type="sldNum" sz="quarter" idx="12"/>
          </p:nvPr>
        </p:nvSpPr>
        <p:spPr>
          <a:xfrm>
            <a:off x="2628900" y="8820472"/>
            <a:ext cx="1600200" cy="485775"/>
          </a:xfrm>
        </p:spPr>
        <p:txBody>
          <a:bodyPr/>
          <a:lstStyle>
            <a:lvl1pPr algn="ctr">
              <a:defRPr/>
            </a:lvl1pPr>
          </a:lstStyle>
          <a:p>
            <a:fld id="{420EA04B-0610-44E1-BBA9-CB539F9A7CEB}" type="slidenum">
              <a:rPr lang="ja-JP" altLang="en-US" smtClean="0"/>
              <a:pPr/>
              <a:t>‹#›</a:t>
            </a:fld>
            <a:endParaRPr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153F2709-2B08-4864-9ED3-67D111FB4369}" type="datetime1">
              <a:rPr kumimoji="1" lang="ja-JP" altLang="en-US" smtClean="0"/>
              <a:pPr/>
              <a:t>2017/4/17</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420EA04B-0610-44E1-BBA9-CB539F9A7CEB}" type="slidenum">
              <a:rPr kumimoji="1" lang="ja-JP" altLang="en-US" smtClean="0"/>
              <a:pPr/>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66713"/>
            <a:ext cx="1543050" cy="780097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342900" y="366713"/>
            <a:ext cx="4476750" cy="780097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E6FC8D78-20F9-43ED-BAAC-460744830880}" type="datetime1">
              <a:rPr kumimoji="1" lang="ja-JP" altLang="en-US" smtClean="0"/>
              <a:pPr/>
              <a:t>2017/4/17</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420EA04B-0610-44E1-BBA9-CB539F9A7CEB}" type="slidenum">
              <a:rPr kumimoji="1" lang="ja-JP" altLang="en-US" smtClean="0"/>
              <a:pPr/>
              <a: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FFFDE512-D884-4BE0-9324-454B95948DCA}" type="datetime1">
              <a:rPr kumimoji="1" lang="ja-JP" altLang="en-US" smtClean="0"/>
              <a:pPr/>
              <a:t>2017/4/17</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420EA04B-0610-44E1-BBA9-CB539F9A7CEB}" type="slidenum">
              <a:rPr kumimoji="1" lang="ja-JP" altLang="en-US" smtClean="0"/>
              <a:pPr/>
              <a:t>‹#›</a:t>
            </a:fld>
            <a:endParaRPr kumimoji="1"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338" y="5875338"/>
            <a:ext cx="5829300" cy="1816100"/>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541338" y="3875088"/>
            <a:ext cx="5829300" cy="200025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76A81C63-E70D-4F4E-A35D-ED1A15CFE626}" type="datetime1">
              <a:rPr kumimoji="1" lang="ja-JP" altLang="en-US" smtClean="0"/>
              <a:pPr/>
              <a:t>2017/4/17</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420EA04B-0610-44E1-BBA9-CB539F9A7CEB}" type="slidenum">
              <a:rPr kumimoji="1" lang="ja-JP" altLang="en-US" smtClean="0"/>
              <a:pPr/>
              <a:t>‹#›</a:t>
            </a:fld>
            <a:endParaRPr kumimoji="1" lang="ja-JP"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3429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35052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920A98F8-243D-4D6A-AF75-BBB09E38EC20}" type="datetime1">
              <a:rPr kumimoji="1" lang="ja-JP" altLang="en-US" smtClean="0"/>
              <a:pPr/>
              <a:t>2017/4/17</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420EA04B-0610-44E1-BBA9-CB539F9A7CEB}" type="slidenum">
              <a:rPr kumimoji="1" lang="ja-JP" altLang="en-US" smtClean="0"/>
              <a:pPr/>
              <a:t>‹#›</a:t>
            </a:fld>
            <a:endParaRPr kumimoji="1"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0A533262-ADCB-42EB-BC2E-0B18F32383A5}" type="datetime1">
              <a:rPr kumimoji="1" lang="ja-JP" altLang="en-US" smtClean="0"/>
              <a:pPr/>
              <a:t>2017/4/17</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420EA04B-0610-44E1-BBA9-CB539F9A7CEB}" type="slidenum">
              <a:rPr kumimoji="1" lang="ja-JP" altLang="en-US" smtClean="0"/>
              <a:pPr/>
              <a:t>‹#›</a:t>
            </a:fld>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5102AE5B-7E45-46E6-9A27-EA272209235C}" type="datetime1">
              <a:rPr kumimoji="1" lang="ja-JP" altLang="en-US" smtClean="0"/>
              <a:pPr/>
              <a:t>2017/4/17</a:t>
            </a:fld>
            <a:endParaRPr kumimoji="1" lang="ja-JP" altLang="en-US" dirty="0"/>
          </a:p>
        </p:txBody>
      </p:sp>
      <p:sp>
        <p:nvSpPr>
          <p:cNvPr id="4" name="フッター プレースホルダ 3"/>
          <p:cNvSpPr>
            <a:spLocks noGrp="1"/>
          </p:cNvSpPr>
          <p:nvPr>
            <p:ph type="ftr" sz="quarter" idx="11"/>
          </p:nvPr>
        </p:nvSpPr>
        <p:spPr/>
        <p:txBody>
          <a:bodyPr/>
          <a:lstStyle/>
          <a:p>
            <a:endParaRPr kumimoji="1" lang="ja-JP" altLang="en-US" dirty="0"/>
          </a:p>
        </p:txBody>
      </p:sp>
      <p:sp>
        <p:nvSpPr>
          <p:cNvPr id="5" name="スライド番号プレースホルダ 4"/>
          <p:cNvSpPr>
            <a:spLocks noGrp="1"/>
          </p:cNvSpPr>
          <p:nvPr>
            <p:ph type="sldNum" sz="quarter" idx="12"/>
          </p:nvPr>
        </p:nvSpPr>
        <p:spPr/>
        <p:txBody>
          <a:bodyPr/>
          <a:lstStyle/>
          <a:p>
            <a:fld id="{420EA04B-0610-44E1-BBA9-CB539F9A7CEB}" type="slidenum">
              <a:rPr kumimoji="1" lang="ja-JP" altLang="en-US" smtClean="0"/>
              <a:pPr/>
              <a:t>‹#›</a:t>
            </a:fld>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9C5C592-0932-47D4-8427-1A1B6B9DA322}" type="datetime1">
              <a:rPr kumimoji="1" lang="ja-JP" altLang="en-US" smtClean="0"/>
              <a:pPr/>
              <a:t>2017/4/17</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420EA04B-0610-44E1-BBA9-CB539F9A7CEB}" type="slidenum">
              <a:rPr kumimoji="1" lang="ja-JP" altLang="en-US" smtClean="0"/>
              <a:pPr/>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3538"/>
            <a:ext cx="2255838" cy="154940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1C96D7A9-448B-46E1-B372-1D398A668856}" type="datetime1">
              <a:rPr kumimoji="1" lang="ja-JP" altLang="en-US" smtClean="0"/>
              <a:pPr/>
              <a:t>2017/4/17</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420EA04B-0610-44E1-BBA9-CB539F9A7CEB}" type="slidenum">
              <a:rPr kumimoji="1" lang="ja-JP" altLang="en-US" smtClean="0"/>
              <a:pPr/>
              <a:t>‹#›</a:t>
            </a:fld>
            <a:endParaRPr kumimoji="1"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613" y="6400800"/>
            <a:ext cx="4114800" cy="755650"/>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5147CB4B-ED9D-4ED9-A577-E5F736DB1A80}" type="datetime1">
              <a:rPr kumimoji="1" lang="ja-JP" altLang="en-US" smtClean="0"/>
              <a:pPr/>
              <a:t>2017/4/17</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420EA04B-0610-44E1-BBA9-CB539F9A7CEB}" type="slidenum">
              <a:rPr kumimoji="1" lang="ja-JP" altLang="en-US" smtClean="0"/>
              <a:pPr/>
              <a:t>‹#›</a:t>
            </a:fld>
            <a:endParaRPr kumimoji="1"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42900" y="366713"/>
            <a:ext cx="6172200" cy="1524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342900" y="2133600"/>
            <a:ext cx="6172200" cy="6034088"/>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a:defRPr sz="1200">
                <a:solidFill>
                  <a:schemeClr val="tx1">
                    <a:tint val="75000"/>
                  </a:schemeClr>
                </a:solidFill>
              </a:defRPr>
            </a:lvl1pPr>
          </a:lstStyle>
          <a:p>
            <a:fld id="{C86FEA98-44A5-4792-A9A3-B5E8EE18FB9F}" type="datetime1">
              <a:rPr kumimoji="1" lang="ja-JP" altLang="en-US" smtClean="0"/>
              <a:pPr/>
              <a:t>2017/4/17</a:t>
            </a:fld>
            <a:endParaRPr kumimoji="1" lang="ja-JP" altLang="en-US" dirty="0"/>
          </a:p>
        </p:txBody>
      </p:sp>
      <p:sp>
        <p:nvSpPr>
          <p:cNvPr id="5" name="フッター プレースホルダ 4"/>
          <p:cNvSpPr>
            <a:spLocks noGrp="1"/>
          </p:cNvSpPr>
          <p:nvPr>
            <p:ph type="ftr" sz="quarter" idx="3"/>
          </p:nvPr>
        </p:nvSpPr>
        <p:spPr>
          <a:xfrm>
            <a:off x="4005064" y="7452320"/>
            <a:ext cx="2171700" cy="4857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 5"/>
          <p:cNvSpPr>
            <a:spLocks noGrp="1"/>
          </p:cNvSpPr>
          <p:nvPr>
            <p:ph type="sldNum" sz="quarter" idx="4"/>
          </p:nvPr>
        </p:nvSpPr>
        <p:spPr>
          <a:xfrm>
            <a:off x="2628900" y="8783668"/>
            <a:ext cx="1600200" cy="485775"/>
          </a:xfrm>
          <a:prstGeom prst="rect">
            <a:avLst/>
          </a:prstGeom>
        </p:spPr>
        <p:txBody>
          <a:bodyPr vert="horz" lIns="91440" tIns="45720" rIns="91440" bIns="45720" rtlCol="0" anchor="ctr"/>
          <a:lstStyle>
            <a:lvl1pPr algn="ctr">
              <a:defRPr sz="800">
                <a:solidFill>
                  <a:schemeClr val="tx1">
                    <a:tint val="75000"/>
                  </a:schemeClr>
                </a:solidFill>
                <a:latin typeface="+mn-ea"/>
                <a:ea typeface="+mn-ea"/>
              </a:defRPr>
            </a:lvl1pPr>
          </a:lstStyle>
          <a:p>
            <a:fld id="{420EA04B-0610-44E1-BBA9-CB539F9A7CEB}" type="slidenum">
              <a:rPr lang="ja-JP" altLang="en-US" smtClean="0"/>
              <a:pPr/>
              <a:t>‹#›</a:t>
            </a:fld>
            <a:endParaRPr lang="ja-JP" alt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1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image" Target="../media/image24.emf"/></Relationships>
</file>

<file path=ppt/slides/_rels/slide21.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2.xml"/><Relationship Id="rId5" Type="http://schemas.openxmlformats.org/officeDocument/2006/relationships/image" Target="../media/image35.emf"/><Relationship Id="rId4" Type="http://schemas.openxmlformats.org/officeDocument/2006/relationships/image" Target="../media/image34.emf"/></Relationships>
</file>

<file path=ppt/slides/_rels/slide29.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2.xml"/><Relationship Id="rId4" Type="http://schemas.openxmlformats.org/officeDocument/2006/relationships/image" Target="../media/image38.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emf"/><Relationship Id="rId1" Type="http://schemas.openxmlformats.org/officeDocument/2006/relationships/slideLayout" Target="../slideLayouts/slideLayout2.xml"/><Relationship Id="rId4" Type="http://schemas.openxmlformats.org/officeDocument/2006/relationships/image" Target="../media/image41.emf"/></Relationships>
</file>

<file path=ppt/slides/_rels/slide31.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slideLayout" Target="../slideLayouts/slideLayout2.xml"/><Relationship Id="rId5" Type="http://schemas.openxmlformats.org/officeDocument/2006/relationships/image" Target="../media/image47.emf"/><Relationship Id="rId4" Type="http://schemas.openxmlformats.org/officeDocument/2006/relationships/image" Target="../media/image46.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60.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image" Target="../media/image67.e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image" Target="../media/image69.e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image" Target="../media/image71.em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image" Target="../media/image73.e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image" Target="../media/image75.emf"/><Relationship Id="rId1" Type="http://schemas.openxmlformats.org/officeDocument/2006/relationships/slideLayout" Target="../slideLayouts/slideLayout2.xml"/><Relationship Id="rId5" Type="http://schemas.openxmlformats.org/officeDocument/2006/relationships/image" Target="../media/image78.emf"/><Relationship Id="rId4" Type="http://schemas.openxmlformats.org/officeDocument/2006/relationships/image" Target="../media/image77.emf"/></Relationships>
</file>

<file path=ppt/slides/_rels/slide66.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image" Target="../media/image75.emf"/><Relationship Id="rId1" Type="http://schemas.openxmlformats.org/officeDocument/2006/relationships/slideLayout" Target="../slideLayouts/slideLayout2.xml"/><Relationship Id="rId5" Type="http://schemas.openxmlformats.org/officeDocument/2006/relationships/image" Target="../media/image80.emf"/><Relationship Id="rId4" Type="http://schemas.openxmlformats.org/officeDocument/2006/relationships/image" Target="../media/image79.emf"/></Relationships>
</file>

<file path=ppt/slides/_rels/slide67.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82.emf"/><Relationship Id="rId5" Type="http://schemas.openxmlformats.org/officeDocument/2006/relationships/image" Target="../media/image81.emf"/><Relationship Id="rId4" Type="http://schemas.openxmlformats.org/officeDocument/2006/relationships/image" Target="../media/image76.emf"/></Relationships>
</file>

<file path=ppt/slides/_rels/slide68.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84.emf"/><Relationship Id="rId5" Type="http://schemas.openxmlformats.org/officeDocument/2006/relationships/image" Target="../media/image83.emf"/><Relationship Id="rId4" Type="http://schemas.openxmlformats.org/officeDocument/2006/relationships/image" Target="../media/image76.emf"/></Relationships>
</file>

<file path=ppt/slides/_rels/slide69.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6.emf"/><Relationship Id="rId5" Type="http://schemas.openxmlformats.org/officeDocument/2006/relationships/image" Target="../media/image85.emf"/><Relationship Id="rId4" Type="http://schemas.openxmlformats.org/officeDocument/2006/relationships/image" Target="../media/image76.emf"/></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image" Target="../media/image87.emf"/><Relationship Id="rId1" Type="http://schemas.openxmlformats.org/officeDocument/2006/relationships/slideLayout" Target="../slideLayouts/slideLayout2.xml"/><Relationship Id="rId4" Type="http://schemas.openxmlformats.org/officeDocument/2006/relationships/image" Target="../media/image89.emf"/></Relationships>
</file>

<file path=ppt/slides/_rels/slide71.xml.rels><?xml version="1.0" encoding="UTF-8" standalone="yes"?>
<Relationships xmlns="http://schemas.openxmlformats.org/package/2006/relationships"><Relationship Id="rId3" Type="http://schemas.openxmlformats.org/officeDocument/2006/relationships/image" Target="../media/image91.emf"/><Relationship Id="rId2" Type="http://schemas.openxmlformats.org/officeDocument/2006/relationships/image" Target="../media/image90.emf"/><Relationship Id="rId1" Type="http://schemas.openxmlformats.org/officeDocument/2006/relationships/slideLayout" Target="../slideLayouts/slideLayout2.xml"/><Relationship Id="rId4" Type="http://schemas.openxmlformats.org/officeDocument/2006/relationships/image" Target="../media/image92.emf"/></Relationships>
</file>

<file path=ppt/slides/_rels/slide72.xml.rels><?xml version="1.0" encoding="UTF-8" standalone="yes"?>
<Relationships xmlns="http://schemas.openxmlformats.org/package/2006/relationships"><Relationship Id="rId3" Type="http://schemas.openxmlformats.org/officeDocument/2006/relationships/image" Target="../media/image94.emf"/><Relationship Id="rId2" Type="http://schemas.openxmlformats.org/officeDocument/2006/relationships/image" Target="../media/image93.emf"/><Relationship Id="rId1" Type="http://schemas.openxmlformats.org/officeDocument/2006/relationships/slideLayout" Target="../slideLayouts/slideLayout2.xml"/><Relationship Id="rId4" Type="http://schemas.openxmlformats.org/officeDocument/2006/relationships/image" Target="../media/image95.emf"/></Relationships>
</file>

<file path=ppt/slides/_rels/slide73.xml.rels><?xml version="1.0" encoding="UTF-8" standalone="yes"?>
<Relationships xmlns="http://schemas.openxmlformats.org/package/2006/relationships"><Relationship Id="rId3" Type="http://schemas.openxmlformats.org/officeDocument/2006/relationships/image" Target="../media/image97.emf"/><Relationship Id="rId2" Type="http://schemas.openxmlformats.org/officeDocument/2006/relationships/image" Target="../media/image96.emf"/><Relationship Id="rId1" Type="http://schemas.openxmlformats.org/officeDocument/2006/relationships/slideLayout" Target="../slideLayouts/slideLayout2.xml"/><Relationship Id="rId4" Type="http://schemas.openxmlformats.org/officeDocument/2006/relationships/image" Target="../media/image92.emf"/></Relationships>
</file>

<file path=ppt/slides/_rels/slide74.xml.rels><?xml version="1.0" encoding="UTF-8" standalone="yes"?>
<Relationships xmlns="http://schemas.openxmlformats.org/package/2006/relationships"><Relationship Id="rId3" Type="http://schemas.openxmlformats.org/officeDocument/2006/relationships/image" Target="../media/image99.emf"/><Relationship Id="rId2" Type="http://schemas.openxmlformats.org/officeDocument/2006/relationships/image" Target="../media/image98.emf"/><Relationship Id="rId1" Type="http://schemas.openxmlformats.org/officeDocument/2006/relationships/slideLayout" Target="../slideLayouts/slideLayout2.xml"/><Relationship Id="rId4" Type="http://schemas.openxmlformats.org/officeDocument/2006/relationships/image" Target="../media/image100.emf"/></Relationships>
</file>

<file path=ppt/slides/_rels/slide75.xml.rels><?xml version="1.0" encoding="UTF-8" standalone="yes"?>
<Relationships xmlns="http://schemas.openxmlformats.org/package/2006/relationships"><Relationship Id="rId3" Type="http://schemas.openxmlformats.org/officeDocument/2006/relationships/image" Target="../media/image102.emf"/><Relationship Id="rId2" Type="http://schemas.openxmlformats.org/officeDocument/2006/relationships/image" Target="../media/image101.emf"/><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03.emf"/><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10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69000" y="2411760"/>
            <a:ext cx="6120000" cy="1080120"/>
          </a:xfrm>
        </p:spPr>
        <p:txBody>
          <a:bodyPr lIns="0" rIns="0">
            <a:noAutofit/>
          </a:bodyPr>
          <a:lstStyle/>
          <a:p>
            <a:r>
              <a:rPr lang="zh-CN" altLang="en-US" sz="2400" dirty="0">
                <a:latin typeface="ＭＳ 明朝"/>
                <a:ea typeface="ＭＳ 明朝"/>
              </a:rPr>
              <a:t>下野市国民健康保険</a:t>
            </a:r>
            <a:r>
              <a:rPr lang="en-US" altLang="ja-JP" sz="2400" dirty="0">
                <a:latin typeface="ＭＳ 明朝"/>
                <a:ea typeface="ＭＳ 明朝"/>
              </a:rPr>
              <a:t/>
            </a:r>
            <a:br>
              <a:rPr lang="en-US" altLang="ja-JP" sz="2400" dirty="0">
                <a:latin typeface="ＭＳ 明朝"/>
                <a:ea typeface="ＭＳ 明朝"/>
              </a:rPr>
            </a:br>
            <a:r>
              <a:rPr lang="ja-JP" altLang="en-US" sz="2400" dirty="0">
                <a:latin typeface="ＭＳ 明朝"/>
                <a:ea typeface="ＭＳ 明朝"/>
              </a:rPr>
              <a:t>データヘルス</a:t>
            </a:r>
            <a:r>
              <a:rPr kumimoji="1" lang="ja-JP" altLang="en-US" sz="2400" dirty="0" smtClean="0">
                <a:latin typeface="ＭＳ 明朝"/>
                <a:ea typeface="ＭＳ 明朝"/>
              </a:rPr>
              <a:t>計画</a:t>
            </a:r>
            <a:endParaRPr kumimoji="1" lang="ja-JP" altLang="en-US" sz="2400" dirty="0">
              <a:latin typeface="ＭＳ 明朝"/>
              <a:ea typeface="ＭＳ 明朝"/>
            </a:endParaRPr>
          </a:p>
        </p:txBody>
      </p:sp>
      <p:sp>
        <p:nvSpPr>
          <p:cNvPr id="3" name="サブタイトル 2"/>
          <p:cNvSpPr>
            <a:spLocks noGrp="1"/>
          </p:cNvSpPr>
          <p:nvPr>
            <p:ph type="subTitle" idx="1"/>
          </p:nvPr>
        </p:nvSpPr>
        <p:spPr>
          <a:xfrm>
            <a:off x="1028700" y="7530256"/>
            <a:ext cx="4800600" cy="570136"/>
          </a:xfrm>
        </p:spPr>
        <p:txBody>
          <a:bodyPr lIns="0" rIns="0">
            <a:normAutofit fontScale="92500" lnSpcReduction="10000"/>
          </a:bodyPr>
          <a:lstStyle/>
          <a:p>
            <a:r>
              <a:rPr lang="ja-JP" altLang="en-US" sz="1600" dirty="0">
                <a:solidFill>
                  <a:schemeClr val="tx1"/>
                </a:solidFill>
                <a:latin typeface="ＭＳ 明朝"/>
                <a:ea typeface="ＭＳ 明朝"/>
              </a:rPr>
              <a:t>平成</a:t>
            </a:r>
            <a:r>
              <a:rPr lang="en-US" altLang="ja-JP" sz="1600" dirty="0">
                <a:solidFill>
                  <a:schemeClr val="tx1"/>
                </a:solidFill>
                <a:latin typeface="ＭＳ 明朝"/>
                <a:ea typeface="ＭＳ 明朝"/>
              </a:rPr>
              <a:t>29</a:t>
            </a:r>
            <a:r>
              <a:rPr lang="ja-JP" altLang="en-US" sz="1600" dirty="0">
                <a:solidFill>
                  <a:schemeClr val="tx1"/>
                </a:solidFill>
                <a:latin typeface="ＭＳ 明朝"/>
                <a:ea typeface="ＭＳ 明朝"/>
              </a:rPr>
              <a:t>年</a:t>
            </a:r>
            <a:r>
              <a:rPr lang="en-US" altLang="ja-JP" sz="1600" dirty="0">
                <a:solidFill>
                  <a:schemeClr val="tx1"/>
                </a:solidFill>
                <a:latin typeface="ＭＳ 明朝"/>
                <a:ea typeface="ＭＳ 明朝"/>
              </a:rPr>
              <a:t>3</a:t>
            </a:r>
            <a:r>
              <a:rPr lang="ja-JP" altLang="en-US" sz="1600" dirty="0">
                <a:solidFill>
                  <a:schemeClr val="tx1"/>
                </a:solidFill>
                <a:latin typeface="ＭＳ 明朝"/>
                <a:ea typeface="ＭＳ 明朝"/>
              </a:rPr>
              <a:t>月</a:t>
            </a:r>
            <a:endParaRPr lang="en-US" altLang="ja-JP" sz="1600" dirty="0">
              <a:solidFill>
                <a:schemeClr val="tx1"/>
              </a:solidFill>
              <a:latin typeface="ＭＳ 明朝"/>
              <a:ea typeface="ＭＳ 明朝"/>
            </a:endParaRPr>
          </a:p>
          <a:p>
            <a:r>
              <a:rPr lang="ja-JP" altLang="en-US" sz="1600" dirty="0">
                <a:solidFill>
                  <a:schemeClr val="tx1"/>
                </a:solidFill>
                <a:latin typeface="ＭＳ 明朝"/>
                <a:ea typeface="ＭＳ 明朝"/>
              </a:rPr>
              <a:t>下野市</a:t>
            </a:r>
          </a:p>
        </p:txBody>
      </p:sp>
      <p:sp>
        <p:nvSpPr>
          <p:cNvPr id="4" name="テキスト ボックス 3"/>
          <p:cNvSpPr txBox="1"/>
          <p:nvPr/>
        </p:nvSpPr>
        <p:spPr>
          <a:xfrm>
            <a:off x="4509120" y="6951856"/>
            <a:ext cx="2232248" cy="276999"/>
          </a:xfrm>
          <a:prstGeom prst="rect">
            <a:avLst/>
          </a:prstGeom>
          <a:noFill/>
        </p:spPr>
        <p:txBody>
          <a:bodyPr wrap="square" rtlCol="0">
            <a:spAutoFit/>
          </a:bodyPr>
          <a:lstStyle/>
          <a:p>
            <a:r>
              <a:rPr kumimoji="1" lang="ja-JP" altLang="en-US" sz="1200" dirty="0">
                <a:latin typeface="ＭＳ 明朝" panose="02020609040205080304" pitchFamily="17" charset="-128"/>
                <a:ea typeface="ＭＳ 明朝" panose="02020609040205080304" pitchFamily="17" charset="-128"/>
              </a:rPr>
              <a:t>下野市の鳥　うぐいす</a:t>
            </a:r>
          </a:p>
        </p:txBody>
      </p:sp>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14541" y="4860032"/>
            <a:ext cx="2549322" cy="210877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テキスト ボックス 17"/>
          <p:cNvSpPr txBox="1">
            <a:spLocks noChangeAspect="1"/>
          </p:cNvSpPr>
          <p:nvPr/>
        </p:nvSpPr>
        <p:spPr>
          <a:xfrm>
            <a:off x="369700" y="1907704"/>
            <a:ext cx="6120000" cy="261610"/>
          </a:xfrm>
          <a:prstGeom prst="rect">
            <a:avLst/>
          </a:prstGeom>
          <a:noFill/>
          <a:ln>
            <a:noFill/>
          </a:ln>
        </p:spPr>
        <p:txBody>
          <a:bodyPr wrap="square" lIns="0" rIns="0" rtlCol="0">
            <a:spAutoFit/>
          </a:bodyPr>
          <a:lstStyle/>
          <a:p>
            <a:r>
              <a:rPr lang="ja-JP" altLang="en-US" sz="1100" dirty="0">
                <a:solidFill>
                  <a:prstClr val="black"/>
                </a:solidFill>
                <a:latin typeface="ＭＳ 明朝"/>
                <a:ea typeface="ＭＳ 明朝"/>
              </a:rPr>
              <a:t>基礎統計</a:t>
            </a:r>
          </a:p>
        </p:txBody>
      </p:sp>
      <p:sp>
        <p:nvSpPr>
          <p:cNvPr id="20" name="テキスト ボックス 19"/>
          <p:cNvSpPr txBox="1"/>
          <p:nvPr/>
        </p:nvSpPr>
        <p:spPr>
          <a:xfrm>
            <a:off x="453008" y="896978"/>
            <a:ext cx="6120000" cy="1015663"/>
          </a:xfrm>
          <a:prstGeom prst="rect">
            <a:avLst/>
          </a:prstGeom>
          <a:noFill/>
          <a:ln>
            <a:noFill/>
          </a:ln>
        </p:spPr>
        <p:txBody>
          <a:bodyPr wrap="square" lIns="0" rIns="0" rtlCol="0">
            <a:spAutoFit/>
          </a:bodyPr>
          <a:lstStyle/>
          <a:p>
            <a:pPr indent="180975"/>
            <a:r>
              <a:rPr lang="ja-JP" altLang="ja-JP" sz="1200" dirty="0">
                <a:solidFill>
                  <a:prstClr val="black"/>
                </a:solidFill>
                <a:latin typeface="ＭＳ 明朝"/>
                <a:ea typeface="ＭＳ 明朝"/>
              </a:rPr>
              <a:t>当医療費統計は、</a:t>
            </a:r>
            <a:r>
              <a:rPr lang="zh-CN" altLang="en-US" sz="1200" dirty="0">
                <a:solidFill>
                  <a:prstClr val="black"/>
                </a:solidFill>
                <a:latin typeface="ＭＳ 明朝"/>
                <a:ea typeface="ＭＳ 明朝"/>
              </a:rPr>
              <a:t>下野市国民健康保険</a:t>
            </a:r>
            <a:r>
              <a:rPr lang="ja-JP" altLang="ja-JP" sz="1200" dirty="0">
                <a:solidFill>
                  <a:prstClr val="black"/>
                </a:solidFill>
                <a:latin typeface="ＭＳ 明朝"/>
                <a:ea typeface="ＭＳ 明朝"/>
              </a:rPr>
              <a:t>における、</a:t>
            </a:r>
            <a:r>
              <a:rPr lang="zh-TW" altLang="en-US" sz="1200" dirty="0">
                <a:latin typeface="ＭＳ 明朝"/>
                <a:ea typeface="ＭＳ 明朝"/>
              </a:rPr>
              <a:t>平成</a:t>
            </a:r>
            <a:r>
              <a:rPr lang="en-US" altLang="zh-TW" sz="1200" dirty="0">
                <a:latin typeface="ＭＳ 明朝"/>
                <a:ea typeface="ＭＳ 明朝"/>
              </a:rPr>
              <a:t>27</a:t>
            </a:r>
            <a:r>
              <a:rPr lang="zh-TW" altLang="en-US" sz="1200" dirty="0">
                <a:latin typeface="ＭＳ 明朝"/>
                <a:ea typeface="ＭＳ 明朝"/>
              </a:rPr>
              <a:t>年</a:t>
            </a:r>
            <a:r>
              <a:rPr lang="en-US" altLang="zh-TW" sz="1200" dirty="0">
                <a:latin typeface="ＭＳ 明朝"/>
                <a:ea typeface="ＭＳ 明朝"/>
              </a:rPr>
              <a:t>4</a:t>
            </a:r>
            <a:r>
              <a:rPr lang="zh-TW" altLang="en-US" sz="1200" dirty="0">
                <a:latin typeface="ＭＳ 明朝"/>
                <a:ea typeface="ＭＳ 明朝"/>
              </a:rPr>
              <a:t>月～平成</a:t>
            </a:r>
            <a:r>
              <a:rPr lang="en-US" altLang="zh-TW" sz="1200" dirty="0">
                <a:latin typeface="ＭＳ 明朝"/>
                <a:ea typeface="ＭＳ 明朝"/>
              </a:rPr>
              <a:t>28</a:t>
            </a:r>
            <a:r>
              <a:rPr lang="zh-TW" altLang="en-US" sz="1200" dirty="0">
                <a:latin typeface="ＭＳ 明朝"/>
                <a:ea typeface="ＭＳ 明朝"/>
              </a:rPr>
              <a:t>年</a:t>
            </a:r>
            <a:r>
              <a:rPr lang="en-US" altLang="zh-TW" sz="1200" dirty="0">
                <a:latin typeface="ＭＳ 明朝"/>
                <a:ea typeface="ＭＳ 明朝"/>
              </a:rPr>
              <a:t>3</a:t>
            </a:r>
            <a:r>
              <a:rPr lang="zh-TW" altLang="en-US" sz="1200" dirty="0">
                <a:latin typeface="ＭＳ 明朝"/>
                <a:ea typeface="ＭＳ 明朝"/>
              </a:rPr>
              <a:t>月診療分</a:t>
            </a:r>
            <a:r>
              <a:rPr lang="ja-JP" altLang="en-US" sz="1200" dirty="0">
                <a:latin typeface="ＭＳ 明朝"/>
                <a:ea typeface="ＭＳ 明朝"/>
              </a:rPr>
              <a:t>の</a:t>
            </a:r>
            <a:r>
              <a:rPr lang="en-US" altLang="ja-JP" sz="1200" dirty="0">
                <a:latin typeface="ＭＳ 明朝"/>
                <a:ea typeface="ＭＳ 明朝"/>
              </a:rPr>
              <a:t>12</a:t>
            </a:r>
            <a:r>
              <a:rPr lang="ja-JP" altLang="en-US" sz="1200" dirty="0">
                <a:latin typeface="ＭＳ 明朝"/>
                <a:ea typeface="ＭＳ 明朝"/>
              </a:rPr>
              <a:t>カ</a:t>
            </a:r>
            <a:r>
              <a:rPr lang="zh-TW" altLang="en-US" sz="1200" dirty="0">
                <a:latin typeface="ＭＳ 明朝"/>
                <a:ea typeface="ＭＳ 明朝"/>
              </a:rPr>
              <a:t>月</a:t>
            </a:r>
            <a:r>
              <a:rPr lang="ja-JP" altLang="en-US" sz="1200" dirty="0">
                <a:solidFill>
                  <a:prstClr val="black"/>
                </a:solidFill>
                <a:latin typeface="ＭＳ 明朝"/>
                <a:ea typeface="ＭＳ 明朝"/>
              </a:rPr>
              <a:t>分の入院</a:t>
            </a:r>
            <a:r>
              <a:rPr lang="en-US" altLang="ja-JP" sz="1200" dirty="0">
                <a:solidFill>
                  <a:prstClr val="black"/>
                </a:solidFill>
                <a:latin typeface="ＭＳ 明朝"/>
                <a:ea typeface="ＭＳ 明朝"/>
              </a:rPr>
              <a:t>(DPC</a:t>
            </a:r>
            <a:r>
              <a:rPr lang="ja-JP" altLang="en-US" sz="1200" dirty="0">
                <a:solidFill>
                  <a:prstClr val="black"/>
                </a:solidFill>
                <a:latin typeface="ＭＳ 明朝"/>
                <a:ea typeface="ＭＳ 明朝"/>
              </a:rPr>
              <a:t>を含む</a:t>
            </a:r>
            <a:r>
              <a:rPr lang="en-US" altLang="ja-JP" sz="1200" dirty="0">
                <a:solidFill>
                  <a:prstClr val="black"/>
                </a:solidFill>
                <a:latin typeface="ＭＳ 明朝"/>
                <a:ea typeface="ＭＳ 明朝"/>
              </a:rPr>
              <a:t>)</a:t>
            </a:r>
            <a:r>
              <a:rPr lang="ja-JP" altLang="en-US" sz="1200" dirty="0" err="1">
                <a:solidFill>
                  <a:prstClr val="black"/>
                </a:solidFill>
                <a:latin typeface="ＭＳ 明朝"/>
                <a:ea typeface="ＭＳ 明朝"/>
              </a:rPr>
              <a:t>、</a:t>
            </a:r>
            <a:r>
              <a:rPr lang="ja-JP" altLang="en-US" sz="1200" dirty="0">
                <a:solidFill>
                  <a:prstClr val="black"/>
                </a:solidFill>
                <a:latin typeface="ＭＳ 明朝"/>
                <a:ea typeface="ＭＳ 明朝"/>
              </a:rPr>
              <a:t>入院外、調剤レセプト</a:t>
            </a:r>
            <a:r>
              <a:rPr lang="ja-JP" altLang="ja-JP" sz="1200" dirty="0">
                <a:solidFill>
                  <a:prstClr val="black"/>
                </a:solidFill>
                <a:latin typeface="ＭＳ 明朝"/>
                <a:ea typeface="ＭＳ 明朝"/>
              </a:rPr>
              <a:t>を対象とし分析する。</a:t>
            </a:r>
            <a:endParaRPr lang="en-US" altLang="ja-JP" sz="1200" dirty="0">
              <a:solidFill>
                <a:prstClr val="black"/>
              </a:solidFill>
              <a:latin typeface="ＭＳ 明朝"/>
              <a:ea typeface="ＭＳ 明朝"/>
            </a:endParaRPr>
          </a:p>
          <a:p>
            <a:pPr indent="180975"/>
            <a:r>
              <a:rPr lang="ja-JP" altLang="en-US" sz="1200" dirty="0">
                <a:solidFill>
                  <a:prstClr val="black"/>
                </a:solidFill>
                <a:latin typeface="ＭＳ 明朝"/>
                <a:ea typeface="ＭＳ 明朝"/>
              </a:rPr>
              <a:t>被保険者</a:t>
            </a:r>
            <a:r>
              <a:rPr lang="ja-JP" altLang="ja-JP" sz="1200" dirty="0">
                <a:solidFill>
                  <a:prstClr val="black"/>
                </a:solidFill>
                <a:latin typeface="ＭＳ 明朝"/>
                <a:ea typeface="ＭＳ 明朝"/>
              </a:rPr>
              <a:t>数、レセプト件数、医療費、患者数等は、</a:t>
            </a:r>
            <a:r>
              <a:rPr lang="ja-JP" altLang="en-US" sz="1200" dirty="0">
                <a:solidFill>
                  <a:prstClr val="black"/>
                </a:solidFill>
                <a:latin typeface="ＭＳ 明朝"/>
                <a:ea typeface="ＭＳ 明朝"/>
              </a:rPr>
              <a:t>以下</a:t>
            </a:r>
            <a:r>
              <a:rPr lang="ja-JP" altLang="ja-JP" sz="1200" dirty="0">
                <a:solidFill>
                  <a:prstClr val="black"/>
                </a:solidFill>
                <a:latin typeface="ＭＳ 明朝"/>
                <a:ea typeface="ＭＳ 明朝"/>
              </a:rPr>
              <a:t>の通りである。</a:t>
            </a:r>
            <a:r>
              <a:rPr lang="ja-JP" altLang="en-US" sz="1200" dirty="0">
                <a:solidFill>
                  <a:prstClr val="black"/>
                </a:solidFill>
                <a:latin typeface="ＭＳ 明朝"/>
                <a:ea typeface="ＭＳ 明朝"/>
              </a:rPr>
              <a:t>被保険者数</a:t>
            </a:r>
            <a:r>
              <a:rPr lang="ja-JP" altLang="ja-JP" sz="1200" dirty="0">
                <a:solidFill>
                  <a:prstClr val="black"/>
                </a:solidFill>
                <a:latin typeface="ＭＳ 明朝"/>
                <a:ea typeface="ＭＳ 明朝"/>
              </a:rPr>
              <a:t>は</a:t>
            </a:r>
            <a:r>
              <a:rPr lang="ja-JP" altLang="en-US" sz="1200" dirty="0">
                <a:solidFill>
                  <a:prstClr val="black"/>
                </a:solidFill>
                <a:latin typeface="ＭＳ 明朝"/>
                <a:ea typeface="ＭＳ 明朝"/>
              </a:rPr>
              <a:t>月間</a:t>
            </a:r>
            <a:r>
              <a:rPr lang="ja-JP" altLang="ja-JP" sz="1200" dirty="0">
                <a:solidFill>
                  <a:prstClr val="black"/>
                </a:solidFill>
                <a:latin typeface="ＭＳ 明朝"/>
                <a:ea typeface="ＭＳ 明朝"/>
              </a:rPr>
              <a:t>平均</a:t>
            </a:r>
            <a:r>
              <a:rPr lang="en-US" altLang="ja-JP" sz="1200" dirty="0">
                <a:solidFill>
                  <a:prstClr val="black"/>
                </a:solidFill>
                <a:latin typeface="ＭＳ 明朝"/>
                <a:ea typeface="ＭＳ 明朝"/>
              </a:rPr>
              <a:t>14,255</a:t>
            </a:r>
            <a:r>
              <a:rPr lang="ja-JP" altLang="ja-JP" sz="1200" dirty="0">
                <a:solidFill>
                  <a:prstClr val="black"/>
                </a:solidFill>
                <a:latin typeface="ＭＳ 明朝"/>
                <a:ea typeface="ＭＳ 明朝"/>
              </a:rPr>
              <a:t>人、レセプト件数は月間平均</a:t>
            </a:r>
            <a:r>
              <a:rPr lang="en-US" altLang="ja-JP" sz="1200" dirty="0">
                <a:solidFill>
                  <a:prstClr val="black"/>
                </a:solidFill>
                <a:latin typeface="ＭＳ 明朝"/>
                <a:ea typeface="ＭＳ 明朝"/>
              </a:rPr>
              <a:t>17,765</a:t>
            </a:r>
            <a:r>
              <a:rPr lang="ja-JP" altLang="en-US" sz="1200" dirty="0">
                <a:solidFill>
                  <a:prstClr val="black"/>
                </a:solidFill>
                <a:latin typeface="ＭＳ 明朝"/>
                <a:ea typeface="ＭＳ 明朝"/>
              </a:rPr>
              <a:t>件、</a:t>
            </a:r>
            <a:r>
              <a:rPr lang="ja-JP" altLang="ja-JP" sz="1200" dirty="0">
                <a:solidFill>
                  <a:prstClr val="black"/>
                </a:solidFill>
                <a:latin typeface="ＭＳ 明朝"/>
                <a:ea typeface="ＭＳ 明朝"/>
              </a:rPr>
              <a:t>患者数は月間平均</a:t>
            </a:r>
            <a:r>
              <a:rPr lang="en-US" altLang="ja-JP" sz="1200" dirty="0">
                <a:solidFill>
                  <a:prstClr val="black"/>
                </a:solidFill>
                <a:latin typeface="ＭＳ 明朝"/>
                <a:ea typeface="ＭＳ 明朝"/>
              </a:rPr>
              <a:t>7,575</a:t>
            </a:r>
            <a:r>
              <a:rPr lang="ja-JP" altLang="ja-JP" sz="1200" dirty="0">
                <a:solidFill>
                  <a:prstClr val="black"/>
                </a:solidFill>
                <a:latin typeface="ＭＳ 明朝"/>
                <a:ea typeface="ＭＳ 明朝"/>
              </a:rPr>
              <a:t>人となった。また、</a:t>
            </a:r>
            <a:r>
              <a:rPr lang="ja-JP" altLang="en-US" sz="1200" dirty="0">
                <a:solidFill>
                  <a:prstClr val="black"/>
                </a:solidFill>
                <a:latin typeface="ＭＳ 明朝"/>
                <a:ea typeface="ＭＳ 明朝"/>
              </a:rPr>
              <a:t>患者</a:t>
            </a:r>
            <a:r>
              <a:rPr lang="ja-JP" altLang="ja-JP" sz="1200" dirty="0">
                <a:solidFill>
                  <a:prstClr val="black"/>
                </a:solidFill>
                <a:latin typeface="ＭＳ 明朝"/>
                <a:ea typeface="ＭＳ 明朝"/>
              </a:rPr>
              <a:t>一人当たりの月間平均医療費は</a:t>
            </a:r>
            <a:r>
              <a:rPr lang="en-US" altLang="zh-TW" sz="1200" dirty="0">
                <a:solidFill>
                  <a:prstClr val="black"/>
                </a:solidFill>
                <a:latin typeface="ＭＳ 明朝"/>
                <a:ea typeface="ＭＳ 明朝"/>
              </a:rPr>
              <a:t>46,665</a:t>
            </a:r>
            <a:r>
              <a:rPr lang="ja-JP" altLang="ja-JP" sz="1200" dirty="0">
                <a:solidFill>
                  <a:prstClr val="black"/>
                </a:solidFill>
                <a:latin typeface="ＭＳ 明朝"/>
                <a:ea typeface="ＭＳ 明朝"/>
              </a:rPr>
              <a:t>円となった。</a:t>
            </a:r>
          </a:p>
        </p:txBody>
      </p:sp>
      <p:sp>
        <p:nvSpPr>
          <p:cNvPr id="12" name="テキスト ボックス 11"/>
          <p:cNvSpPr txBox="1"/>
          <p:nvPr/>
        </p:nvSpPr>
        <p:spPr>
          <a:xfrm>
            <a:off x="453008" y="716597"/>
            <a:ext cx="6120000" cy="215444"/>
          </a:xfrm>
          <a:prstGeom prst="rect">
            <a:avLst/>
          </a:prstGeom>
          <a:noFill/>
        </p:spPr>
        <p:txBody>
          <a:bodyPr wrap="square" lIns="0" tIns="0" rIns="0" bIns="0" rtlCol="0">
            <a:spAutoFit/>
          </a:bodyPr>
          <a:lstStyle/>
          <a:p>
            <a:r>
              <a:rPr lang="en-US" altLang="ja-JP" sz="1400" dirty="0">
                <a:latin typeface="ＭＳ 明朝"/>
                <a:ea typeface="ＭＳ 明朝"/>
              </a:rPr>
              <a:t>(1)</a:t>
            </a:r>
            <a:r>
              <a:rPr kumimoji="1" lang="ja-JP" altLang="en-US" sz="1400" dirty="0">
                <a:latin typeface="ＭＳ 明朝"/>
                <a:ea typeface="ＭＳ 明朝"/>
              </a:rPr>
              <a:t>基礎統計　　　</a:t>
            </a:r>
          </a:p>
        </p:txBody>
      </p:sp>
      <p:sp>
        <p:nvSpPr>
          <p:cNvPr id="2" name="タイトル_中_2_1"/>
          <p:cNvSpPr txBox="1"/>
          <p:nvPr/>
        </p:nvSpPr>
        <p:spPr>
          <a:xfrm>
            <a:off x="453008" y="447799"/>
            <a:ext cx="6120000" cy="246221"/>
          </a:xfrm>
          <a:prstGeom prst="rect">
            <a:avLst/>
          </a:prstGeom>
          <a:noFill/>
        </p:spPr>
        <p:txBody>
          <a:bodyPr wrap="square" lIns="0" tIns="0" rIns="0" bIns="0" rtlCol="0">
            <a:spAutoFit/>
          </a:bodyPr>
          <a:lstStyle/>
          <a:p>
            <a:r>
              <a:rPr kumimoji="1" lang="en-US" altLang="ja-JP" sz="1600" b="1" dirty="0">
                <a:latin typeface="ＭＳ 明朝"/>
                <a:ea typeface="ＭＳ 明朝"/>
              </a:rPr>
              <a:t>1.</a:t>
            </a:r>
            <a:r>
              <a:rPr kumimoji="1" lang="ja-JP" altLang="en-US" sz="1600" b="1" dirty="0">
                <a:latin typeface="ＭＳ 明朝"/>
                <a:ea typeface="ＭＳ 明朝"/>
              </a:rPr>
              <a:t>医療費状況の把握</a:t>
            </a:r>
          </a:p>
        </p:txBody>
      </p:sp>
      <p:sp>
        <p:nvSpPr>
          <p:cNvPr id="10" name="スライド番号プレースホルダ 9"/>
          <p:cNvSpPr>
            <a:spLocks noGrp="1"/>
          </p:cNvSpPr>
          <p:nvPr>
            <p:ph type="sldNum" sz="quarter" idx="12"/>
          </p:nvPr>
        </p:nvSpPr>
        <p:spPr/>
        <p:txBody>
          <a:bodyPr/>
          <a:lstStyle/>
          <a:p>
            <a:r>
              <a:rPr kumimoji="1" lang="en-US" altLang="ja-JP" dirty="0" smtClean="0">
                <a:latin typeface="ＭＳ 明朝"/>
                <a:ea typeface="ＭＳ 明朝"/>
              </a:rPr>
              <a:t>7</a:t>
            </a:r>
            <a:endParaRPr kumimoji="1" lang="ja-JP" altLang="en-US" dirty="0">
              <a:latin typeface="ＭＳ 明朝"/>
              <a:ea typeface="ＭＳ 明朝"/>
            </a:endParaRPr>
          </a:p>
        </p:txBody>
      </p:sp>
      <p:sp>
        <p:nvSpPr>
          <p:cNvPr id="9" name="テキスト ボックス 8"/>
          <p:cNvSpPr txBox="1">
            <a:spLocks noChangeAspect="1"/>
          </p:cNvSpPr>
          <p:nvPr/>
        </p:nvSpPr>
        <p:spPr>
          <a:xfrm>
            <a:off x="380875" y="8052000"/>
            <a:ext cx="6120000" cy="954107"/>
          </a:xfrm>
          <a:prstGeom prst="rect">
            <a:avLst/>
          </a:prstGeom>
          <a:noFill/>
          <a:ln>
            <a:noFill/>
          </a:ln>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r>
              <a:rPr lang="en-US" altLang="ja-JP" sz="800" dirty="0">
                <a:latin typeface="ＭＳ 明朝"/>
                <a:ea typeface="ＭＳ 明朝"/>
              </a:rPr>
              <a:t> </a:t>
            </a:r>
            <a:br>
              <a:rPr lang="en-US" altLang="ja-JP" sz="800" dirty="0">
                <a:latin typeface="ＭＳ 明朝"/>
                <a:ea typeface="ＭＳ 明朝"/>
              </a:rPr>
            </a:br>
            <a:r>
              <a:rPr lang="en-US" altLang="ja-JP" sz="800" dirty="0">
                <a:latin typeface="ＭＳ 明朝"/>
                <a:ea typeface="ＭＳ 明朝"/>
              </a:rPr>
              <a:t>※</a:t>
            </a:r>
            <a:r>
              <a:rPr lang="ja-JP" altLang="en-US" sz="800" dirty="0">
                <a:latin typeface="ＭＳ 明朝"/>
                <a:ea typeface="ＭＳ 明朝"/>
              </a:rPr>
              <a:t>医療費</a:t>
            </a:r>
            <a:r>
              <a:rPr lang="en-US" altLang="ja-JP" sz="800" dirty="0">
                <a:latin typeface="ＭＳ 明朝"/>
                <a:ea typeface="ＭＳ 明朝"/>
              </a:rPr>
              <a:t>…</a:t>
            </a:r>
            <a:r>
              <a:rPr lang="ja-JP" altLang="en-US" sz="800" dirty="0">
                <a:latin typeface="ＭＳ 明朝"/>
                <a:ea typeface="ＭＳ 明朝"/>
              </a:rPr>
              <a:t>医療機関もしくは保険薬局に受診されたレセプトに記載されている、保険の請求点数を集計し、金額にするために</a:t>
            </a:r>
            <a:r>
              <a:rPr lang="en-US" altLang="ja-JP" sz="800" dirty="0">
                <a:latin typeface="ＭＳ 明朝"/>
                <a:ea typeface="ＭＳ 明朝"/>
              </a:rPr>
              <a:t>10</a:t>
            </a:r>
            <a:r>
              <a:rPr lang="ja-JP" altLang="en-US" sz="800" dirty="0">
                <a:latin typeface="ＭＳ 明朝"/>
                <a:ea typeface="ＭＳ 明朝"/>
              </a:rPr>
              <a:t>倍にして表示。 </a:t>
            </a:r>
            <a:r>
              <a:rPr lang="en-US" altLang="ja-JP" sz="800" dirty="0">
                <a:latin typeface="ＭＳ 明朝"/>
                <a:ea typeface="ＭＳ 明朝"/>
              </a:rPr>
              <a:t/>
            </a:r>
            <a:br>
              <a:rPr lang="en-US" altLang="ja-JP" sz="800" dirty="0">
                <a:latin typeface="ＭＳ 明朝"/>
                <a:ea typeface="ＭＳ 明朝"/>
              </a:rPr>
            </a:br>
            <a:r>
              <a:rPr lang="en-US" altLang="ja-JP" sz="800" dirty="0">
                <a:latin typeface="ＭＳ 明朝"/>
                <a:ea typeface="ＭＳ 明朝"/>
              </a:rPr>
              <a:t>※</a:t>
            </a:r>
            <a:r>
              <a:rPr lang="ja-JP" altLang="en-US" sz="800" dirty="0">
                <a:latin typeface="ＭＳ 明朝"/>
                <a:ea typeface="ＭＳ 明朝"/>
              </a:rPr>
              <a:t>患者数</a:t>
            </a:r>
            <a:r>
              <a:rPr lang="en-US" altLang="ja-JP" sz="800" dirty="0">
                <a:latin typeface="ＭＳ 明朝"/>
                <a:ea typeface="ＭＳ 明朝"/>
              </a:rPr>
              <a:t>…</a:t>
            </a:r>
            <a:r>
              <a:rPr lang="ja-JP" altLang="en-US" sz="800" dirty="0">
                <a:latin typeface="ＭＳ 明朝"/>
                <a:ea typeface="ＭＳ 明朝"/>
              </a:rPr>
              <a:t>医療機関もしくは保険薬局に受診されたレセプトの人数を集計。同診療年月で一人の方に複数のレセプトが発行された場合は、一人として集計。 </a:t>
            </a:r>
            <a:endParaRPr kumimoji="1" lang="ja-JP" altLang="en-US" sz="800" dirty="0">
              <a:latin typeface="ＭＳ 明朝"/>
              <a:ea typeface="ＭＳ 明朝"/>
            </a:endParaRPr>
          </a:p>
        </p:txBody>
      </p:sp>
      <p:cxnSp>
        <p:nvCxnSpPr>
          <p:cNvPr id="11" name="直線コネクタ 10"/>
          <p:cNvCxnSpPr/>
          <p:nvPr/>
        </p:nvCxnSpPr>
        <p:spPr>
          <a:xfrm>
            <a:off x="2036844" y="179512"/>
            <a:ext cx="1476164" cy="0"/>
          </a:xfrm>
          <a:prstGeom prst="line">
            <a:avLst/>
          </a:prstGeom>
          <a:ln>
            <a:solidFill>
              <a:srgbClr val="F7E5E5"/>
            </a:solidFill>
          </a:ln>
        </p:spPr>
        <p:style>
          <a:lnRef idx="1">
            <a:schemeClr val="accent1"/>
          </a:lnRef>
          <a:fillRef idx="0">
            <a:schemeClr val="accent1"/>
          </a:fillRef>
          <a:effectRef idx="0">
            <a:schemeClr val="accent1"/>
          </a:effectRef>
          <a:fontRef idx="minor">
            <a:schemeClr val="tx1"/>
          </a:fontRef>
        </p:style>
      </p:cxnSp>
      <p:sp>
        <p:nvSpPr>
          <p:cNvPr id="16" name="タイトル_大_2"/>
          <p:cNvSpPr txBox="1">
            <a:spLocks/>
          </p:cNvSpPr>
          <p:nvPr/>
        </p:nvSpPr>
        <p:spPr>
          <a:xfrm>
            <a:off x="-3320" y="6144"/>
            <a:ext cx="6858000" cy="389392"/>
          </a:xfrm>
          <a:prstGeom prst="rect">
            <a:avLst/>
          </a:prstGeom>
          <a:ln w="9525" cap="flat" cmpd="sng" algn="ctr">
            <a:noFill/>
            <a:prstDash val="solid"/>
          </a:ln>
        </p:spPr>
        <p:style>
          <a:lnRef idx="1">
            <a:schemeClr val="dk1"/>
          </a:lnRef>
          <a:fillRef idx="2">
            <a:schemeClr val="dk1"/>
          </a:fillRef>
          <a:effectRef idx="1">
            <a:schemeClr val="dk1"/>
          </a:effectRef>
          <a:fontRef idx="minor">
            <a:schemeClr val="dk1"/>
          </a:fontRef>
        </p:style>
        <p:txBody>
          <a:bodyPr vert="horz" lIns="91440" tIns="45720" rIns="91440" bIns="45720" rtlCol="0" anchor="ctr">
            <a:normAutofit/>
          </a:bodyPr>
          <a:lstStyle/>
          <a:p>
            <a:pPr>
              <a:spcBef>
                <a:spcPct val="0"/>
              </a:spcBef>
              <a:defRPr/>
            </a:pPr>
            <a:r>
              <a:rPr lang="ja-JP" altLang="en-US" b="1" dirty="0">
                <a:solidFill>
                  <a:prstClr val="black"/>
                </a:solidFill>
                <a:effectLst>
                  <a:outerShdw blurRad="38100" dist="38100" dir="2700000" algn="tl">
                    <a:srgbClr val="000000">
                      <a:alpha val="43137"/>
                    </a:srgbClr>
                  </a:outerShdw>
                </a:effectLst>
                <a:latin typeface="ＭＳ 明朝"/>
                <a:ea typeface="ＭＳ 明朝"/>
              </a:rPr>
              <a:t>　</a:t>
            </a:r>
            <a:r>
              <a:rPr lang="en-US" altLang="ja-JP" b="1" dirty="0">
                <a:solidFill>
                  <a:prstClr val="black"/>
                </a:solidFill>
                <a:effectLst>
                  <a:outerShdw blurRad="38100" dist="38100" dir="2700000" algn="tl">
                    <a:srgbClr val="000000">
                      <a:alpha val="43137"/>
                    </a:srgbClr>
                  </a:outerShdw>
                </a:effectLst>
                <a:latin typeface="ＭＳ 明朝"/>
                <a:ea typeface="ＭＳ 明朝"/>
              </a:rPr>
              <a:t>Ⅱ.</a:t>
            </a:r>
            <a:r>
              <a:rPr lang="ja-JP" altLang="en-US" b="1" dirty="0">
                <a:solidFill>
                  <a:prstClr val="black"/>
                </a:solidFill>
                <a:effectLst>
                  <a:outerShdw blurRad="38100" dist="38100" dir="2700000" algn="tl">
                    <a:srgbClr val="000000">
                      <a:alpha val="43137"/>
                    </a:srgbClr>
                  </a:outerShdw>
                </a:effectLst>
                <a:latin typeface="ＭＳ 明朝"/>
                <a:ea typeface="ＭＳ 明朝"/>
              </a:rPr>
              <a:t>現状分析と課題</a:t>
            </a:r>
          </a:p>
        </p:txBody>
      </p:sp>
      <p:pic>
        <p:nvPicPr>
          <p:cNvPr id="8194" name="table1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153206"/>
            <a:ext cx="6007100" cy="290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table2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5148064"/>
            <a:ext cx="1803400" cy="290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table2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1700" y="5148064"/>
            <a:ext cx="4318000" cy="290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15000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_小_2_1_3_2"/>
          <p:cNvSpPr txBox="1"/>
          <p:nvPr/>
        </p:nvSpPr>
        <p:spPr>
          <a:xfrm>
            <a:off x="391578" y="195991"/>
            <a:ext cx="6120000" cy="307777"/>
          </a:xfrm>
          <a:prstGeom prst="rect">
            <a:avLst/>
          </a:prstGeom>
          <a:noFill/>
          <a:ln>
            <a:noFill/>
          </a:ln>
        </p:spPr>
        <p:txBody>
          <a:bodyPr wrap="square" lIns="0" rIns="0" rtlCol="0">
            <a:spAutoFit/>
          </a:bodyPr>
          <a:lstStyle/>
          <a:p>
            <a:r>
              <a:rPr lang="en-US" altLang="ja-JP" sz="1400" dirty="0">
                <a:latin typeface="ＭＳ 明朝"/>
                <a:ea typeface="ＭＳ 明朝"/>
              </a:rPr>
              <a:t>(2)</a:t>
            </a:r>
            <a:r>
              <a:rPr lang="ja-JP" altLang="en-US" sz="1400" dirty="0">
                <a:latin typeface="ＭＳ 明朝"/>
                <a:ea typeface="ＭＳ 明朝"/>
              </a:rPr>
              <a:t>中分類による</a:t>
            </a:r>
            <a:r>
              <a:rPr lang="ja-JP" altLang="ja-JP" sz="1400" dirty="0">
                <a:latin typeface="ＭＳ 明朝"/>
                <a:ea typeface="ＭＳ 明朝"/>
              </a:rPr>
              <a:t>疾病別医療費統計</a:t>
            </a:r>
          </a:p>
        </p:txBody>
      </p:sp>
      <p:sp>
        <p:nvSpPr>
          <p:cNvPr id="11" name="スライド番号プレースホルダ 9"/>
          <p:cNvSpPr>
            <a:spLocks noGrp="1"/>
          </p:cNvSpPr>
          <p:nvPr>
            <p:ph type="sldNum" sz="quarter" idx="12"/>
          </p:nvPr>
        </p:nvSpPr>
        <p:spPr>
          <a:xfrm>
            <a:off x="2628900" y="8783668"/>
            <a:ext cx="1600200" cy="485775"/>
          </a:xfrm>
        </p:spPr>
        <p:txBody>
          <a:bodyPr/>
          <a:lstStyle/>
          <a:p>
            <a:r>
              <a:rPr kumimoji="1" lang="en-US" altLang="ja-JP" dirty="0" smtClean="0">
                <a:latin typeface="ＭＳ 明朝"/>
                <a:ea typeface="ＭＳ 明朝"/>
              </a:rPr>
              <a:t>8</a:t>
            </a:r>
            <a:endParaRPr kumimoji="1" lang="ja-JP" altLang="en-US" dirty="0">
              <a:latin typeface="ＭＳ 明朝"/>
              <a:ea typeface="ＭＳ 明朝"/>
            </a:endParaRPr>
          </a:p>
        </p:txBody>
      </p:sp>
      <p:sp>
        <p:nvSpPr>
          <p:cNvPr id="21" name="正方形/長方形 20"/>
          <p:cNvSpPr/>
          <p:nvPr/>
        </p:nvSpPr>
        <p:spPr>
          <a:xfrm>
            <a:off x="391578" y="4716016"/>
            <a:ext cx="6120000"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ja-JP" altLang="en-US" sz="1100" dirty="0">
                <a:solidFill>
                  <a:schemeClr val="tx1"/>
                </a:solidFill>
                <a:latin typeface="ＭＳ 明朝"/>
                <a:ea typeface="ＭＳ 明朝"/>
              </a:rPr>
              <a:t>中分類による疾病別統計</a:t>
            </a:r>
            <a:r>
              <a:rPr lang="en-US" altLang="ja-JP" sz="1100" dirty="0">
                <a:solidFill>
                  <a:schemeClr val="tx1"/>
                </a:solidFill>
                <a:latin typeface="ＭＳ 明朝"/>
                <a:ea typeface="ＭＳ 明朝"/>
              </a:rPr>
              <a:t>(</a:t>
            </a:r>
            <a:r>
              <a:rPr lang="ja-JP" altLang="en-US" sz="1100" dirty="0">
                <a:solidFill>
                  <a:schemeClr val="tx1"/>
                </a:solidFill>
                <a:latin typeface="ＭＳ 明朝"/>
                <a:ea typeface="ＭＳ 明朝"/>
              </a:rPr>
              <a:t>患者数上位</a:t>
            </a:r>
            <a:r>
              <a:rPr lang="en-US" altLang="ja-JP" sz="1100" dirty="0">
                <a:solidFill>
                  <a:schemeClr val="tx1"/>
                </a:solidFill>
                <a:latin typeface="ＭＳ 明朝"/>
                <a:ea typeface="ＭＳ 明朝"/>
              </a:rPr>
              <a:t>10</a:t>
            </a:r>
            <a:r>
              <a:rPr lang="ja-JP" altLang="en-US" sz="1100" dirty="0">
                <a:solidFill>
                  <a:schemeClr val="tx1"/>
                </a:solidFill>
                <a:latin typeface="ＭＳ 明朝"/>
                <a:ea typeface="ＭＳ 明朝"/>
              </a:rPr>
              <a:t>疾病</a:t>
            </a:r>
            <a:r>
              <a:rPr lang="en-US" altLang="ja-JP" sz="1200" dirty="0">
                <a:solidFill>
                  <a:schemeClr val="tx1"/>
                </a:solidFill>
                <a:latin typeface="ＭＳ 明朝"/>
                <a:ea typeface="ＭＳ 明朝"/>
              </a:rPr>
              <a:t>)</a:t>
            </a:r>
            <a:endParaRPr kumimoji="1" lang="ja-JP" altLang="en-US" sz="1200" dirty="0">
              <a:solidFill>
                <a:schemeClr val="tx1"/>
              </a:solidFill>
              <a:latin typeface="ＭＳ 明朝"/>
              <a:ea typeface="ＭＳ 明朝"/>
            </a:endParaRPr>
          </a:p>
        </p:txBody>
      </p:sp>
      <p:sp>
        <p:nvSpPr>
          <p:cNvPr id="22" name="正方形/長方形 21"/>
          <p:cNvSpPr/>
          <p:nvPr/>
        </p:nvSpPr>
        <p:spPr>
          <a:xfrm>
            <a:off x="391578" y="905892"/>
            <a:ext cx="6120000"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ja-JP" altLang="en-US" sz="1100" dirty="0">
                <a:solidFill>
                  <a:schemeClr val="tx1"/>
                </a:solidFill>
                <a:latin typeface="ＭＳ 明朝"/>
                <a:ea typeface="ＭＳ 明朝"/>
              </a:rPr>
              <a:t>中分類による疾病別統計</a:t>
            </a:r>
            <a:r>
              <a:rPr lang="en-US" altLang="ja-JP" sz="1100" dirty="0">
                <a:solidFill>
                  <a:schemeClr val="tx1"/>
                </a:solidFill>
                <a:latin typeface="ＭＳ 明朝"/>
                <a:ea typeface="ＭＳ 明朝"/>
              </a:rPr>
              <a:t>(</a:t>
            </a:r>
            <a:r>
              <a:rPr lang="ja-JP" altLang="en-US" sz="1100" dirty="0">
                <a:solidFill>
                  <a:schemeClr val="tx1"/>
                </a:solidFill>
                <a:latin typeface="ＭＳ 明朝"/>
                <a:ea typeface="ＭＳ 明朝"/>
              </a:rPr>
              <a:t>医療費上位</a:t>
            </a:r>
            <a:r>
              <a:rPr lang="en-US" altLang="ja-JP" sz="1100" dirty="0">
                <a:solidFill>
                  <a:schemeClr val="tx1"/>
                </a:solidFill>
                <a:latin typeface="ＭＳ 明朝"/>
                <a:ea typeface="ＭＳ 明朝"/>
              </a:rPr>
              <a:t>10</a:t>
            </a:r>
            <a:r>
              <a:rPr lang="ja-JP" altLang="en-US" sz="1100" dirty="0">
                <a:solidFill>
                  <a:schemeClr val="tx1"/>
                </a:solidFill>
                <a:latin typeface="ＭＳ 明朝"/>
                <a:ea typeface="ＭＳ 明朝"/>
              </a:rPr>
              <a:t>疾病</a:t>
            </a:r>
            <a:r>
              <a:rPr lang="en-US" altLang="ja-JP" sz="1100" dirty="0">
                <a:solidFill>
                  <a:schemeClr val="tx1"/>
                </a:solidFill>
                <a:latin typeface="ＭＳ 明朝"/>
                <a:ea typeface="ＭＳ 明朝"/>
              </a:rPr>
              <a:t>)</a:t>
            </a:r>
            <a:endParaRPr kumimoji="1" lang="ja-JP" altLang="en-US" sz="1100" dirty="0">
              <a:solidFill>
                <a:schemeClr val="tx1"/>
              </a:solidFill>
              <a:latin typeface="ＭＳ 明朝"/>
              <a:ea typeface="ＭＳ 明朝"/>
            </a:endParaRPr>
          </a:p>
        </p:txBody>
      </p:sp>
      <p:sp>
        <p:nvSpPr>
          <p:cNvPr id="27" name="正方形/長方形 26"/>
          <p:cNvSpPr/>
          <p:nvPr/>
        </p:nvSpPr>
        <p:spPr>
          <a:xfrm>
            <a:off x="380289" y="7570389"/>
            <a:ext cx="6120000" cy="5847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nchorCtr="0">
            <a:spAutoFit/>
          </a:bodyPr>
          <a:lstStyle/>
          <a:p>
            <a:r>
              <a:rPr lang="ja-JP" altLang="en-US" sz="800" b="1" dirty="0">
                <a:solidFill>
                  <a:schemeClr val="tx1"/>
                </a:solidFill>
                <a:latin typeface="ＭＳ 明朝"/>
                <a:ea typeface="ＭＳ 明朝"/>
              </a:rPr>
              <a:t>データ化範囲</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分析対象</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入院</a:t>
            </a:r>
            <a:r>
              <a:rPr lang="en-US" altLang="ja-JP" sz="800" b="1" dirty="0">
                <a:solidFill>
                  <a:schemeClr val="tx1"/>
                </a:solidFill>
                <a:latin typeface="ＭＳ 明朝"/>
                <a:ea typeface="ＭＳ 明朝"/>
              </a:rPr>
              <a:t>(DPC</a:t>
            </a:r>
            <a:r>
              <a:rPr lang="ja-JP" altLang="en-US" sz="800" b="1" dirty="0">
                <a:solidFill>
                  <a:schemeClr val="tx1"/>
                </a:solidFill>
                <a:latin typeface="ＭＳ 明朝"/>
                <a:ea typeface="ＭＳ 明朝"/>
              </a:rPr>
              <a:t>を含む</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r>
              <a:rPr lang="ja-JP" altLang="en-US" sz="800" b="1" dirty="0">
                <a:solidFill>
                  <a:schemeClr val="tx1"/>
                </a:solidFill>
                <a:latin typeface="ＭＳ 明朝"/>
                <a:ea typeface="ＭＳ 明朝"/>
              </a:rPr>
              <a:t>入院外、調剤の電子レセプト。</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　　　　　　　　　　　　対象診療年月は平成</a:t>
            </a:r>
            <a:r>
              <a:rPr lang="en-US" altLang="ja-JP" sz="800" b="1" dirty="0">
                <a:solidFill>
                  <a:schemeClr val="tx1"/>
                </a:solidFill>
                <a:latin typeface="ＭＳ 明朝"/>
                <a:ea typeface="ＭＳ 明朝"/>
              </a:rPr>
              <a:t>27</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4</a:t>
            </a:r>
            <a:r>
              <a:rPr lang="ja-JP" altLang="en-US" sz="800" b="1" dirty="0">
                <a:solidFill>
                  <a:schemeClr val="tx1"/>
                </a:solidFill>
                <a:latin typeface="ＭＳ 明朝"/>
                <a:ea typeface="ＭＳ 明朝"/>
              </a:rPr>
              <a:t>月～平成</a:t>
            </a:r>
            <a:r>
              <a:rPr lang="en-US" altLang="ja-JP" sz="800" b="1" dirty="0">
                <a:solidFill>
                  <a:schemeClr val="tx1"/>
                </a:solidFill>
                <a:latin typeface="ＭＳ 明朝"/>
                <a:ea typeface="ＭＳ 明朝"/>
              </a:rPr>
              <a:t>28</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3</a:t>
            </a:r>
            <a:r>
              <a:rPr lang="ja-JP" altLang="en-US" sz="800" b="1" dirty="0">
                <a:solidFill>
                  <a:schemeClr val="tx1"/>
                </a:solidFill>
                <a:latin typeface="ＭＳ 明朝"/>
                <a:ea typeface="ＭＳ 明朝"/>
              </a:rPr>
              <a:t>月診療分</a:t>
            </a:r>
            <a:r>
              <a:rPr lang="en-US" altLang="ja-JP" sz="800" b="1" dirty="0">
                <a:solidFill>
                  <a:schemeClr val="tx1"/>
                </a:solidFill>
                <a:latin typeface="ＭＳ 明朝"/>
                <a:ea typeface="ＭＳ 明朝"/>
              </a:rPr>
              <a:t>(12</a:t>
            </a:r>
            <a:r>
              <a:rPr lang="ja-JP" altLang="en-US" sz="800" b="1" dirty="0">
                <a:solidFill>
                  <a:schemeClr val="tx1"/>
                </a:solidFill>
                <a:latin typeface="ＭＳ 明朝"/>
                <a:ea typeface="ＭＳ 明朝"/>
              </a:rPr>
              <a:t>カ月分</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資格確認日</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各月資格を確認して集計。</a:t>
            </a:r>
            <a:endParaRPr lang="ja-JP" altLang="en-US" sz="800" dirty="0">
              <a:solidFill>
                <a:schemeClr val="tx1"/>
              </a:solidFill>
              <a:latin typeface="ＭＳ 明朝"/>
              <a:ea typeface="ＭＳ 明朝"/>
            </a:endParaRPr>
          </a:p>
          <a:p>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患者数</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中分類における疾病項目毎に集計するため、合計人数は他統計と一致しない</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複数疾病をもつ患者がいるため</a:t>
            </a:r>
            <a:r>
              <a:rPr lang="en-US" altLang="ja-JP" sz="800" dirty="0">
                <a:solidFill>
                  <a:schemeClr val="tx1"/>
                </a:solidFill>
                <a:latin typeface="ＭＳ 明朝"/>
                <a:ea typeface="ＭＳ 明朝"/>
              </a:rPr>
              <a:t>)</a:t>
            </a:r>
            <a:r>
              <a:rPr lang="ja-JP" altLang="en-US" sz="800" dirty="0" err="1">
                <a:solidFill>
                  <a:schemeClr val="tx1"/>
                </a:solidFill>
                <a:latin typeface="ＭＳ 明朝"/>
                <a:ea typeface="ＭＳ 明朝"/>
              </a:rPr>
              <a:t>。</a:t>
            </a:r>
            <a:endParaRPr lang="en-US" altLang="ja-JP" sz="800" dirty="0">
              <a:solidFill>
                <a:schemeClr val="tx1"/>
              </a:solidFill>
              <a:latin typeface="ＭＳ 明朝"/>
              <a:ea typeface="ＭＳ 明朝"/>
            </a:endParaRPr>
          </a:p>
        </p:txBody>
      </p:sp>
      <p:sp>
        <p:nvSpPr>
          <p:cNvPr id="9" name="正方形/長方形 8"/>
          <p:cNvSpPr>
            <a:spLocks noChangeAspect="1"/>
          </p:cNvSpPr>
          <p:nvPr/>
        </p:nvSpPr>
        <p:spPr>
          <a:xfrm>
            <a:off x="380289" y="3757334"/>
            <a:ext cx="6120000" cy="707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nchorCtr="0">
            <a:spAutoFit/>
          </a:bodyPr>
          <a:lstStyle/>
          <a:p>
            <a:r>
              <a:rPr lang="ja-JP" altLang="en-US" sz="800" b="1" dirty="0">
                <a:solidFill>
                  <a:schemeClr val="tx1"/>
                </a:solidFill>
                <a:latin typeface="ＭＳ 明朝"/>
                <a:ea typeface="ＭＳ 明朝"/>
              </a:rPr>
              <a:t>データ化範囲</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分析対象</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入院</a:t>
            </a:r>
            <a:r>
              <a:rPr lang="en-US" altLang="ja-JP" sz="800" b="1" dirty="0">
                <a:solidFill>
                  <a:schemeClr val="tx1"/>
                </a:solidFill>
                <a:latin typeface="ＭＳ 明朝"/>
                <a:ea typeface="ＭＳ 明朝"/>
              </a:rPr>
              <a:t>(DPC</a:t>
            </a:r>
            <a:r>
              <a:rPr lang="ja-JP" altLang="en-US" sz="800" b="1" dirty="0">
                <a:solidFill>
                  <a:schemeClr val="tx1"/>
                </a:solidFill>
                <a:latin typeface="ＭＳ 明朝"/>
                <a:ea typeface="ＭＳ 明朝"/>
              </a:rPr>
              <a:t>を含む</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r>
              <a:rPr lang="ja-JP" altLang="en-US" sz="800" b="1" dirty="0">
                <a:solidFill>
                  <a:schemeClr val="tx1"/>
                </a:solidFill>
                <a:latin typeface="ＭＳ 明朝"/>
                <a:ea typeface="ＭＳ 明朝"/>
              </a:rPr>
              <a:t>入院外、調剤の電子レセプト。</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　　　　　　　　　　　　対象診療年月は平成</a:t>
            </a:r>
            <a:r>
              <a:rPr lang="en-US" altLang="ja-JP" sz="800" b="1" dirty="0">
                <a:solidFill>
                  <a:schemeClr val="tx1"/>
                </a:solidFill>
                <a:latin typeface="ＭＳ 明朝"/>
                <a:ea typeface="ＭＳ 明朝"/>
              </a:rPr>
              <a:t>27</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4</a:t>
            </a:r>
            <a:r>
              <a:rPr lang="ja-JP" altLang="en-US" sz="800" b="1" dirty="0">
                <a:solidFill>
                  <a:schemeClr val="tx1"/>
                </a:solidFill>
                <a:latin typeface="ＭＳ 明朝"/>
                <a:ea typeface="ＭＳ 明朝"/>
              </a:rPr>
              <a:t>月～平成</a:t>
            </a:r>
            <a:r>
              <a:rPr lang="en-US" altLang="ja-JP" sz="800" b="1" dirty="0">
                <a:solidFill>
                  <a:schemeClr val="tx1"/>
                </a:solidFill>
                <a:latin typeface="ＭＳ 明朝"/>
                <a:ea typeface="ＭＳ 明朝"/>
              </a:rPr>
              <a:t>28</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3</a:t>
            </a:r>
            <a:r>
              <a:rPr lang="ja-JP" altLang="en-US" sz="800" b="1" dirty="0">
                <a:solidFill>
                  <a:schemeClr val="tx1"/>
                </a:solidFill>
                <a:latin typeface="ＭＳ 明朝"/>
                <a:ea typeface="ＭＳ 明朝"/>
              </a:rPr>
              <a:t>月診療分</a:t>
            </a:r>
            <a:r>
              <a:rPr lang="en-US" altLang="ja-JP" sz="800" b="1" dirty="0">
                <a:solidFill>
                  <a:schemeClr val="tx1"/>
                </a:solidFill>
                <a:latin typeface="ＭＳ 明朝"/>
                <a:ea typeface="ＭＳ 明朝"/>
              </a:rPr>
              <a:t>(12</a:t>
            </a:r>
            <a:r>
              <a:rPr lang="ja-JP" altLang="en-US" sz="800" b="1" dirty="0">
                <a:solidFill>
                  <a:schemeClr val="tx1"/>
                </a:solidFill>
                <a:latin typeface="ＭＳ 明朝"/>
                <a:ea typeface="ＭＳ 明朝"/>
              </a:rPr>
              <a:t>カ月分</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資格確認日</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各月資格を確認して集計。</a:t>
            </a:r>
            <a:endParaRPr lang="en-US" altLang="ja-JP" sz="800" dirty="0">
              <a:solidFill>
                <a:schemeClr val="tx1"/>
              </a:solidFill>
              <a:latin typeface="ＭＳ 明朝"/>
              <a:ea typeface="ＭＳ 明朝"/>
            </a:endParaRPr>
          </a:p>
          <a:p>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医療費</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中分類における疾病項目毎に集計するため、データ化時点で医科レセプトが存在しない</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画像レセプト、月遅れ等</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場合</a:t>
            </a:r>
          </a:p>
          <a:p>
            <a:r>
              <a:rPr lang="ja-JP" altLang="en-US" sz="800" dirty="0">
                <a:solidFill>
                  <a:schemeClr val="tx1"/>
                </a:solidFill>
                <a:latin typeface="ＭＳ 明朝"/>
                <a:ea typeface="ＭＳ 明朝"/>
              </a:rPr>
              <a:t>集計できない。そのため他統計と一致しない。</a:t>
            </a:r>
          </a:p>
        </p:txBody>
      </p:sp>
      <p:sp>
        <p:nvSpPr>
          <p:cNvPr id="10" name="タイトル 1"/>
          <p:cNvSpPr txBox="1">
            <a:spLocks/>
          </p:cNvSpPr>
          <p:nvPr/>
        </p:nvSpPr>
        <p:spPr>
          <a:xfrm>
            <a:off x="414156" y="281356"/>
            <a:ext cx="6120000" cy="539552"/>
          </a:xfrm>
          <a:prstGeom prst="rect">
            <a:avLst/>
          </a:prstGeom>
          <a:ln>
            <a:noFill/>
          </a:ln>
        </p:spPr>
        <p:txBody>
          <a:bodyPr vert="horz" lIns="0" tIns="45720" rIns="0" bIns="45720" rtlCol="0" anchor="t">
            <a:noAutofit/>
          </a:bodyPr>
          <a:lstStyle/>
          <a:p>
            <a:pPr marL="90488" lvl="0" indent="174625">
              <a:spcBef>
                <a:spcPct val="0"/>
              </a:spcBef>
              <a:defRPr/>
            </a:pPr>
            <a:endParaRPr lang="en-US" altLang="ja-JP" sz="1200" dirty="0">
              <a:latin typeface="ＭＳ 明朝"/>
              <a:ea typeface="ＭＳ 明朝"/>
              <a:cs typeface="+mj-cs"/>
            </a:endParaRPr>
          </a:p>
          <a:p>
            <a:pPr marL="90488" lvl="0" indent="174625">
              <a:spcBef>
                <a:spcPct val="0"/>
              </a:spcBef>
              <a:defRPr/>
            </a:pPr>
            <a:r>
              <a:rPr lang="ja-JP" altLang="en-US" sz="1200" dirty="0">
                <a:latin typeface="ＭＳ 明朝"/>
                <a:ea typeface="ＭＳ 明朝"/>
                <a:cs typeface="+mj-cs"/>
              </a:rPr>
              <a:t>疾病中分類毎に集計し、医療費、患者数、患者一人当たりの医療費、各項目の上位</a:t>
            </a:r>
            <a:r>
              <a:rPr lang="en-US" altLang="ja-JP" sz="1200" dirty="0">
                <a:latin typeface="ＭＳ 明朝"/>
                <a:ea typeface="ＭＳ 明朝"/>
                <a:cs typeface="+mj-cs"/>
              </a:rPr>
              <a:t>10</a:t>
            </a:r>
            <a:r>
              <a:rPr lang="ja-JP" altLang="en-US" sz="1200" dirty="0">
                <a:latin typeface="ＭＳ 明朝"/>
                <a:ea typeface="ＭＳ 明朝"/>
                <a:cs typeface="+mj-cs"/>
              </a:rPr>
              <a:t>疾病を示す。</a:t>
            </a:r>
            <a:endParaRPr kumimoji="1" lang="ja-JP" altLang="en-US" sz="1200" b="0" i="0" u="none" strike="noStrike" kern="1200" cap="none" spc="0" normalizeH="0" baseline="0" noProof="0" dirty="0">
              <a:ln>
                <a:noFill/>
              </a:ln>
              <a:effectLst/>
              <a:uLnTx/>
              <a:uFillTx/>
              <a:latin typeface="ＭＳ 明朝"/>
              <a:ea typeface="ＭＳ 明朝"/>
              <a:cs typeface="+mj-cs"/>
            </a:endParaRPr>
          </a:p>
        </p:txBody>
      </p:sp>
      <p:pic>
        <p:nvPicPr>
          <p:cNvPr id="34818" name="table5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193800"/>
            <a:ext cx="6350000" cy="257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819" name="table60"/>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5003800"/>
            <a:ext cx="6350000" cy="257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92664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スライド番号プレースホルダ 9"/>
          <p:cNvSpPr>
            <a:spLocks noGrp="1"/>
          </p:cNvSpPr>
          <p:nvPr>
            <p:ph type="sldNum" sz="quarter" idx="12"/>
          </p:nvPr>
        </p:nvSpPr>
        <p:spPr>
          <a:xfrm>
            <a:off x="2628900" y="8783668"/>
            <a:ext cx="1600200" cy="485775"/>
          </a:xfrm>
        </p:spPr>
        <p:txBody>
          <a:bodyPr/>
          <a:lstStyle/>
          <a:p>
            <a:r>
              <a:rPr kumimoji="1" lang="en-US" altLang="ja-JP" dirty="0" smtClean="0">
                <a:latin typeface="ＭＳ 明朝"/>
                <a:ea typeface="ＭＳ 明朝"/>
              </a:rPr>
              <a:t>9</a:t>
            </a:r>
            <a:endParaRPr kumimoji="1" lang="ja-JP" altLang="en-US" dirty="0">
              <a:latin typeface="ＭＳ 明朝"/>
              <a:ea typeface="ＭＳ 明朝"/>
            </a:endParaRPr>
          </a:p>
        </p:txBody>
      </p:sp>
      <p:sp>
        <p:nvSpPr>
          <p:cNvPr id="20" name="正方形/長方形 19"/>
          <p:cNvSpPr>
            <a:spLocks noChangeAspect="1"/>
          </p:cNvSpPr>
          <p:nvPr/>
        </p:nvSpPr>
        <p:spPr>
          <a:xfrm>
            <a:off x="370789" y="265757"/>
            <a:ext cx="6120000" cy="2731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ja-JP" altLang="en-US" sz="1100" dirty="0">
                <a:solidFill>
                  <a:schemeClr val="tx1"/>
                </a:solidFill>
                <a:latin typeface="ＭＳ 明朝"/>
                <a:ea typeface="ＭＳ 明朝"/>
              </a:rPr>
              <a:t>中分類による疾病別統計</a:t>
            </a:r>
            <a:r>
              <a:rPr lang="en-US" altLang="ja-JP" sz="1100" dirty="0">
                <a:solidFill>
                  <a:schemeClr val="tx1"/>
                </a:solidFill>
                <a:latin typeface="ＭＳ 明朝"/>
                <a:ea typeface="ＭＳ 明朝"/>
              </a:rPr>
              <a:t>(</a:t>
            </a:r>
            <a:r>
              <a:rPr lang="ja-JP" altLang="en-US" sz="1100" dirty="0">
                <a:solidFill>
                  <a:schemeClr val="tx1"/>
                </a:solidFill>
                <a:latin typeface="ＭＳ 明朝"/>
                <a:ea typeface="ＭＳ 明朝"/>
              </a:rPr>
              <a:t>患者一人当たりの医療費が高額な上位</a:t>
            </a:r>
            <a:r>
              <a:rPr lang="en-US" altLang="ja-JP" sz="1100" dirty="0">
                <a:solidFill>
                  <a:schemeClr val="tx1"/>
                </a:solidFill>
                <a:latin typeface="ＭＳ 明朝"/>
                <a:ea typeface="ＭＳ 明朝"/>
              </a:rPr>
              <a:t>10</a:t>
            </a:r>
            <a:r>
              <a:rPr lang="ja-JP" altLang="en-US" sz="1100" dirty="0">
                <a:solidFill>
                  <a:schemeClr val="tx1"/>
                </a:solidFill>
                <a:latin typeface="ＭＳ 明朝"/>
                <a:ea typeface="ＭＳ 明朝"/>
              </a:rPr>
              <a:t>疾病</a:t>
            </a:r>
            <a:r>
              <a:rPr lang="en-US" altLang="ja-JP" sz="1100" dirty="0">
                <a:solidFill>
                  <a:schemeClr val="tx1"/>
                </a:solidFill>
                <a:latin typeface="ＭＳ 明朝"/>
                <a:ea typeface="ＭＳ 明朝"/>
              </a:rPr>
              <a:t>)</a:t>
            </a:r>
            <a:endParaRPr kumimoji="1" lang="ja-JP" altLang="en-US" sz="1100" dirty="0">
              <a:solidFill>
                <a:schemeClr val="tx1"/>
              </a:solidFill>
              <a:latin typeface="ＭＳ 明朝"/>
              <a:ea typeface="ＭＳ 明朝"/>
            </a:endParaRPr>
          </a:p>
        </p:txBody>
      </p:sp>
      <p:sp>
        <p:nvSpPr>
          <p:cNvPr id="27" name="正方形/長方形 26"/>
          <p:cNvSpPr>
            <a:spLocks noChangeAspect="1"/>
          </p:cNvSpPr>
          <p:nvPr/>
        </p:nvSpPr>
        <p:spPr>
          <a:xfrm>
            <a:off x="370789" y="3122199"/>
            <a:ext cx="6120000" cy="707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nchorCtr="0">
            <a:spAutoFit/>
          </a:bodyPr>
          <a:lstStyle/>
          <a:p>
            <a:r>
              <a:rPr lang="ja-JP" altLang="en-US" sz="800" b="1" dirty="0">
                <a:solidFill>
                  <a:schemeClr val="tx1"/>
                </a:solidFill>
                <a:latin typeface="ＭＳ 明朝"/>
                <a:ea typeface="ＭＳ 明朝"/>
              </a:rPr>
              <a:t>データ化範囲</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分析対象</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入院</a:t>
            </a:r>
            <a:r>
              <a:rPr lang="en-US" altLang="ja-JP" sz="800" b="1" dirty="0">
                <a:solidFill>
                  <a:schemeClr val="tx1"/>
                </a:solidFill>
                <a:latin typeface="ＭＳ 明朝"/>
                <a:ea typeface="ＭＳ 明朝"/>
              </a:rPr>
              <a:t>(DPC</a:t>
            </a:r>
            <a:r>
              <a:rPr lang="ja-JP" altLang="en-US" sz="800" b="1" dirty="0">
                <a:solidFill>
                  <a:schemeClr val="tx1"/>
                </a:solidFill>
                <a:latin typeface="ＭＳ 明朝"/>
                <a:ea typeface="ＭＳ 明朝"/>
              </a:rPr>
              <a:t>を含む</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r>
              <a:rPr lang="ja-JP" altLang="en-US" sz="800" b="1" dirty="0">
                <a:solidFill>
                  <a:schemeClr val="tx1"/>
                </a:solidFill>
                <a:latin typeface="ＭＳ 明朝"/>
                <a:ea typeface="ＭＳ 明朝"/>
              </a:rPr>
              <a:t>入院外、調剤の電子レセプト。</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　　　　　　　　　　　　対象診療年月は平成</a:t>
            </a:r>
            <a:r>
              <a:rPr lang="en-US" altLang="ja-JP" sz="800" b="1" dirty="0">
                <a:solidFill>
                  <a:schemeClr val="tx1"/>
                </a:solidFill>
                <a:latin typeface="ＭＳ 明朝"/>
                <a:ea typeface="ＭＳ 明朝"/>
              </a:rPr>
              <a:t>27</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4</a:t>
            </a:r>
            <a:r>
              <a:rPr lang="ja-JP" altLang="en-US" sz="800" b="1" dirty="0">
                <a:solidFill>
                  <a:schemeClr val="tx1"/>
                </a:solidFill>
                <a:latin typeface="ＭＳ 明朝"/>
                <a:ea typeface="ＭＳ 明朝"/>
              </a:rPr>
              <a:t>月～平成</a:t>
            </a:r>
            <a:r>
              <a:rPr lang="en-US" altLang="ja-JP" sz="800" b="1" dirty="0">
                <a:solidFill>
                  <a:schemeClr val="tx1"/>
                </a:solidFill>
                <a:latin typeface="ＭＳ 明朝"/>
                <a:ea typeface="ＭＳ 明朝"/>
              </a:rPr>
              <a:t>28</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3</a:t>
            </a:r>
            <a:r>
              <a:rPr lang="ja-JP" altLang="en-US" sz="800" b="1" dirty="0">
                <a:solidFill>
                  <a:schemeClr val="tx1"/>
                </a:solidFill>
                <a:latin typeface="ＭＳ 明朝"/>
                <a:ea typeface="ＭＳ 明朝"/>
              </a:rPr>
              <a:t>月診療分</a:t>
            </a:r>
            <a:r>
              <a:rPr lang="en-US" altLang="ja-JP" sz="800" b="1" dirty="0">
                <a:solidFill>
                  <a:schemeClr val="tx1"/>
                </a:solidFill>
                <a:latin typeface="ＭＳ 明朝"/>
                <a:ea typeface="ＭＳ 明朝"/>
              </a:rPr>
              <a:t>(12</a:t>
            </a:r>
            <a:r>
              <a:rPr lang="ja-JP" altLang="en-US" sz="800" b="1" dirty="0">
                <a:solidFill>
                  <a:schemeClr val="tx1"/>
                </a:solidFill>
                <a:latin typeface="ＭＳ 明朝"/>
                <a:ea typeface="ＭＳ 明朝"/>
              </a:rPr>
              <a:t>カ月分</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資格確認日</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各月資格を確認して集計。</a:t>
            </a:r>
            <a:endParaRPr lang="ja-JP" altLang="en-US" sz="800" dirty="0">
              <a:solidFill>
                <a:schemeClr val="tx1"/>
              </a:solidFill>
              <a:latin typeface="ＭＳ 明朝"/>
              <a:ea typeface="ＭＳ 明朝"/>
            </a:endParaRPr>
          </a:p>
          <a:p>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患者一人当たりの医療費</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中分類における疾病項目毎に集計するため、データ化時点で医科レセプトが存在しない</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画像レセプト、月遅れ等</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場合集計できない。そのため他統計と一致しない。</a:t>
            </a:r>
          </a:p>
        </p:txBody>
      </p:sp>
      <p:pic>
        <p:nvPicPr>
          <p:cNvPr id="35842" name="table6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89" y="549045"/>
            <a:ext cx="6350000" cy="257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タイトル 1"/>
          <p:cNvSpPr>
            <a:spLocks noGrp="1"/>
          </p:cNvSpPr>
          <p:nvPr>
            <p:ph type="title"/>
          </p:nvPr>
        </p:nvSpPr>
        <p:spPr>
          <a:xfrm>
            <a:off x="260648" y="4136102"/>
            <a:ext cx="6172200" cy="803920"/>
          </a:xfrm>
        </p:spPr>
        <p:txBody>
          <a:bodyPr>
            <a:normAutofit fontScale="90000"/>
          </a:bodyPr>
          <a:lstStyle/>
          <a:p>
            <a:pPr algn="l"/>
            <a:r>
              <a:rPr lang="ja-JP" altLang="en-US" sz="1600" dirty="0">
                <a:latin typeface="+mn-ea"/>
                <a:ea typeface="+mn-ea"/>
              </a:rPr>
              <a:t>（</a:t>
            </a:r>
            <a:r>
              <a:rPr lang="en-US" altLang="ja-JP" sz="1600" dirty="0">
                <a:latin typeface="+mn-ea"/>
                <a:ea typeface="+mn-ea"/>
              </a:rPr>
              <a:t>3</a:t>
            </a:r>
            <a:r>
              <a:rPr lang="ja-JP" altLang="en-US" sz="1600" dirty="0">
                <a:latin typeface="+mn-ea"/>
                <a:ea typeface="+mn-ea"/>
              </a:rPr>
              <a:t>）医療費の県内比較</a:t>
            </a:r>
            <a:r>
              <a:rPr lang="en-US" altLang="ja-JP" sz="1400" dirty="0">
                <a:latin typeface="+mn-ea"/>
                <a:ea typeface="+mn-ea"/>
              </a:rPr>
              <a:t/>
            </a:r>
            <a:br>
              <a:rPr lang="en-US" altLang="ja-JP" sz="1400" dirty="0">
                <a:latin typeface="+mn-ea"/>
                <a:ea typeface="+mn-ea"/>
              </a:rPr>
            </a:br>
            <a:r>
              <a:rPr lang="ja-JP" altLang="en-US" sz="1400" dirty="0">
                <a:latin typeface="+mn-ea"/>
                <a:ea typeface="+mn-ea"/>
              </a:rPr>
              <a:t>　</a:t>
            </a:r>
            <a:r>
              <a:rPr kumimoji="1" lang="ja-JP" altLang="en-US" sz="1400" dirty="0">
                <a:latin typeface="+mn-ea"/>
                <a:ea typeface="+mn-ea"/>
              </a:rPr>
              <a:t>国民健康保険　受診率・被保険者</a:t>
            </a:r>
            <a:r>
              <a:rPr kumimoji="1" lang="en-US" altLang="ja-JP" sz="1400" dirty="0">
                <a:latin typeface="+mn-ea"/>
                <a:ea typeface="+mn-ea"/>
              </a:rPr>
              <a:t>1</a:t>
            </a:r>
            <a:r>
              <a:rPr kumimoji="1" lang="ja-JP" altLang="en-US" sz="1400" dirty="0">
                <a:latin typeface="+mn-ea"/>
                <a:ea typeface="+mn-ea"/>
              </a:rPr>
              <a:t>人</a:t>
            </a:r>
            <a:r>
              <a:rPr lang="ja-JP" altLang="en-US" sz="1400" dirty="0">
                <a:latin typeface="+mn-ea"/>
                <a:ea typeface="+mn-ea"/>
              </a:rPr>
              <a:t>当たりの診療費・レセプト</a:t>
            </a:r>
            <a:r>
              <a:rPr lang="en-US" altLang="ja-JP" sz="1400" dirty="0">
                <a:latin typeface="+mn-ea"/>
                <a:ea typeface="+mn-ea"/>
              </a:rPr>
              <a:t>1</a:t>
            </a:r>
            <a:r>
              <a:rPr lang="ja-JP" altLang="en-US" sz="1400" dirty="0">
                <a:latin typeface="+mn-ea"/>
                <a:ea typeface="+mn-ea"/>
              </a:rPr>
              <a:t>件当たりの診療費</a:t>
            </a:r>
            <a:r>
              <a:rPr lang="ja-JP" altLang="en-US" sz="1800" dirty="0">
                <a:latin typeface="+mn-ea"/>
                <a:ea typeface="+mn-ea"/>
              </a:rPr>
              <a:t>　　　　　　　　　　　　　　</a:t>
            </a:r>
            <a:r>
              <a:rPr lang="ja-JP" altLang="en-US" sz="1200" dirty="0">
                <a:latin typeface="+mn-ea"/>
                <a:ea typeface="+mn-ea"/>
              </a:rPr>
              <a:t>＜平成</a:t>
            </a:r>
            <a:r>
              <a:rPr lang="en-US" altLang="ja-JP" sz="1200" dirty="0">
                <a:latin typeface="+mn-ea"/>
                <a:ea typeface="+mn-ea"/>
              </a:rPr>
              <a:t>27</a:t>
            </a:r>
            <a:r>
              <a:rPr lang="ja-JP" altLang="en-US" sz="1200" dirty="0">
                <a:latin typeface="+mn-ea"/>
                <a:ea typeface="+mn-ea"/>
              </a:rPr>
              <a:t>年</a:t>
            </a:r>
            <a:r>
              <a:rPr lang="en-US" altLang="ja-JP" sz="1200" dirty="0">
                <a:latin typeface="+mn-ea"/>
                <a:ea typeface="+mn-ea"/>
              </a:rPr>
              <a:t>6</a:t>
            </a:r>
            <a:r>
              <a:rPr lang="ja-JP" altLang="en-US" sz="1200" dirty="0">
                <a:latin typeface="+mn-ea"/>
                <a:ea typeface="+mn-ea"/>
              </a:rPr>
              <a:t>月審査分　国民健康保険疾病分類統計表より＞</a:t>
            </a:r>
            <a:endParaRPr kumimoji="1" lang="ja-JP" altLang="en-US" sz="1800" dirty="0">
              <a:latin typeface="+mn-ea"/>
              <a:ea typeface="+mn-ea"/>
            </a:endParaRPr>
          </a:p>
        </p:txBody>
      </p:sp>
      <p:graphicFrame>
        <p:nvGraphicFramePr>
          <p:cNvPr id="7" name="コンテンツ プレースホルダー 8"/>
          <p:cNvGraphicFramePr>
            <a:graphicFrameLocks noGrp="1"/>
          </p:cNvGraphicFramePr>
          <p:nvPr>
            <p:ph idx="1"/>
            <p:extLst>
              <p:ext uri="{D42A27DB-BD31-4B8C-83A1-F6EECF244321}">
                <p14:modId xmlns:p14="http://schemas.microsoft.com/office/powerpoint/2010/main" val="281091600"/>
              </p:ext>
            </p:extLst>
          </p:nvPr>
        </p:nvGraphicFramePr>
        <p:xfrm>
          <a:off x="344521" y="4962153"/>
          <a:ext cx="6316213" cy="3448003"/>
        </p:xfrm>
        <a:graphic>
          <a:graphicData uri="http://schemas.openxmlformats.org/drawingml/2006/table">
            <a:tbl>
              <a:tblPr/>
              <a:tblGrid>
                <a:gridCol w="293287">
                  <a:extLst>
                    <a:ext uri="{9D8B030D-6E8A-4147-A177-3AD203B41FA5}">
                      <a16:colId xmlns="" xmlns:a16="http://schemas.microsoft.com/office/drawing/2014/main" val="20000"/>
                    </a:ext>
                  </a:extLst>
                </a:gridCol>
                <a:gridCol w="498396">
                  <a:extLst>
                    <a:ext uri="{9D8B030D-6E8A-4147-A177-3AD203B41FA5}">
                      <a16:colId xmlns="" xmlns:a16="http://schemas.microsoft.com/office/drawing/2014/main" val="20001"/>
                    </a:ext>
                  </a:extLst>
                </a:gridCol>
                <a:gridCol w="498396">
                  <a:extLst>
                    <a:ext uri="{9D8B030D-6E8A-4147-A177-3AD203B41FA5}">
                      <a16:colId xmlns="" xmlns:a16="http://schemas.microsoft.com/office/drawing/2014/main" val="20002"/>
                    </a:ext>
                  </a:extLst>
                </a:gridCol>
                <a:gridCol w="498396">
                  <a:extLst>
                    <a:ext uri="{9D8B030D-6E8A-4147-A177-3AD203B41FA5}">
                      <a16:colId xmlns="" xmlns:a16="http://schemas.microsoft.com/office/drawing/2014/main" val="20003"/>
                    </a:ext>
                  </a:extLst>
                </a:gridCol>
                <a:gridCol w="237697">
                  <a:extLst>
                    <a:ext uri="{9D8B030D-6E8A-4147-A177-3AD203B41FA5}">
                      <a16:colId xmlns="" xmlns:a16="http://schemas.microsoft.com/office/drawing/2014/main" val="20004"/>
                    </a:ext>
                  </a:extLst>
                </a:gridCol>
                <a:gridCol w="237697">
                  <a:extLst>
                    <a:ext uri="{9D8B030D-6E8A-4147-A177-3AD203B41FA5}">
                      <a16:colId xmlns="" xmlns:a16="http://schemas.microsoft.com/office/drawing/2014/main" val="20005"/>
                    </a:ext>
                  </a:extLst>
                </a:gridCol>
                <a:gridCol w="293287">
                  <a:extLst>
                    <a:ext uri="{9D8B030D-6E8A-4147-A177-3AD203B41FA5}">
                      <a16:colId xmlns="" xmlns:a16="http://schemas.microsoft.com/office/drawing/2014/main" val="20006"/>
                    </a:ext>
                  </a:extLst>
                </a:gridCol>
                <a:gridCol w="498396">
                  <a:extLst>
                    <a:ext uri="{9D8B030D-6E8A-4147-A177-3AD203B41FA5}">
                      <a16:colId xmlns="" xmlns:a16="http://schemas.microsoft.com/office/drawing/2014/main" val="20007"/>
                    </a:ext>
                  </a:extLst>
                </a:gridCol>
                <a:gridCol w="498396">
                  <a:extLst>
                    <a:ext uri="{9D8B030D-6E8A-4147-A177-3AD203B41FA5}">
                      <a16:colId xmlns="" xmlns:a16="http://schemas.microsoft.com/office/drawing/2014/main" val="20008"/>
                    </a:ext>
                  </a:extLst>
                </a:gridCol>
                <a:gridCol w="498396">
                  <a:extLst>
                    <a:ext uri="{9D8B030D-6E8A-4147-A177-3AD203B41FA5}">
                      <a16:colId xmlns="" xmlns:a16="http://schemas.microsoft.com/office/drawing/2014/main" val="20009"/>
                    </a:ext>
                  </a:extLst>
                </a:gridCol>
                <a:gridCol w="237697">
                  <a:extLst>
                    <a:ext uri="{9D8B030D-6E8A-4147-A177-3AD203B41FA5}">
                      <a16:colId xmlns="" xmlns:a16="http://schemas.microsoft.com/office/drawing/2014/main" val="20010"/>
                    </a:ext>
                  </a:extLst>
                </a:gridCol>
                <a:gridCol w="237697">
                  <a:extLst>
                    <a:ext uri="{9D8B030D-6E8A-4147-A177-3AD203B41FA5}">
                      <a16:colId xmlns="" xmlns:a16="http://schemas.microsoft.com/office/drawing/2014/main" val="20011"/>
                    </a:ext>
                  </a:extLst>
                </a:gridCol>
                <a:gridCol w="293287">
                  <a:extLst>
                    <a:ext uri="{9D8B030D-6E8A-4147-A177-3AD203B41FA5}">
                      <a16:colId xmlns="" xmlns:a16="http://schemas.microsoft.com/office/drawing/2014/main" val="20012"/>
                    </a:ext>
                  </a:extLst>
                </a:gridCol>
                <a:gridCol w="498396">
                  <a:extLst>
                    <a:ext uri="{9D8B030D-6E8A-4147-A177-3AD203B41FA5}">
                      <a16:colId xmlns="" xmlns:a16="http://schemas.microsoft.com/office/drawing/2014/main" val="20013"/>
                    </a:ext>
                  </a:extLst>
                </a:gridCol>
                <a:gridCol w="498396">
                  <a:extLst>
                    <a:ext uri="{9D8B030D-6E8A-4147-A177-3AD203B41FA5}">
                      <a16:colId xmlns="" xmlns:a16="http://schemas.microsoft.com/office/drawing/2014/main" val="20014"/>
                    </a:ext>
                  </a:extLst>
                </a:gridCol>
                <a:gridCol w="498396">
                  <a:extLst>
                    <a:ext uri="{9D8B030D-6E8A-4147-A177-3AD203B41FA5}">
                      <a16:colId xmlns="" xmlns:a16="http://schemas.microsoft.com/office/drawing/2014/main" val="20015"/>
                    </a:ext>
                  </a:extLst>
                </a:gridCol>
              </a:tblGrid>
              <a:tr h="143616">
                <a:tc gridSpan="4">
                  <a:txBody>
                    <a:bodyPr/>
                    <a:lstStyle/>
                    <a:p>
                      <a:pPr algn="ctr" fontAlgn="ctr"/>
                      <a:r>
                        <a:rPr lang="ja-JP" altLang="en-US" sz="800" b="1" i="0" u="none" strike="noStrike" dirty="0">
                          <a:solidFill>
                            <a:srgbClr val="000000"/>
                          </a:solidFill>
                          <a:effectLst/>
                          <a:latin typeface="ＭＳ Ｐ明朝" panose="02020600040205080304" pitchFamily="18" charset="-128"/>
                          <a:ea typeface="ＭＳ Ｐ明朝" panose="02020600040205080304" pitchFamily="18" charset="-128"/>
                        </a:rPr>
                        <a:t>受診率</a:t>
                      </a:r>
                    </a:p>
                  </a:txBody>
                  <a:tcPr marL="5625" marR="5625" marT="5625"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a:noFill/>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a:noFill/>
                    </a:lnR>
                    <a:lnT>
                      <a:noFill/>
                    </a:lnT>
                    <a:lnB>
                      <a:noFill/>
                    </a:lnB>
                  </a:tcPr>
                </a:tc>
                <a:tc gridSpan="4">
                  <a:txBody>
                    <a:bodyPr/>
                    <a:lstStyle/>
                    <a:p>
                      <a:pPr algn="ctr" fontAlgn="ctr"/>
                      <a:r>
                        <a:rPr lang="ja-JP" altLang="en-US" sz="800" b="1" i="0" u="none" strike="noStrike">
                          <a:solidFill>
                            <a:srgbClr val="000000"/>
                          </a:solidFill>
                          <a:effectLst/>
                          <a:latin typeface="ＭＳ Ｐ明朝" panose="02020600040205080304" pitchFamily="18" charset="-128"/>
                          <a:ea typeface="ＭＳ Ｐ明朝" panose="02020600040205080304" pitchFamily="18" charset="-128"/>
                        </a:rPr>
                        <a:t>被保険者１人当たりの診療費</a:t>
                      </a:r>
                    </a:p>
                  </a:txBody>
                  <a:tcPr marL="5625" marR="5625" marT="5625"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a:noFill/>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a:noFill/>
                    </a:lnR>
                    <a:lnT>
                      <a:noFill/>
                    </a:lnT>
                    <a:lnB>
                      <a:noFill/>
                    </a:lnB>
                  </a:tcPr>
                </a:tc>
                <a:tc gridSpan="4">
                  <a:txBody>
                    <a:bodyPr/>
                    <a:lstStyle/>
                    <a:p>
                      <a:pPr algn="ctr" fontAlgn="ctr"/>
                      <a:r>
                        <a:rPr lang="ja-JP" altLang="en-US" sz="800" b="1" i="0" u="none" strike="noStrike">
                          <a:solidFill>
                            <a:srgbClr val="000000"/>
                          </a:solidFill>
                          <a:effectLst/>
                          <a:latin typeface="ＭＳ Ｐ明朝" panose="02020600040205080304" pitchFamily="18" charset="-128"/>
                          <a:ea typeface="ＭＳ Ｐ明朝" panose="02020600040205080304" pitchFamily="18" charset="-128"/>
                        </a:rPr>
                        <a:t>レセプト</a:t>
                      </a:r>
                      <a:r>
                        <a:rPr lang="en-US" altLang="ja-JP" sz="800" b="1" i="0" u="none" strike="noStrike">
                          <a:solidFill>
                            <a:srgbClr val="000000"/>
                          </a:solidFill>
                          <a:effectLst/>
                          <a:latin typeface="ＭＳ Ｐ明朝" panose="02020600040205080304" pitchFamily="18" charset="-128"/>
                          <a:ea typeface="ＭＳ Ｐ明朝" panose="02020600040205080304" pitchFamily="18" charset="-128"/>
                        </a:rPr>
                        <a:t>1</a:t>
                      </a:r>
                      <a:r>
                        <a:rPr lang="ja-JP" altLang="en-US" sz="800" b="1" i="0" u="none" strike="noStrike">
                          <a:solidFill>
                            <a:srgbClr val="000000"/>
                          </a:solidFill>
                          <a:effectLst/>
                          <a:latin typeface="ＭＳ Ｐ明朝" panose="02020600040205080304" pitchFamily="18" charset="-128"/>
                          <a:ea typeface="ＭＳ Ｐ明朝" panose="02020600040205080304" pitchFamily="18" charset="-128"/>
                        </a:rPr>
                        <a:t>件当たりの診療費</a:t>
                      </a:r>
                    </a:p>
                  </a:txBody>
                  <a:tcPr marL="5625" marR="5625" marT="5625"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 xmlns:a16="http://schemas.microsoft.com/office/drawing/2014/main" val="10000"/>
                  </a:ext>
                </a:extLst>
              </a:tr>
              <a:tr h="114156">
                <a:tc>
                  <a:txBody>
                    <a:bodyPr/>
                    <a:lstStyle/>
                    <a:p>
                      <a:pPr algn="l" fontAlgn="ctr"/>
                      <a:endParaRPr lang="ja-JP" altLang="en-US" sz="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5625" marR="5625" marT="56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a:noFill/>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a:noFill/>
                    </a:lnR>
                    <a:lnT>
                      <a:noFill/>
                    </a:lnT>
                    <a:lnB>
                      <a:noFill/>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a:noFill/>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a:noFill/>
                    </a:lnR>
                    <a:lnT>
                      <a:noFill/>
                    </a:lnT>
                    <a:lnB>
                      <a:noFill/>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222175">
                <a:tc>
                  <a:txBody>
                    <a:bodyPr/>
                    <a:lstStyle/>
                    <a:p>
                      <a:pPr algn="ctr"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順位</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保険者名</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600" b="0" i="0" u="none" strike="noStrike">
                          <a:solidFill>
                            <a:srgbClr val="000000"/>
                          </a:solidFill>
                          <a:effectLst/>
                          <a:latin typeface="ＭＳ Ｐ明朝" panose="02020600040205080304" pitchFamily="18" charset="-128"/>
                          <a:ea typeface="ＭＳ Ｐ明朝" panose="02020600040205080304" pitchFamily="18" charset="-128"/>
                        </a:rPr>
                        <a:t>受診率（％）</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指数</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endPar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endParaRPr>
                    </a:p>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順位</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保険者名</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１人当たりの診療費（円）</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指数</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順位</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保険者名</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１件当たりの診療費（円）</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指数</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114156">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壬生町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91.33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110.78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茂木町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24,292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121.36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塩谷町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29,181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120.19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114156">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宇都宮市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87.84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106.55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塩谷町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23,881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119.31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茂木町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27,732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114.23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茂木町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87.59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106.25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上三川町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22,017</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109.99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矢板市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27,721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114.18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114156">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さくら市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86.38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104.78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芳賀町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21,406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106.94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日光市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26,953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111.02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下野市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85.79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104.05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壬生町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21,396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106.89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那須塩原市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26,851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110.60</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足利市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84.86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102.92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日光市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21,301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106.42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上三川町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26,053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107.31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7</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高根沢町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84.58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102.59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7</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矢板市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21,215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105.99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7</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益子町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26,004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107.11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9"/>
                  </a:ext>
                </a:extLst>
              </a:tr>
              <a:tr h="114156">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芳賀町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84.54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102.54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下野市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21,174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105.78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野木町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25,515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105.09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0"/>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上三川町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84.51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102.50</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野木町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20,960</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104.71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芳賀町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25,320</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104.29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1"/>
                  </a:ext>
                </a:extLst>
              </a:tr>
              <a:tr h="114156">
                <a:tc gridSpan="2">
                  <a:txBody>
                    <a:bodyPr/>
                    <a:lstStyle/>
                    <a:p>
                      <a:pPr algn="ctr"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栃木県</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kumimoji="1" lang="ja-JP" altLang="en-US"/>
                    </a:p>
                  </a:txBody>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82.44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100.00</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栃木市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20,618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103.00</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10</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栃木市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25,194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103.77</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2"/>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10</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野木町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82.15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99.64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宇都宮市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20,369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101.76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鹿沼市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25,092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103.35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3"/>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11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塩谷町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81.84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99.26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鹿沼市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20,215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100.99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那須烏山市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24,784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102.08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4"/>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12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栃木市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81.84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99.26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那須烏山市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20,176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100.80</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下野市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24,683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101.66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extLst>
                  <a:ext uri="{0D108BD9-81ED-4DB2-BD59-A6C34878D82A}">
                    <a16:rowId xmlns="" xmlns:a16="http://schemas.microsoft.com/office/drawing/2014/main" val="10015"/>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13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那須烏山市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81.41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98.74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さくら市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20,056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100.20</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大田原市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24,661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101.58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6"/>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14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真岡市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81.04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98.30</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2">
                  <a:txBody>
                    <a:bodyPr/>
                    <a:lstStyle/>
                    <a:p>
                      <a:pPr algn="ctr"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栃木県</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kumimoji="1" lang="ja-JP" altLang="en-US"/>
                    </a:p>
                  </a:txBody>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20,016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100.00</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15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那須町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24,541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101.08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7"/>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15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鹿沼市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80.56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97.72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那須塩原市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19,927</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99.55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佐野市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24,466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100.77</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8"/>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16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佐野市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79.99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97.03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佐野市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19,571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97.78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2">
                  <a:txBody>
                    <a:bodyPr/>
                    <a:lstStyle/>
                    <a:p>
                      <a:pPr algn="ctr"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栃木県</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kumimoji="1" lang="ja-JP" altLang="en-US"/>
                    </a:p>
                  </a:txBody>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24,278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100.00</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extLst>
                  <a:ext uri="{0D108BD9-81ED-4DB2-BD59-A6C34878D82A}">
                    <a16:rowId xmlns="" xmlns:a16="http://schemas.microsoft.com/office/drawing/2014/main" val="10019"/>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17</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小山市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79.20</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96.06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17</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大田原市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19,522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97.53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17</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小山市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24,243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99.85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0"/>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18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大田原市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79.16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96.01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益子町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19,374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96.79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壬生町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23,427</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96.49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1"/>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19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日光市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79.03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95.86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小山市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19,199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95.92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那珂川町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23,275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95.87</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2"/>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20</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市貝町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77.85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94.42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20</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足利市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19,170</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95.77</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20</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さくら市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23,217</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95.63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3"/>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21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矢板市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76.53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92.83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高根沢町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18,911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94.48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宇都宮市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23,188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95.51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4"/>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22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益子町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74.51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90.37</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那須町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18,091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90.38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足利市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22,592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93.05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5"/>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23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那須塩原市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74.21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90.01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真岡市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17,627</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88.06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23</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高根沢町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22,359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92.10</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6"/>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24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那須町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73.72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89.41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那珂川町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17,099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85.42</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真岡市</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21,751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89.59</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7"/>
                  </a:ext>
                </a:extLst>
              </a:tr>
              <a:tr h="114156">
                <a:tc>
                  <a:txBody>
                    <a:bodyPr/>
                    <a:lstStyle/>
                    <a:p>
                      <a:pPr algn="ct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25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那珂川町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73.46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89.11</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市貝町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16,888</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84.37</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6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5625" marR="5625" marT="5625" marB="0" anchor="ctr">
                    <a:lnL w="6350" cap="flat" cmpd="sng" algn="ctr">
                      <a:solidFill>
                        <a:srgbClr val="000000"/>
                      </a:solidFill>
                      <a:prstDash val="solid"/>
                      <a:round/>
                      <a:headEnd type="none" w="med" len="med"/>
                      <a:tailEnd type="none" w="med" len="med"/>
                    </a:lnL>
                    <a:lnR w="12700" cap="flat" cmpd="sng" algn="ctr">
                      <a:solidFill>
                        <a:srgbClr val="000000"/>
                      </a:solidFill>
                      <a:prstDash val="dashDot"/>
                      <a:round/>
                      <a:headEnd type="none" w="med" len="med"/>
                      <a:tailEnd type="none" w="med" len="med"/>
                    </a:lnR>
                    <a:lnT>
                      <a:noFill/>
                    </a:lnT>
                    <a:lnB>
                      <a:noFill/>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5625" marR="5625" marT="5625" marB="0" anchor="ctr">
                    <a:lnL w="12700" cap="flat" cmpd="sng" algn="ctr">
                      <a:solidFill>
                        <a:srgbClr val="000000"/>
                      </a:solidFill>
                      <a:prstDash val="dashDot"/>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25</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市貝町</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21,694</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89.36</a:t>
                      </a:r>
                    </a:p>
                  </a:txBody>
                  <a:tcPr marL="5625" marR="5625" marT="5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8"/>
                  </a:ext>
                </a:extLst>
              </a:tr>
            </a:tbl>
          </a:graphicData>
        </a:graphic>
      </p:graphicFrame>
    </p:spTree>
    <p:extLst>
      <p:ext uri="{BB962C8B-B14F-4D97-AF65-F5344CB8AC3E}">
        <p14:creationId xmlns:p14="http://schemas.microsoft.com/office/powerpoint/2010/main" val="27310194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919" y="176043"/>
            <a:ext cx="6172200" cy="739071"/>
          </a:xfrm>
        </p:spPr>
        <p:txBody>
          <a:bodyPr>
            <a:normAutofit/>
          </a:bodyPr>
          <a:lstStyle/>
          <a:p>
            <a:pPr algn="l"/>
            <a:r>
              <a:rPr kumimoji="1" lang="ja-JP" altLang="en-US" sz="1400" dirty="0">
                <a:latin typeface="+mj-ea"/>
              </a:rPr>
              <a:t>（</a:t>
            </a:r>
            <a:r>
              <a:rPr kumimoji="1" lang="en-US" altLang="ja-JP" sz="1400" dirty="0">
                <a:latin typeface="+mj-ea"/>
              </a:rPr>
              <a:t>4</a:t>
            </a:r>
            <a:r>
              <a:rPr kumimoji="1" lang="ja-JP" altLang="en-US" sz="1400" dirty="0">
                <a:latin typeface="+mj-ea"/>
              </a:rPr>
              <a:t>）生活習慣病が占める</a:t>
            </a:r>
            <a:r>
              <a:rPr lang="ja-JP" altLang="en-US" sz="1400" dirty="0">
                <a:latin typeface="+mj-ea"/>
              </a:rPr>
              <a:t>費用額の割合の県内比較</a:t>
            </a:r>
            <a:r>
              <a:rPr lang="en-US" altLang="ja-JP" sz="1400" dirty="0">
                <a:latin typeface="+mj-ea"/>
              </a:rPr>
              <a:t/>
            </a:r>
            <a:br>
              <a:rPr lang="en-US" altLang="ja-JP" sz="1400" dirty="0">
                <a:latin typeface="+mj-ea"/>
              </a:rPr>
            </a:br>
            <a:r>
              <a:rPr lang="en-US" altLang="ja-JP" sz="1400" dirty="0">
                <a:latin typeface="+mj-ea"/>
              </a:rPr>
              <a:t>  </a:t>
            </a:r>
            <a:r>
              <a:rPr lang="ja-JP" altLang="en-US" sz="1300" dirty="0">
                <a:latin typeface="+mj-ea"/>
              </a:rPr>
              <a:t>国民健康保険　がん・生活習慣病・その他の費用額の割合（平成</a:t>
            </a:r>
            <a:r>
              <a:rPr lang="en-US" altLang="ja-JP" sz="1300" dirty="0">
                <a:latin typeface="+mj-ea"/>
              </a:rPr>
              <a:t>26</a:t>
            </a:r>
            <a:r>
              <a:rPr lang="ja-JP" altLang="en-US" sz="1300" dirty="0">
                <a:latin typeface="+mj-ea"/>
              </a:rPr>
              <a:t>年</a:t>
            </a:r>
            <a:r>
              <a:rPr lang="en-US" altLang="ja-JP" sz="1300" dirty="0">
                <a:latin typeface="+mj-ea"/>
              </a:rPr>
              <a:t>5</a:t>
            </a:r>
            <a:r>
              <a:rPr lang="ja-JP" altLang="en-US" sz="1300" dirty="0">
                <a:latin typeface="+mj-ea"/>
              </a:rPr>
              <a:t>月診療分）</a:t>
            </a:r>
            <a:endParaRPr kumimoji="1" lang="ja-JP" altLang="en-US" sz="1300" dirty="0">
              <a:latin typeface="+mj-ea"/>
            </a:endParaRPr>
          </a:p>
        </p:txBody>
      </p:sp>
      <p:sp>
        <p:nvSpPr>
          <p:cNvPr id="3" name="コンテンツ プレースホルダー 2"/>
          <p:cNvSpPr>
            <a:spLocks noGrp="1"/>
          </p:cNvSpPr>
          <p:nvPr>
            <p:ph idx="1"/>
          </p:nvPr>
        </p:nvSpPr>
        <p:spPr>
          <a:xfrm>
            <a:off x="188640" y="1324320"/>
            <a:ext cx="6172200" cy="7352136"/>
          </a:xfrm>
        </p:spPr>
        <p:txBody>
          <a:bodyPr>
            <a:normAutofit fontScale="92500" lnSpcReduction="20000"/>
          </a:bodyPr>
          <a:lstStyle/>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a:p>
            <a:pPr marL="0" indent="0">
              <a:buNone/>
            </a:pPr>
            <a:endParaRPr lang="en-US" altLang="ja-JP" dirty="0"/>
          </a:p>
          <a:p>
            <a:pPr marL="0" indent="0">
              <a:buNone/>
            </a:pPr>
            <a:r>
              <a:rPr lang="ja-JP" altLang="en-US" sz="800" dirty="0"/>
              <a:t>　</a:t>
            </a:r>
            <a:endParaRPr lang="en-US" altLang="ja-JP" sz="800" dirty="0"/>
          </a:p>
          <a:p>
            <a:pPr marL="0" indent="0">
              <a:buNone/>
            </a:pPr>
            <a:endParaRPr lang="en-US" altLang="ja-JP" sz="800" dirty="0">
              <a:latin typeface="HGｺﾞｼｯｸM" panose="020B0609000000000000" pitchFamily="49" charset="-128"/>
              <a:ea typeface="HGｺﾞｼｯｸM" panose="020B0609000000000000" pitchFamily="49" charset="-128"/>
            </a:endParaRPr>
          </a:p>
          <a:p>
            <a:pPr marL="0" indent="0">
              <a:buNone/>
            </a:pPr>
            <a:endParaRPr lang="en-US" altLang="ja-JP" sz="800" dirty="0">
              <a:latin typeface="HGｺﾞｼｯｸM" panose="020B0609000000000000" pitchFamily="49" charset="-128"/>
              <a:ea typeface="HGｺﾞｼｯｸM" panose="020B0609000000000000" pitchFamily="49" charset="-128"/>
            </a:endParaRPr>
          </a:p>
          <a:p>
            <a:pPr marL="0" indent="0">
              <a:buNone/>
            </a:pPr>
            <a:endParaRPr lang="en-US" altLang="ja-JP" sz="800" dirty="0">
              <a:latin typeface="HGｺﾞｼｯｸM" panose="020B0609000000000000" pitchFamily="49" charset="-128"/>
              <a:ea typeface="HGｺﾞｼｯｸM" panose="020B0609000000000000" pitchFamily="49" charset="-128"/>
            </a:endParaRPr>
          </a:p>
          <a:p>
            <a:pPr marL="0" indent="0">
              <a:buNone/>
            </a:pPr>
            <a:endParaRPr lang="en-US" altLang="ja-JP" sz="800" dirty="0">
              <a:latin typeface="HGｺﾞｼｯｸM" panose="020B0609000000000000" pitchFamily="49" charset="-128"/>
              <a:ea typeface="HGｺﾞｼｯｸM" panose="020B0609000000000000" pitchFamily="49" charset="-128"/>
            </a:endParaRPr>
          </a:p>
          <a:p>
            <a:pPr marL="0" indent="0" algn="r">
              <a:buNone/>
            </a:pPr>
            <a:endParaRPr lang="en-US" altLang="ja-JP" sz="900" dirty="0">
              <a:latin typeface="HGｺﾞｼｯｸM" panose="020B0609000000000000" pitchFamily="49" charset="-128"/>
              <a:ea typeface="HGｺﾞｼｯｸM" panose="020B0609000000000000" pitchFamily="49" charset="-128"/>
            </a:endParaRPr>
          </a:p>
          <a:p>
            <a:pPr marL="0" indent="0" algn="r">
              <a:buNone/>
            </a:pPr>
            <a:endParaRPr lang="en-US" altLang="ja-JP" sz="900" dirty="0">
              <a:latin typeface="HGｺﾞｼｯｸM" panose="020B0609000000000000" pitchFamily="49" charset="-128"/>
              <a:ea typeface="HGｺﾞｼｯｸM" panose="020B0609000000000000" pitchFamily="49" charset="-128"/>
            </a:endParaRPr>
          </a:p>
          <a:p>
            <a:pPr marL="0" indent="0" algn="r">
              <a:buNone/>
            </a:pPr>
            <a:endParaRPr lang="en-US" altLang="ja-JP" sz="900" dirty="0">
              <a:latin typeface="HGｺﾞｼｯｸM" panose="020B0609000000000000" pitchFamily="49" charset="-128"/>
              <a:ea typeface="HGｺﾞｼｯｸM" panose="020B0609000000000000" pitchFamily="49" charset="-128"/>
            </a:endParaRPr>
          </a:p>
          <a:p>
            <a:pPr marL="0" indent="0" algn="r">
              <a:buNone/>
            </a:pPr>
            <a:endParaRPr lang="en-US" altLang="ja-JP" sz="900" dirty="0">
              <a:latin typeface="HGｺﾞｼｯｸM" panose="020B0609000000000000" pitchFamily="49" charset="-128"/>
              <a:ea typeface="HGｺﾞｼｯｸM" panose="020B0609000000000000" pitchFamily="49" charset="-128"/>
            </a:endParaRPr>
          </a:p>
          <a:p>
            <a:pPr marL="0" indent="0" algn="r">
              <a:buNone/>
            </a:pPr>
            <a:r>
              <a:rPr lang="ja-JP" altLang="en-US" sz="900" dirty="0">
                <a:latin typeface="ＭＳ Ｐ明朝" panose="02020600040205080304" pitchFamily="18" charset="-128"/>
                <a:ea typeface="ＭＳ Ｐ明朝" panose="02020600040205080304" pitchFamily="18" charset="-128"/>
              </a:rPr>
              <a:t>　</a:t>
            </a:r>
            <a:endParaRPr lang="en-US" altLang="ja-JP" sz="900" dirty="0">
              <a:latin typeface="ＭＳ Ｐ明朝" panose="02020600040205080304" pitchFamily="18" charset="-128"/>
              <a:ea typeface="ＭＳ Ｐ明朝" panose="02020600040205080304" pitchFamily="18" charset="-128"/>
            </a:endParaRPr>
          </a:p>
          <a:p>
            <a:pPr marL="0" indent="0" algn="r">
              <a:buNone/>
            </a:pPr>
            <a:endParaRPr lang="en-US" altLang="ja-JP" sz="900" dirty="0">
              <a:latin typeface="ＭＳ Ｐ明朝" panose="02020600040205080304" pitchFamily="18" charset="-128"/>
              <a:ea typeface="ＭＳ Ｐ明朝" panose="02020600040205080304" pitchFamily="18" charset="-128"/>
            </a:endParaRPr>
          </a:p>
          <a:p>
            <a:pPr marL="0" indent="0">
              <a:buNone/>
            </a:pPr>
            <a:endParaRPr lang="en-US" altLang="ja-JP" sz="900" dirty="0">
              <a:latin typeface="ＭＳ Ｐ明朝" panose="02020600040205080304" pitchFamily="18" charset="-128"/>
              <a:ea typeface="ＭＳ Ｐ明朝" panose="02020600040205080304" pitchFamily="18" charset="-128"/>
            </a:endParaRPr>
          </a:p>
          <a:p>
            <a:pPr marL="0" indent="0">
              <a:buNone/>
            </a:pPr>
            <a:endParaRPr lang="en-US" altLang="ja-JP" sz="900" dirty="0">
              <a:latin typeface="HGｺﾞｼｯｸM" panose="020B0609000000000000" pitchFamily="49" charset="-128"/>
              <a:ea typeface="HGｺﾞｼｯｸM" panose="020B0609000000000000" pitchFamily="49" charset="-128"/>
            </a:endParaRPr>
          </a:p>
          <a:p>
            <a:pPr marL="0" indent="0">
              <a:buNone/>
            </a:pPr>
            <a:endParaRPr lang="en-US" altLang="ja-JP" sz="900" dirty="0">
              <a:latin typeface="HGｺﾞｼｯｸM" panose="020B0609000000000000" pitchFamily="49" charset="-128"/>
              <a:ea typeface="HGｺﾞｼｯｸM" panose="020B0609000000000000" pitchFamily="49" charset="-128"/>
            </a:endParaRPr>
          </a:p>
          <a:p>
            <a:pPr marL="0" indent="0">
              <a:buNone/>
            </a:pPr>
            <a:endParaRPr lang="en-US" altLang="ja-JP" sz="900" dirty="0">
              <a:latin typeface="HGｺﾞｼｯｸM" panose="020B0609000000000000" pitchFamily="49" charset="-128"/>
              <a:ea typeface="HGｺﾞｼｯｸM" panose="020B0609000000000000" pitchFamily="49" charset="-128"/>
            </a:endParaRPr>
          </a:p>
          <a:p>
            <a:pPr marL="0" indent="0">
              <a:buNone/>
            </a:pPr>
            <a:endParaRPr lang="en-US" altLang="ja-JP" sz="900" dirty="0">
              <a:latin typeface="HGｺﾞｼｯｸM" panose="020B0609000000000000" pitchFamily="49" charset="-128"/>
              <a:ea typeface="HGｺﾞｼｯｸM" panose="020B0609000000000000" pitchFamily="49" charset="-128"/>
            </a:endParaRPr>
          </a:p>
          <a:p>
            <a:pPr marL="0" indent="0">
              <a:buNone/>
            </a:pPr>
            <a:endParaRPr lang="en-US" altLang="ja-JP" sz="900" dirty="0">
              <a:latin typeface="HGｺﾞｼｯｸM" panose="020B0609000000000000" pitchFamily="49" charset="-128"/>
              <a:ea typeface="HGｺﾞｼｯｸM" panose="020B0609000000000000" pitchFamily="49" charset="-128"/>
            </a:endParaRPr>
          </a:p>
          <a:p>
            <a:pPr marL="0" indent="0">
              <a:buNone/>
            </a:pPr>
            <a:endParaRPr lang="en-US" altLang="ja-JP" sz="900" dirty="0">
              <a:latin typeface="HGｺﾞｼｯｸM" panose="020B0609000000000000" pitchFamily="49" charset="-128"/>
              <a:ea typeface="HGｺﾞｼｯｸM" panose="020B0609000000000000" pitchFamily="49" charset="-128"/>
            </a:endParaRPr>
          </a:p>
          <a:p>
            <a:pPr marL="0" indent="0">
              <a:buNone/>
            </a:pPr>
            <a:endParaRPr lang="en-US" altLang="ja-JP" sz="900" dirty="0">
              <a:latin typeface="HGｺﾞｼｯｸM" panose="020B0609000000000000" pitchFamily="49" charset="-128"/>
              <a:ea typeface="HGｺﾞｼｯｸM" panose="020B0609000000000000" pitchFamily="49" charset="-128"/>
            </a:endParaRPr>
          </a:p>
          <a:p>
            <a:pPr marL="0" indent="0">
              <a:buNone/>
            </a:pPr>
            <a:endParaRPr lang="en-US" altLang="ja-JP" sz="900" dirty="0">
              <a:latin typeface="HGｺﾞｼｯｸM" panose="020B0609000000000000" pitchFamily="49" charset="-128"/>
              <a:ea typeface="HGｺﾞｼｯｸM" panose="020B0609000000000000" pitchFamily="49" charset="-128"/>
            </a:endParaRPr>
          </a:p>
          <a:p>
            <a:pPr marL="0" indent="0">
              <a:buNone/>
            </a:pPr>
            <a:endParaRPr lang="en-US" altLang="ja-JP" sz="900" dirty="0">
              <a:latin typeface="HGｺﾞｼｯｸM" panose="020B0609000000000000" pitchFamily="49" charset="-128"/>
              <a:ea typeface="HGｺﾞｼｯｸM" panose="020B0609000000000000" pitchFamily="49" charset="-128"/>
            </a:endParaRPr>
          </a:p>
          <a:p>
            <a:pPr marL="0" indent="0">
              <a:buNone/>
            </a:pPr>
            <a:r>
              <a:rPr lang="ja-JP" altLang="en-US" sz="1200" dirty="0">
                <a:latin typeface="ＭＳ Ｐ明朝" panose="02020600040205080304" pitchFamily="18" charset="-128"/>
                <a:ea typeface="ＭＳ Ｐ明朝" panose="02020600040205080304" pitchFamily="18" charset="-128"/>
              </a:rPr>
              <a:t>今回の統計では、県内</a:t>
            </a:r>
            <a:r>
              <a:rPr lang="en-US" altLang="ja-JP" sz="1200" dirty="0">
                <a:latin typeface="ＭＳ Ｐ明朝" panose="02020600040205080304" pitchFamily="18" charset="-128"/>
                <a:ea typeface="ＭＳ Ｐ明朝" panose="02020600040205080304" pitchFamily="18" charset="-128"/>
              </a:rPr>
              <a:t>14</a:t>
            </a:r>
            <a:r>
              <a:rPr lang="ja-JP" altLang="en-US" sz="1200" dirty="0">
                <a:latin typeface="ＭＳ Ｐ明朝" panose="02020600040205080304" pitchFamily="18" charset="-128"/>
                <a:ea typeface="ＭＳ Ｐ明朝" panose="02020600040205080304" pitchFamily="18" charset="-128"/>
              </a:rPr>
              <a:t>市中、動脈硬化・腎不全の費用額構成比が</a:t>
            </a:r>
            <a:r>
              <a:rPr lang="en-US" altLang="ja-JP" sz="1200" dirty="0">
                <a:latin typeface="ＭＳ Ｐ明朝" panose="02020600040205080304" pitchFamily="18" charset="-128"/>
                <a:ea typeface="ＭＳ Ｐ明朝" panose="02020600040205080304" pitchFamily="18" charset="-128"/>
              </a:rPr>
              <a:t>1</a:t>
            </a:r>
            <a:r>
              <a:rPr lang="ja-JP" altLang="en-US" sz="1200" dirty="0">
                <a:latin typeface="ＭＳ Ｐ明朝" panose="02020600040205080304" pitchFamily="18" charset="-128"/>
                <a:ea typeface="ＭＳ Ｐ明朝" panose="02020600040205080304" pitchFamily="18" charset="-128"/>
              </a:rPr>
              <a:t>位。また、脳梗塞・骨粗鬆症は</a:t>
            </a:r>
            <a:r>
              <a:rPr lang="en-US" altLang="ja-JP" sz="1200" dirty="0">
                <a:latin typeface="ＭＳ Ｐ明朝" panose="02020600040205080304" pitchFamily="18" charset="-128"/>
                <a:ea typeface="ＭＳ Ｐ明朝" panose="02020600040205080304" pitchFamily="18" charset="-128"/>
              </a:rPr>
              <a:t>3</a:t>
            </a:r>
            <a:r>
              <a:rPr lang="ja-JP" altLang="en-US" sz="1200" dirty="0">
                <a:latin typeface="ＭＳ Ｐ明朝" panose="02020600040205080304" pitchFamily="18" charset="-128"/>
                <a:ea typeface="ＭＳ Ｐ明朝" panose="02020600040205080304" pitchFamily="18" charset="-128"/>
              </a:rPr>
              <a:t>位と他市に比べると高い。</a:t>
            </a:r>
            <a:endParaRPr lang="en-US" altLang="ja-JP" sz="1200" dirty="0">
              <a:latin typeface="ＭＳ Ｐ明朝" panose="02020600040205080304" pitchFamily="18" charset="-128"/>
              <a:ea typeface="ＭＳ Ｐ明朝" panose="02020600040205080304" pitchFamily="18" charset="-128"/>
            </a:endParaRPr>
          </a:p>
          <a:p>
            <a:pPr marL="0" indent="0">
              <a:buNone/>
            </a:pPr>
            <a:r>
              <a:rPr lang="ja-JP" altLang="en-US" sz="1200" dirty="0">
                <a:latin typeface="ＭＳ Ｐ明朝" panose="02020600040205080304" pitchFamily="18" charset="-128"/>
                <a:ea typeface="ＭＳ Ｐ明朝" panose="02020600040205080304" pitchFamily="18" charset="-128"/>
              </a:rPr>
              <a:t>実際の費用額は、腎不全</a:t>
            </a:r>
            <a:r>
              <a:rPr lang="en-US" altLang="ja-JP" sz="1200" dirty="0">
                <a:latin typeface="ＭＳ Ｐ明朝" panose="02020600040205080304" pitchFamily="18" charset="-128"/>
                <a:ea typeface="ＭＳ Ｐ明朝" panose="02020600040205080304" pitchFamily="18" charset="-128"/>
              </a:rPr>
              <a:t>50,670,490</a:t>
            </a:r>
            <a:r>
              <a:rPr lang="ja-JP" altLang="en-US" sz="1200" dirty="0">
                <a:latin typeface="ＭＳ Ｐ明朝" panose="02020600040205080304" pitchFamily="18" charset="-128"/>
                <a:ea typeface="ＭＳ Ｐ明朝" panose="02020600040205080304" pitchFamily="18" charset="-128"/>
              </a:rPr>
              <a:t>円・高血圧性疾患</a:t>
            </a:r>
            <a:r>
              <a:rPr lang="en-US" altLang="ja-JP" sz="1200" dirty="0">
                <a:latin typeface="ＭＳ Ｐ明朝" panose="02020600040205080304" pitchFamily="18" charset="-128"/>
                <a:ea typeface="ＭＳ Ｐ明朝" panose="02020600040205080304" pitchFamily="18" charset="-128"/>
              </a:rPr>
              <a:t>47,948,130</a:t>
            </a:r>
            <a:r>
              <a:rPr lang="ja-JP" altLang="en-US" sz="1200" dirty="0">
                <a:latin typeface="ＭＳ Ｐ明朝" panose="02020600040205080304" pitchFamily="18" charset="-128"/>
                <a:ea typeface="ＭＳ Ｐ明朝" panose="02020600040205080304" pitchFamily="18" charset="-128"/>
              </a:rPr>
              <a:t>円・脳梗塞</a:t>
            </a:r>
            <a:r>
              <a:rPr lang="en-US" altLang="ja-JP" sz="1200" dirty="0">
                <a:latin typeface="ＭＳ Ｐ明朝" panose="02020600040205080304" pitchFamily="18" charset="-128"/>
                <a:ea typeface="ＭＳ Ｐ明朝" panose="02020600040205080304" pitchFamily="18" charset="-128"/>
              </a:rPr>
              <a:t>29,806,890</a:t>
            </a:r>
            <a:r>
              <a:rPr lang="ja-JP" altLang="en-US" sz="1200" dirty="0">
                <a:latin typeface="ＭＳ Ｐ明朝" panose="02020600040205080304" pitchFamily="18" charset="-128"/>
                <a:ea typeface="ＭＳ Ｐ明朝" panose="02020600040205080304" pitchFamily="18" charset="-128"/>
              </a:rPr>
              <a:t>円が上位</a:t>
            </a:r>
            <a:r>
              <a:rPr lang="en-US" altLang="ja-JP" sz="1200" dirty="0">
                <a:latin typeface="ＭＳ Ｐ明朝" panose="02020600040205080304" pitchFamily="18" charset="-128"/>
                <a:ea typeface="ＭＳ Ｐ明朝" panose="02020600040205080304" pitchFamily="18" charset="-128"/>
              </a:rPr>
              <a:t>3</a:t>
            </a:r>
            <a:r>
              <a:rPr lang="ja-JP" altLang="en-US" sz="1200" dirty="0">
                <a:latin typeface="ＭＳ Ｐ明朝" panose="02020600040205080304" pitchFamily="18" charset="-128"/>
                <a:ea typeface="ＭＳ Ｐ明朝" panose="02020600040205080304" pitchFamily="18" charset="-128"/>
              </a:rPr>
              <a:t>つとなっている。</a:t>
            </a:r>
            <a:endParaRPr lang="en-US" altLang="ja-JP" sz="1200"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2"/>
          </p:nvPr>
        </p:nvSpPr>
        <p:spPr/>
        <p:txBody>
          <a:bodyPr/>
          <a:lstStyle/>
          <a:p>
            <a:r>
              <a:rPr kumimoji="1" lang="en-US" altLang="ja-JP" dirty="0" smtClean="0"/>
              <a:t>10</a:t>
            </a:r>
            <a:endParaRPr kumimoji="1" lang="ja-JP" altLang="en-US" dirty="0"/>
          </a:p>
        </p:txBody>
      </p:sp>
      <p:sp>
        <p:nvSpPr>
          <p:cNvPr id="6" name="下矢印 5"/>
          <p:cNvSpPr/>
          <p:nvPr/>
        </p:nvSpPr>
        <p:spPr>
          <a:xfrm>
            <a:off x="2796983" y="4224570"/>
            <a:ext cx="484632" cy="41024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9" name="表 8"/>
          <p:cNvGraphicFramePr>
            <a:graphicFrameLocks noGrp="1"/>
          </p:cNvGraphicFramePr>
          <p:nvPr>
            <p:extLst>
              <p:ext uri="{D42A27DB-BD31-4B8C-83A1-F6EECF244321}">
                <p14:modId xmlns:p14="http://schemas.microsoft.com/office/powerpoint/2010/main" val="2548767288"/>
              </p:ext>
            </p:extLst>
          </p:nvPr>
        </p:nvGraphicFramePr>
        <p:xfrm>
          <a:off x="195514" y="7183009"/>
          <a:ext cx="6172202" cy="670056"/>
        </p:xfrm>
        <a:graphic>
          <a:graphicData uri="http://schemas.openxmlformats.org/drawingml/2006/table">
            <a:tbl>
              <a:tblPr/>
              <a:tblGrid>
                <a:gridCol w="835538">
                  <a:extLst>
                    <a:ext uri="{9D8B030D-6E8A-4147-A177-3AD203B41FA5}">
                      <a16:colId xmlns="" xmlns:a16="http://schemas.microsoft.com/office/drawing/2014/main" val="20000"/>
                    </a:ext>
                  </a:extLst>
                </a:gridCol>
                <a:gridCol w="889444">
                  <a:extLst>
                    <a:ext uri="{9D8B030D-6E8A-4147-A177-3AD203B41FA5}">
                      <a16:colId xmlns="" xmlns:a16="http://schemas.microsoft.com/office/drawing/2014/main" val="20001"/>
                    </a:ext>
                  </a:extLst>
                </a:gridCol>
                <a:gridCol w="889444">
                  <a:extLst>
                    <a:ext uri="{9D8B030D-6E8A-4147-A177-3AD203B41FA5}">
                      <a16:colId xmlns="" xmlns:a16="http://schemas.microsoft.com/office/drawing/2014/main" val="20002"/>
                    </a:ext>
                  </a:extLst>
                </a:gridCol>
                <a:gridCol w="889444">
                  <a:extLst>
                    <a:ext uri="{9D8B030D-6E8A-4147-A177-3AD203B41FA5}">
                      <a16:colId xmlns="" xmlns:a16="http://schemas.microsoft.com/office/drawing/2014/main" val="20003"/>
                    </a:ext>
                  </a:extLst>
                </a:gridCol>
                <a:gridCol w="889444">
                  <a:extLst>
                    <a:ext uri="{9D8B030D-6E8A-4147-A177-3AD203B41FA5}">
                      <a16:colId xmlns="" xmlns:a16="http://schemas.microsoft.com/office/drawing/2014/main" val="20004"/>
                    </a:ext>
                  </a:extLst>
                </a:gridCol>
                <a:gridCol w="889444">
                  <a:extLst>
                    <a:ext uri="{9D8B030D-6E8A-4147-A177-3AD203B41FA5}">
                      <a16:colId xmlns="" xmlns:a16="http://schemas.microsoft.com/office/drawing/2014/main" val="20005"/>
                    </a:ext>
                  </a:extLst>
                </a:gridCol>
                <a:gridCol w="889444">
                  <a:extLst>
                    <a:ext uri="{9D8B030D-6E8A-4147-A177-3AD203B41FA5}">
                      <a16:colId xmlns="" xmlns:a16="http://schemas.microsoft.com/office/drawing/2014/main" val="20006"/>
                    </a:ext>
                  </a:extLst>
                </a:gridCol>
              </a:tblGrid>
              <a:tr h="167514">
                <a:tc rowSpan="2" gridSpan="2">
                  <a:txBody>
                    <a:bodyPr/>
                    <a:lstStyle/>
                    <a:p>
                      <a:pPr algn="ctr" fontAlgn="ct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保険者別</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hMerge="1">
                  <a:txBody>
                    <a:bodyPr/>
                    <a:lstStyle/>
                    <a:p>
                      <a:endParaRPr kumimoji="1" lang="ja-JP" altLang="en-US"/>
                    </a:p>
                  </a:txBody>
                  <a:tcPr/>
                </a:tc>
                <a:tc rowSpan="2">
                  <a:txBody>
                    <a:bodyPr/>
                    <a:lstStyle/>
                    <a:p>
                      <a:pPr algn="ctr" fontAlgn="ct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県平均</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zh-TW" altLang="en-US" sz="1000" b="0" i="0" u="none" strike="noStrike">
                          <a:solidFill>
                            <a:srgbClr val="000000"/>
                          </a:solidFill>
                          <a:effectLst/>
                          <a:latin typeface="ＭＳ Ｐ明朝" panose="02020600040205080304" pitchFamily="18" charset="-128"/>
                          <a:ea typeface="ＭＳ Ｐ明朝" panose="02020600040205080304" pitchFamily="18" charset="-128"/>
                        </a:rPr>
                        <a:t>同規模保険者</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 xmlns:a16="http://schemas.microsoft.com/office/drawing/2014/main" val="10000"/>
                  </a:ext>
                </a:extLst>
              </a:tr>
              <a:tr h="167514">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下野市</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ctr" fontAlgn="ct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真岡市</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大田原市</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日光市</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167514">
                <a:tc rowSpan="2">
                  <a:txBody>
                    <a:bodyPr/>
                    <a:lstStyle/>
                    <a:p>
                      <a:pPr algn="ctr" fontAlgn="ct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生活習慣病</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保有者</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BlToTr w="6350" cap="flat" cmpd="sng" algn="ctr">
                      <a:solidFill>
                        <a:srgbClr val="000000"/>
                      </a:solidFill>
                      <a:prstDash val="solid"/>
                      <a:round/>
                      <a:headEnd type="none" w="med" len="med"/>
                      <a:tailEnd type="none" w="med" len="med"/>
                    </a:lnBlToTr>
                  </a:tcPr>
                </a:tc>
                <a:tc>
                  <a:txBody>
                    <a:bodyPr/>
                    <a:lstStyle/>
                    <a:p>
                      <a:pPr algn="r" fontAlgn="ct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5,828</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r" fontAlgn="ct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8,950</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8,366</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9,640</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167514">
                <a:tc vMerge="1">
                  <a:txBody>
                    <a:bodyPr/>
                    <a:lstStyle/>
                    <a:p>
                      <a:endParaRPr kumimoji="1" lang="ja-JP" altLang="en-US"/>
                    </a:p>
                  </a:txBody>
                  <a:tcPr/>
                </a:tc>
                <a:tc>
                  <a:txBody>
                    <a:bodyPr/>
                    <a:lstStyle/>
                    <a:p>
                      <a:pPr algn="ctr" fontAlgn="ct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保有率</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37.3%</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39.8%</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36.9%</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39.1%</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39.1%</a:t>
                      </a:r>
                    </a:p>
                  </a:txBody>
                  <a:tcPr marL="9006" marR="9006" marT="900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814854305"/>
              </p:ext>
            </p:extLst>
          </p:nvPr>
        </p:nvGraphicFramePr>
        <p:xfrm>
          <a:off x="266008" y="1204249"/>
          <a:ext cx="4032446" cy="3011805"/>
        </p:xfrm>
        <a:graphic>
          <a:graphicData uri="http://schemas.openxmlformats.org/drawingml/2006/table">
            <a:tbl>
              <a:tblPr/>
              <a:tblGrid>
                <a:gridCol w="964205">
                  <a:extLst>
                    <a:ext uri="{9D8B030D-6E8A-4147-A177-3AD203B41FA5}">
                      <a16:colId xmlns="" xmlns:a16="http://schemas.microsoft.com/office/drawing/2014/main" val="20000"/>
                    </a:ext>
                  </a:extLst>
                </a:gridCol>
                <a:gridCol w="1022747">
                  <a:extLst>
                    <a:ext uri="{9D8B030D-6E8A-4147-A177-3AD203B41FA5}">
                      <a16:colId xmlns="" xmlns:a16="http://schemas.microsoft.com/office/drawing/2014/main" val="20001"/>
                    </a:ext>
                  </a:extLst>
                </a:gridCol>
                <a:gridCol w="1022747">
                  <a:extLst>
                    <a:ext uri="{9D8B030D-6E8A-4147-A177-3AD203B41FA5}">
                      <a16:colId xmlns="" xmlns:a16="http://schemas.microsoft.com/office/drawing/2014/main" val="20002"/>
                    </a:ext>
                  </a:extLst>
                </a:gridCol>
                <a:gridCol w="1022747">
                  <a:extLst>
                    <a:ext uri="{9D8B030D-6E8A-4147-A177-3AD203B41FA5}">
                      <a16:colId xmlns="" xmlns:a16="http://schemas.microsoft.com/office/drawing/2014/main" val="20003"/>
                    </a:ext>
                  </a:extLst>
                </a:gridCol>
              </a:tblGrid>
              <a:tr h="156964">
                <a:tc rowSpan="2">
                  <a:txBody>
                    <a:bodyPr/>
                    <a:lstStyle/>
                    <a:p>
                      <a:pPr algn="ctr"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市名</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全体</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 xmlns:a16="http://schemas.microsoft.com/office/drawing/2014/main" val="10000"/>
                  </a:ext>
                </a:extLst>
              </a:tr>
              <a:tr h="156964">
                <a:tc vMerge="1">
                  <a:txBody>
                    <a:bodyPr/>
                    <a:lstStyle/>
                    <a:p>
                      <a:endParaRPr kumimoji="1" lang="ja-JP" altLang="en-US"/>
                    </a:p>
                  </a:txBody>
                  <a:tcPr/>
                </a:tc>
                <a:tc>
                  <a:txBody>
                    <a:bodyPr/>
                    <a:lstStyle/>
                    <a:p>
                      <a:pPr algn="ctr"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がん</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生活習慣病</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その他</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156964">
                <a:tc>
                  <a:txBody>
                    <a:bodyPr/>
                    <a:lstStyle/>
                    <a:p>
                      <a:pPr algn="l"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下野市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11.84%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⑤　　　 </a:t>
                      </a: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39.75%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48.40%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extLst>
                  <a:ext uri="{0D108BD9-81ED-4DB2-BD59-A6C34878D82A}">
                    <a16:rowId xmlns="" xmlns:a16="http://schemas.microsoft.com/office/drawing/2014/main" val="10002"/>
                  </a:ext>
                </a:extLst>
              </a:tr>
              <a:tr h="156964">
                <a:tc>
                  <a:txBody>
                    <a:bodyPr/>
                    <a:lstStyle/>
                    <a:p>
                      <a:pPr algn="l"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宇都宮市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11.30%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39.42%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49.28%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156964">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足利市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12.21%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39.16%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48.62%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156964">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栃木市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12.97%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38.31%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48.72%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156964">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佐野市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11.09%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37.95%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50.96%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156964">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鹿沼市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12.15%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38.95%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48.90%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156964">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日光市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10.27%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39.92%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49.81%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156964">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小山市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11.38%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41.50%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47.12%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9"/>
                  </a:ext>
                </a:extLst>
              </a:tr>
              <a:tr h="156964">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真岡市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12.20%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42.87%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44.93%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0"/>
                  </a:ext>
                </a:extLst>
              </a:tr>
              <a:tr h="156964">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大田原市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11.41%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38.25%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50.33%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1"/>
                  </a:ext>
                </a:extLst>
              </a:tr>
              <a:tr h="156964">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矢板市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10.71%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36.27%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53.02%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2"/>
                  </a:ext>
                </a:extLst>
              </a:tr>
              <a:tr h="156964">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那須塩原市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11.56%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38.30%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50.15%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3"/>
                  </a:ext>
                </a:extLst>
              </a:tr>
              <a:tr h="156964">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さくら市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11.30%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40.09%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48.61%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4"/>
                  </a:ext>
                </a:extLst>
              </a:tr>
              <a:tr h="156964">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那須烏山市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11.24%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34.78%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53.98%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5"/>
                  </a:ext>
                </a:extLst>
              </a:tr>
              <a:tr h="156964">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栃木県</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11.61%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39.33%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49.06%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6"/>
                  </a:ext>
                </a:extLst>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1808165661"/>
              </p:ext>
            </p:extLst>
          </p:nvPr>
        </p:nvGraphicFramePr>
        <p:xfrm>
          <a:off x="183704" y="4642506"/>
          <a:ext cx="6172205" cy="1728804"/>
        </p:xfrm>
        <a:graphic>
          <a:graphicData uri="http://schemas.openxmlformats.org/drawingml/2006/table">
            <a:tbl>
              <a:tblPr/>
              <a:tblGrid>
                <a:gridCol w="473309">
                  <a:extLst>
                    <a:ext uri="{9D8B030D-6E8A-4147-A177-3AD203B41FA5}">
                      <a16:colId xmlns="" xmlns:a16="http://schemas.microsoft.com/office/drawing/2014/main" val="20000"/>
                    </a:ext>
                  </a:extLst>
                </a:gridCol>
                <a:gridCol w="474908">
                  <a:extLst>
                    <a:ext uri="{9D8B030D-6E8A-4147-A177-3AD203B41FA5}">
                      <a16:colId xmlns="" xmlns:a16="http://schemas.microsoft.com/office/drawing/2014/main" val="20001"/>
                    </a:ext>
                  </a:extLst>
                </a:gridCol>
                <a:gridCol w="474908">
                  <a:extLst>
                    <a:ext uri="{9D8B030D-6E8A-4147-A177-3AD203B41FA5}">
                      <a16:colId xmlns="" xmlns:a16="http://schemas.microsoft.com/office/drawing/2014/main" val="20002"/>
                    </a:ext>
                  </a:extLst>
                </a:gridCol>
                <a:gridCol w="474908">
                  <a:extLst>
                    <a:ext uri="{9D8B030D-6E8A-4147-A177-3AD203B41FA5}">
                      <a16:colId xmlns="" xmlns:a16="http://schemas.microsoft.com/office/drawing/2014/main" val="20003"/>
                    </a:ext>
                  </a:extLst>
                </a:gridCol>
                <a:gridCol w="474908">
                  <a:extLst>
                    <a:ext uri="{9D8B030D-6E8A-4147-A177-3AD203B41FA5}">
                      <a16:colId xmlns="" xmlns:a16="http://schemas.microsoft.com/office/drawing/2014/main" val="20004"/>
                    </a:ext>
                  </a:extLst>
                </a:gridCol>
                <a:gridCol w="474908">
                  <a:extLst>
                    <a:ext uri="{9D8B030D-6E8A-4147-A177-3AD203B41FA5}">
                      <a16:colId xmlns="" xmlns:a16="http://schemas.microsoft.com/office/drawing/2014/main" val="20005"/>
                    </a:ext>
                  </a:extLst>
                </a:gridCol>
                <a:gridCol w="474908">
                  <a:extLst>
                    <a:ext uri="{9D8B030D-6E8A-4147-A177-3AD203B41FA5}">
                      <a16:colId xmlns="" xmlns:a16="http://schemas.microsoft.com/office/drawing/2014/main" val="20006"/>
                    </a:ext>
                  </a:extLst>
                </a:gridCol>
                <a:gridCol w="474908">
                  <a:extLst>
                    <a:ext uri="{9D8B030D-6E8A-4147-A177-3AD203B41FA5}">
                      <a16:colId xmlns="" xmlns:a16="http://schemas.microsoft.com/office/drawing/2014/main" val="20007"/>
                    </a:ext>
                  </a:extLst>
                </a:gridCol>
                <a:gridCol w="474908">
                  <a:extLst>
                    <a:ext uri="{9D8B030D-6E8A-4147-A177-3AD203B41FA5}">
                      <a16:colId xmlns="" xmlns:a16="http://schemas.microsoft.com/office/drawing/2014/main" val="20008"/>
                    </a:ext>
                  </a:extLst>
                </a:gridCol>
                <a:gridCol w="474908">
                  <a:extLst>
                    <a:ext uri="{9D8B030D-6E8A-4147-A177-3AD203B41FA5}">
                      <a16:colId xmlns="" xmlns:a16="http://schemas.microsoft.com/office/drawing/2014/main" val="20009"/>
                    </a:ext>
                  </a:extLst>
                </a:gridCol>
                <a:gridCol w="474908">
                  <a:extLst>
                    <a:ext uri="{9D8B030D-6E8A-4147-A177-3AD203B41FA5}">
                      <a16:colId xmlns="" xmlns:a16="http://schemas.microsoft.com/office/drawing/2014/main" val="20010"/>
                    </a:ext>
                  </a:extLst>
                </a:gridCol>
                <a:gridCol w="474908">
                  <a:extLst>
                    <a:ext uri="{9D8B030D-6E8A-4147-A177-3AD203B41FA5}">
                      <a16:colId xmlns="" xmlns:a16="http://schemas.microsoft.com/office/drawing/2014/main" val="20011"/>
                    </a:ext>
                  </a:extLst>
                </a:gridCol>
                <a:gridCol w="474908">
                  <a:extLst>
                    <a:ext uri="{9D8B030D-6E8A-4147-A177-3AD203B41FA5}">
                      <a16:colId xmlns="" xmlns:a16="http://schemas.microsoft.com/office/drawing/2014/main" val="20012"/>
                    </a:ext>
                  </a:extLst>
                </a:gridCol>
              </a:tblGrid>
              <a:tr h="89877">
                <a:tc rowSpan="2">
                  <a:txBody>
                    <a:bodyPr/>
                    <a:lstStyle/>
                    <a:p>
                      <a:pPr algn="ctr"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市名</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11">
                  <a:txBody>
                    <a:bodyPr/>
                    <a:lstStyle/>
                    <a:p>
                      <a:pPr algn="ctr" fontAlgn="ctr"/>
                      <a:r>
                        <a:rPr lang="zh-TW" altLang="en-US" sz="600" b="0" i="0" u="none" strike="noStrike" dirty="0">
                          <a:solidFill>
                            <a:srgbClr val="000000"/>
                          </a:solidFill>
                          <a:effectLst/>
                          <a:latin typeface="ＭＳ Ｐ明朝" panose="02020600040205080304" pitchFamily="18" charset="-128"/>
                          <a:ea typeface="ＭＳ Ｐ明朝" panose="02020600040205080304" pitchFamily="18" charset="-128"/>
                        </a:rPr>
                        <a:t>生活習慣病内訳</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計</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188452">
                <a:tc vMerge="1">
                  <a:txBody>
                    <a:bodyPr/>
                    <a:lstStyle/>
                    <a:p>
                      <a:endParaRPr kumimoji="1" lang="ja-JP" altLang="en-US"/>
                    </a:p>
                  </a:txBody>
                  <a:tcPr/>
                </a:tc>
                <a:tc>
                  <a:txBody>
                    <a:bodyPr/>
                    <a:lstStyle/>
                    <a:p>
                      <a:pPr algn="ctr"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糖尿病</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脂質異常症</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高血圧性疾患</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600" b="0" i="0" u="none" strike="noStrike" dirty="0">
                          <a:solidFill>
                            <a:srgbClr val="000000"/>
                          </a:solidFill>
                          <a:effectLst/>
                          <a:latin typeface="ＭＳ Ｐ明朝" panose="02020600040205080304" pitchFamily="18" charset="-128"/>
                          <a:ea typeface="ＭＳ Ｐ明朝" panose="02020600040205080304" pitchFamily="18" charset="-128"/>
                        </a:rPr>
                        <a:t>虚血性　　　　　心疾患等</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脳梗塞</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その他の      脳疾患</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動脈硬化</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肝疾患</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腎不全</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骨粗鬆症</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歯肉及び      歯周疾患</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 xmlns:a16="http://schemas.microsoft.com/office/drawing/2014/main" val="10001"/>
                  </a:ext>
                </a:extLst>
              </a:tr>
              <a:tr h="89877">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下野市</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⑨　　 　</a:t>
                      </a: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4.22%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⑧　　　 　</a:t>
                      </a: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2.4%</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⑬　　 　　</a:t>
                      </a: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7.8%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l" fontAlgn="ctr"/>
                      <a:r>
                        <a:rPr lang="ja-JP" altLang="en-US" sz="600" b="0" i="0" u="none" strike="noStrike" dirty="0">
                          <a:solidFill>
                            <a:srgbClr val="000000"/>
                          </a:solidFill>
                          <a:effectLst/>
                          <a:latin typeface="ＭＳ Ｐ明朝" panose="02020600040205080304" pitchFamily="18" charset="-128"/>
                          <a:ea typeface="ＭＳ Ｐ明朝" panose="02020600040205080304" pitchFamily="18" charset="-128"/>
                        </a:rPr>
                        <a:t>⑭　　　 </a:t>
                      </a: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4.04%</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③　　　 </a:t>
                      </a: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4.85%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⑥　  　 </a:t>
                      </a: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2.82%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①　　　　</a:t>
                      </a: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0.68%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⑧　　　　</a:t>
                      </a: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0.29%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①　　　 </a:t>
                      </a: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8.24%</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③　 　　</a:t>
                      </a: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0.72%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⑤　　　 </a:t>
                      </a: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3.69%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⑤　　 </a:t>
                      </a: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39.75%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extLst>
                  <a:ext uri="{0D108BD9-81ED-4DB2-BD59-A6C34878D82A}">
                    <a16:rowId xmlns="" xmlns:a16="http://schemas.microsoft.com/office/drawing/2014/main" val="10002"/>
                  </a:ext>
                </a:extLst>
              </a:tr>
              <a:tr h="89877">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宇都宮市</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3.95%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2.52%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7.94%</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6.20%</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4.33%</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2.65%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0.22%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0.31%</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6.46%</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②　　　 </a:t>
                      </a: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0.76%</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4.06%</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39.42%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89877">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足利市</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3.99%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1.99%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8.05%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6.59%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4.58%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2.47%</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0.29%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0.79%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6.28%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0.66%</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3.48%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39.16%</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89877">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栃木市</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3.89%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2.09%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8.15%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4.43%</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4.42%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2.88%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0.25%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0.29%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7.38%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0.60%</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3.95%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38.31%</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89877">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佐野市</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4.84%</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2.09%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7.37%</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7.21%</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3.70%</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2.08%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0.09%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0.48%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5.88%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①　　　 </a:t>
                      </a: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0.79%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3.43%</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37.95%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89877">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鹿沼市</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5.07%</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2.65%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8.04%</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7.22%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3.70%</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3.74%</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0.19%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0.11%</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5.10%</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0.66%</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2.45%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38.95%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89877">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日光市</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4.83%</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2.60%</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9.86%</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7.63%</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4.53%</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2.18%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0.19%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0.17%</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4.91%</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0.70%</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2.32%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39.92%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89877">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小山市</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3.53%</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2.61%</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8.03%</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6.38%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4.58%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3.08%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0.33%</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0.36%</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7.56%</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0.70%</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4.35%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41.50%</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9"/>
                  </a:ext>
                </a:extLst>
              </a:tr>
              <a:tr h="89877">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真岡市</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4.92%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1.91%</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9.21%</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7.59%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②　　　 </a:t>
                      </a: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4.97%</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3.55%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0.35%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0.29%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6.65%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0.41%</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3.01%</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42.87%</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0"/>
                  </a:ext>
                </a:extLst>
              </a:tr>
              <a:tr h="89877">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大田原市</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4.63%</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2.06%</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9.31%</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6.98%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4.49%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2.02%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0.33%</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0.28%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4.88%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0.66%</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2.62%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38.25%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1"/>
                  </a:ext>
                </a:extLst>
              </a:tr>
              <a:tr h="89877">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矢板市</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4.93%</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3.12%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8.02%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4.08%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4.06%</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2.59%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0.07%</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0.99%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4.39%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0.49%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3.52%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36.27%</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2"/>
                  </a:ext>
                </a:extLst>
              </a:tr>
              <a:tr h="89877">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那須塩原市</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4.46%</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2.63%</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8.23%</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6.25%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①　　　 </a:t>
                      </a: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5.63%</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2.27%</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0.07%</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0.41%</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4.92%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0.37%</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3.07%</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38.30%</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3"/>
                  </a:ext>
                </a:extLst>
              </a:tr>
              <a:tr h="89877">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さくら市</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4.28%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1.81%</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10.34%</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5.37%</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4.26%</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3.31%</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0.25%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0.38%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6.35%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0.66%</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3.09%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40.09%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4"/>
                  </a:ext>
                </a:extLst>
              </a:tr>
              <a:tr h="89877">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那須烏山市</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3.44%</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2.42%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10.76%</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4.52%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2.89%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2.40%</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0.16%</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0.19%</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5.13%</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0.27%</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2.60%</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34.78%</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5"/>
                  </a:ext>
                </a:extLst>
              </a:tr>
              <a:tr h="89877">
                <a:tc>
                  <a:txBody>
                    <a:bodyPr/>
                    <a:lstStyle/>
                    <a:p>
                      <a:pPr algn="l" fontAlgn="ctr"/>
                      <a:r>
                        <a:rPr lang="ja-JP" altLang="en-US" sz="600" b="0" i="0" u="none" strike="noStrike">
                          <a:solidFill>
                            <a:srgbClr val="000000"/>
                          </a:solidFill>
                          <a:effectLst/>
                          <a:latin typeface="ＭＳ Ｐ明朝" panose="02020600040205080304" pitchFamily="18" charset="-128"/>
                          <a:ea typeface="ＭＳ Ｐ明朝" panose="02020600040205080304" pitchFamily="18" charset="-128"/>
                        </a:rPr>
                        <a:t>栃木県</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4.26%</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2.34%</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8.44%</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6.33%</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4.43%</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2.63%</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0.25%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0.35%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6.22%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a:solidFill>
                            <a:srgbClr val="000000"/>
                          </a:solidFill>
                          <a:effectLst/>
                          <a:latin typeface="ＭＳ Ｐ明朝" panose="02020600040205080304" pitchFamily="18" charset="-128"/>
                          <a:ea typeface="ＭＳ Ｐ明朝" panose="02020600040205080304" pitchFamily="18" charset="-128"/>
                        </a:rPr>
                        <a:t>0.65%</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3.42%</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600" b="0" i="0" u="none" strike="noStrike" dirty="0">
                          <a:solidFill>
                            <a:srgbClr val="000000"/>
                          </a:solidFill>
                          <a:effectLst/>
                          <a:latin typeface="ＭＳ Ｐ明朝" panose="02020600040205080304" pitchFamily="18" charset="-128"/>
                          <a:ea typeface="ＭＳ Ｐ明朝" panose="02020600040205080304" pitchFamily="18" charset="-128"/>
                        </a:rPr>
                        <a:t>39.33%</a:t>
                      </a:r>
                    </a:p>
                  </a:txBody>
                  <a:tcPr marL="4832" marR="4832" marT="48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6"/>
                  </a:ext>
                </a:extLst>
              </a:tr>
            </a:tbl>
          </a:graphicData>
        </a:graphic>
      </p:graphicFrame>
      <p:sp>
        <p:nvSpPr>
          <p:cNvPr id="7" name="テキスト ボックス 6"/>
          <p:cNvSpPr txBox="1"/>
          <p:nvPr/>
        </p:nvSpPr>
        <p:spPr>
          <a:xfrm>
            <a:off x="188640" y="915114"/>
            <a:ext cx="3163045" cy="261610"/>
          </a:xfrm>
          <a:prstGeom prst="rect">
            <a:avLst/>
          </a:prstGeom>
          <a:noFill/>
        </p:spPr>
        <p:txBody>
          <a:bodyPr wrap="none" rtlCol="0">
            <a:spAutoFit/>
          </a:bodyPr>
          <a:lstStyle/>
          <a:p>
            <a:r>
              <a:rPr lang="ja-JP" altLang="en-US" sz="1100" dirty="0">
                <a:latin typeface="+mj-ea"/>
              </a:rPr>
              <a:t>＜平成</a:t>
            </a:r>
            <a:r>
              <a:rPr lang="en-US" altLang="ja-JP" sz="1100" dirty="0">
                <a:latin typeface="+mj-ea"/>
              </a:rPr>
              <a:t>26</a:t>
            </a:r>
            <a:r>
              <a:rPr lang="ja-JP" altLang="en-US" sz="1100" dirty="0">
                <a:latin typeface="+mj-ea"/>
              </a:rPr>
              <a:t>年度目で見る栃木県の医療費状況より＞</a:t>
            </a:r>
            <a:endParaRPr kumimoji="1" lang="ja-JP" altLang="en-US" sz="1100" dirty="0"/>
          </a:p>
        </p:txBody>
      </p:sp>
      <p:sp>
        <p:nvSpPr>
          <p:cNvPr id="8" name="テキスト ボックス 7"/>
          <p:cNvSpPr txBox="1"/>
          <p:nvPr/>
        </p:nvSpPr>
        <p:spPr>
          <a:xfrm>
            <a:off x="85838" y="6378997"/>
            <a:ext cx="2077813" cy="215444"/>
          </a:xfrm>
          <a:prstGeom prst="rect">
            <a:avLst/>
          </a:prstGeom>
          <a:noFill/>
        </p:spPr>
        <p:txBody>
          <a:bodyPr wrap="none" rtlCol="0">
            <a:spAutoFit/>
          </a:bodyPr>
          <a:lstStyle/>
          <a:p>
            <a:pPr algn="r"/>
            <a:r>
              <a:rPr lang="en-US" altLang="ja-JP" sz="800" dirty="0">
                <a:latin typeface="ＭＳ Ｐ明朝" panose="02020600040205080304" pitchFamily="18" charset="-128"/>
              </a:rPr>
              <a:t>※</a:t>
            </a:r>
            <a:r>
              <a:rPr lang="ja-JP" altLang="en-US" sz="800" dirty="0">
                <a:latin typeface="ＭＳ Ｐ明朝" panose="02020600040205080304" pitchFamily="18" charset="-128"/>
              </a:rPr>
              <a:t>○印の数字は、</a:t>
            </a:r>
            <a:r>
              <a:rPr lang="en-US" altLang="ja-JP" sz="800" dirty="0">
                <a:latin typeface="ＭＳ Ｐ明朝" panose="02020600040205080304" pitchFamily="18" charset="-128"/>
              </a:rPr>
              <a:t>14</a:t>
            </a:r>
            <a:r>
              <a:rPr lang="ja-JP" altLang="en-US" sz="800" dirty="0">
                <a:latin typeface="ＭＳ Ｐ明朝" panose="02020600040205080304" pitchFamily="18" charset="-128"/>
              </a:rPr>
              <a:t>市中の割合が多い順位</a:t>
            </a:r>
            <a:endParaRPr lang="en-US" altLang="ja-JP" sz="800" dirty="0">
              <a:latin typeface="ＭＳ Ｐ明朝" panose="02020600040205080304" pitchFamily="18" charset="-128"/>
            </a:endParaRPr>
          </a:p>
        </p:txBody>
      </p:sp>
      <p:sp>
        <p:nvSpPr>
          <p:cNvPr id="11" name="テキスト ボックス 10"/>
          <p:cNvSpPr txBox="1"/>
          <p:nvPr/>
        </p:nvSpPr>
        <p:spPr>
          <a:xfrm>
            <a:off x="92919" y="6645954"/>
            <a:ext cx="5086649" cy="510909"/>
          </a:xfrm>
          <a:prstGeom prst="rect">
            <a:avLst/>
          </a:prstGeom>
          <a:noFill/>
        </p:spPr>
        <p:txBody>
          <a:bodyPr wrap="none" rtlCol="0">
            <a:spAutoFit/>
          </a:bodyPr>
          <a:lstStyle/>
          <a:p>
            <a:pPr lvl="0">
              <a:spcBef>
                <a:spcPct val="20000"/>
              </a:spcBef>
            </a:pPr>
            <a:r>
              <a:rPr lang="ja-JP" altLang="en-US" sz="800" dirty="0">
                <a:solidFill>
                  <a:prstClr val="black"/>
                </a:solidFill>
                <a:latin typeface="ＭＳ Ｐ明朝" panose="02020600040205080304" pitchFamily="18" charset="-128"/>
              </a:rPr>
              <a:t>＜参考資料＞</a:t>
            </a:r>
            <a:endParaRPr lang="en-US" altLang="ja-JP" sz="800" dirty="0">
              <a:solidFill>
                <a:prstClr val="black"/>
              </a:solidFill>
              <a:latin typeface="ＭＳ Ｐ明朝" panose="02020600040205080304" pitchFamily="18" charset="-128"/>
            </a:endParaRPr>
          </a:p>
          <a:p>
            <a:pPr lvl="0">
              <a:spcBef>
                <a:spcPct val="20000"/>
              </a:spcBef>
            </a:pPr>
            <a:r>
              <a:rPr lang="ja-JP" altLang="en-US" sz="800" dirty="0">
                <a:solidFill>
                  <a:prstClr val="black"/>
                </a:solidFill>
                <a:latin typeface="ＭＳ Ｐ明朝" panose="02020600040205080304" pitchFamily="18" charset="-128"/>
              </a:rPr>
              <a:t>（生活習慣病保有者同規模保険者比較）　　　</a:t>
            </a:r>
            <a:r>
              <a:rPr lang="en-US" altLang="ja-JP" sz="800" dirty="0">
                <a:solidFill>
                  <a:prstClr val="black"/>
                </a:solidFill>
                <a:latin typeface="ＭＳ Ｐ明朝" panose="02020600040205080304" pitchFamily="18" charset="-128"/>
              </a:rPr>
              <a:t>KDB</a:t>
            </a:r>
            <a:r>
              <a:rPr lang="ja-JP" altLang="en-US" sz="800" dirty="0">
                <a:solidFill>
                  <a:prstClr val="black"/>
                </a:solidFill>
                <a:latin typeface="ＭＳ Ｐ明朝" panose="02020600040205080304" pitchFamily="18" charset="-128"/>
              </a:rPr>
              <a:t>システム：市町村別データ同規模保険者比較（平成</a:t>
            </a:r>
            <a:r>
              <a:rPr lang="en-US" altLang="ja-JP" sz="800" dirty="0">
                <a:solidFill>
                  <a:prstClr val="black"/>
                </a:solidFill>
                <a:latin typeface="ＭＳ Ｐ明朝" panose="02020600040205080304" pitchFamily="18" charset="-128"/>
              </a:rPr>
              <a:t>27</a:t>
            </a:r>
            <a:r>
              <a:rPr lang="ja-JP" altLang="en-US" sz="800" dirty="0">
                <a:solidFill>
                  <a:prstClr val="black"/>
                </a:solidFill>
                <a:latin typeface="ＭＳ Ｐ明朝" panose="02020600040205080304" pitchFamily="18" charset="-128"/>
              </a:rPr>
              <a:t>年度推計）</a:t>
            </a:r>
            <a:endParaRPr lang="en-US" altLang="ja-JP" sz="800" dirty="0">
              <a:solidFill>
                <a:prstClr val="black"/>
              </a:solidFill>
              <a:latin typeface="ＭＳ Ｐ明朝" panose="02020600040205080304" pitchFamily="18" charset="-128"/>
            </a:endParaRPr>
          </a:p>
          <a:p>
            <a:pPr lvl="0">
              <a:spcBef>
                <a:spcPct val="20000"/>
              </a:spcBef>
            </a:pPr>
            <a:endParaRPr lang="en-US" altLang="ja-JP" sz="800" dirty="0">
              <a:solidFill>
                <a:prstClr val="black"/>
              </a:solidFill>
              <a:latin typeface="ＭＳ Ｐ明朝" panose="02020600040205080304" pitchFamily="18" charset="-128"/>
            </a:endParaRPr>
          </a:p>
        </p:txBody>
      </p:sp>
    </p:spTree>
    <p:extLst>
      <p:ext uri="{BB962C8B-B14F-4D97-AF65-F5344CB8AC3E}">
        <p14:creationId xmlns:p14="http://schemas.microsoft.com/office/powerpoint/2010/main" val="30059237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7"/>
          <p:cNvSpPr>
            <a:spLocks noGrp="1"/>
          </p:cNvSpPr>
          <p:nvPr>
            <p:ph type="sldNum" sz="quarter" idx="12"/>
          </p:nvPr>
        </p:nvSpPr>
        <p:spPr/>
        <p:txBody>
          <a:bodyPr/>
          <a:lstStyle/>
          <a:p>
            <a:r>
              <a:rPr kumimoji="1" lang="en-US" altLang="ja-JP" dirty="0" smtClean="0">
                <a:latin typeface="ＭＳ 明朝"/>
                <a:ea typeface="ＭＳ 明朝"/>
              </a:rPr>
              <a:t>11</a:t>
            </a:r>
            <a:endParaRPr kumimoji="1" lang="ja-JP" altLang="en-US" dirty="0">
              <a:latin typeface="ＭＳ 明朝"/>
              <a:ea typeface="ＭＳ 明朝"/>
            </a:endParaRPr>
          </a:p>
        </p:txBody>
      </p:sp>
      <p:sp>
        <p:nvSpPr>
          <p:cNvPr id="12" name="Rectangle 1"/>
          <p:cNvSpPr>
            <a:spLocks noChangeArrowheads="1"/>
          </p:cNvSpPr>
          <p:nvPr/>
        </p:nvSpPr>
        <p:spPr bwMode="auto">
          <a:xfrm>
            <a:off x="331200" y="154801"/>
            <a:ext cx="6269207" cy="1601152"/>
          </a:xfrm>
          <a:prstGeom prst="rect">
            <a:avLst/>
          </a:prstGeom>
          <a:noFill/>
          <a:ln w="9525">
            <a:noFill/>
            <a:miter lim="800000"/>
            <a:headEnd/>
            <a:tailEnd/>
          </a:ln>
          <a:effectLst/>
        </p:spPr>
        <p:txBody>
          <a:bodyPr vert="horz" wrap="square" lIns="0" tIns="45720" rIns="91440" bIns="45720" numCol="1" anchor="t" anchorCtr="0" compatLnSpc="1">
            <a:prstTxWarp prst="textNoShape">
              <a:avLst/>
            </a:prstTxWarp>
            <a:noAutofit/>
          </a:bodyPr>
          <a:lstStyle/>
          <a:p>
            <a:pPr fontAlgn="base">
              <a:lnSpc>
                <a:spcPct val="150000"/>
              </a:lnSpc>
              <a:spcBef>
                <a:spcPct val="0"/>
              </a:spcBef>
              <a:spcAft>
                <a:spcPct val="0"/>
              </a:spcAft>
            </a:pPr>
            <a:r>
              <a:rPr lang="en-US" altLang="ja-JP" sz="1400" dirty="0">
                <a:latin typeface="ＭＳ 明朝"/>
                <a:ea typeface="ＭＳ 明朝"/>
                <a:cs typeface="Times New Roman" pitchFamily="18" charset="0"/>
              </a:rPr>
              <a:t>(5)</a:t>
            </a:r>
            <a:r>
              <a:rPr lang="ja-JP" altLang="en-US" sz="1400" dirty="0">
                <a:latin typeface="ＭＳ 明朝"/>
                <a:ea typeface="ＭＳ 明朝"/>
                <a:cs typeface="Times New Roman" pitchFamily="18" charset="0"/>
              </a:rPr>
              <a:t>人工透析患者の実態</a:t>
            </a:r>
            <a:r>
              <a:rPr lang="ja-JP" altLang="en-US" sz="1400" dirty="0">
                <a:solidFill>
                  <a:srgbClr val="FF0000"/>
                </a:solidFill>
                <a:latin typeface="ＭＳ 明朝"/>
                <a:ea typeface="ＭＳ 明朝"/>
                <a:cs typeface="Times New Roman" pitchFamily="18" charset="0"/>
              </a:rPr>
              <a:t>　</a:t>
            </a:r>
            <a:endParaRPr lang="en-US" altLang="ja-JP" sz="1400" dirty="0">
              <a:solidFill>
                <a:srgbClr val="FF0000"/>
              </a:solidFill>
              <a:latin typeface="ＭＳ 明朝"/>
              <a:ea typeface="ＭＳ 明朝"/>
              <a:cs typeface="Times New Roman" pitchFamily="18" charset="0"/>
            </a:endParaRPr>
          </a:p>
          <a:p>
            <a:pPr>
              <a:spcBef>
                <a:spcPct val="0"/>
              </a:spcBef>
            </a:pPr>
            <a:r>
              <a:rPr lang="ja-JP" altLang="en-US" sz="1200" dirty="0">
                <a:solidFill>
                  <a:prstClr val="black"/>
                </a:solidFill>
                <a:latin typeface="ＭＳ 明朝"/>
                <a:ea typeface="ＭＳ 明朝"/>
              </a:rPr>
              <a:t>　腎臓の機能が低下して正常に働かなくなった状態を「腎不全」という。下野市は腎不全による受診費用の割合が県内</a:t>
            </a:r>
            <a:r>
              <a:rPr lang="en-US" altLang="ja-JP" sz="1200" dirty="0">
                <a:solidFill>
                  <a:prstClr val="black"/>
                </a:solidFill>
                <a:latin typeface="ＭＳ 明朝"/>
                <a:ea typeface="ＭＳ 明朝"/>
              </a:rPr>
              <a:t>14</a:t>
            </a:r>
            <a:r>
              <a:rPr lang="ja-JP" altLang="en-US" sz="1200" dirty="0">
                <a:solidFill>
                  <a:prstClr val="black"/>
                </a:solidFill>
                <a:latin typeface="ＭＳ 明朝"/>
                <a:ea typeface="ＭＳ 明朝"/>
              </a:rPr>
              <a:t>市中と比較しても高い状態にある。</a:t>
            </a:r>
            <a:endParaRPr lang="en-US" altLang="ja-JP" sz="1200" dirty="0">
              <a:solidFill>
                <a:prstClr val="black"/>
              </a:solidFill>
              <a:latin typeface="ＭＳ 明朝"/>
              <a:ea typeface="ＭＳ 明朝"/>
            </a:endParaRPr>
          </a:p>
          <a:p>
            <a:pPr>
              <a:spcBef>
                <a:spcPct val="0"/>
              </a:spcBef>
            </a:pPr>
            <a:r>
              <a:rPr lang="ja-JP" altLang="en-US" sz="1200" dirty="0">
                <a:solidFill>
                  <a:prstClr val="black"/>
                </a:solidFill>
                <a:latin typeface="ＭＳ 明朝"/>
                <a:ea typeface="ＭＳ 明朝"/>
              </a:rPr>
              <a:t>　腎不全が重症化するとやがて人工透析が必要になり、負担する医療費が高額となるため、人工透析患者の分析を行った。</a:t>
            </a:r>
            <a:endParaRPr lang="en-US" altLang="ja-JP" sz="1200" dirty="0">
              <a:solidFill>
                <a:prstClr val="black"/>
              </a:solidFill>
              <a:latin typeface="ＭＳ 明朝"/>
              <a:ea typeface="ＭＳ 明朝"/>
            </a:endParaRPr>
          </a:p>
          <a:p>
            <a:pPr>
              <a:spcBef>
                <a:spcPct val="0"/>
              </a:spcBef>
            </a:pPr>
            <a:r>
              <a:rPr lang="ja-JP" altLang="en-US" sz="1200" dirty="0">
                <a:solidFill>
                  <a:prstClr val="black"/>
                </a:solidFill>
                <a:latin typeface="ＭＳ 明朝"/>
                <a:ea typeface="ＭＳ 明朝"/>
              </a:rPr>
              <a:t>　分析の結果、起因が明らかとなった患者のうち、</a:t>
            </a:r>
            <a:r>
              <a:rPr lang="en-US" altLang="zh-TW" sz="1200" dirty="0">
                <a:solidFill>
                  <a:prstClr val="black"/>
                </a:solidFill>
                <a:latin typeface="ＭＳ 明朝"/>
                <a:ea typeface="ＭＳ 明朝"/>
              </a:rPr>
              <a:t>68.9</a:t>
            </a:r>
            <a:r>
              <a:rPr lang="en-US" altLang="ja-JP" sz="1200" dirty="0">
                <a:solidFill>
                  <a:prstClr val="black"/>
                </a:solidFill>
                <a:latin typeface="ＭＳ 明朝"/>
                <a:ea typeface="ＭＳ 明朝"/>
              </a:rPr>
              <a:t>%</a:t>
            </a:r>
            <a:r>
              <a:rPr lang="ja-JP" altLang="en-US" sz="1200" dirty="0">
                <a:solidFill>
                  <a:prstClr val="black"/>
                </a:solidFill>
                <a:latin typeface="ＭＳ 明朝"/>
                <a:ea typeface="ＭＳ 明朝"/>
              </a:rPr>
              <a:t>が生活習慣病を起因とするものであり、その</a:t>
            </a:r>
            <a:r>
              <a:rPr lang="en-US" altLang="ja-JP" sz="1200" dirty="0">
                <a:solidFill>
                  <a:prstClr val="black"/>
                </a:solidFill>
                <a:latin typeface="ＭＳ 明朝"/>
                <a:ea typeface="ＭＳ 明朝"/>
              </a:rPr>
              <a:t>64.4%</a:t>
            </a:r>
            <a:r>
              <a:rPr lang="ja-JP" altLang="en-US" sz="1200" dirty="0">
                <a:solidFill>
                  <a:prstClr val="black"/>
                </a:solidFill>
                <a:latin typeface="ＭＳ 明朝"/>
                <a:ea typeface="ＭＳ 明朝"/>
              </a:rPr>
              <a:t>が糖尿病を起因として透析となる、糖尿病性腎症であることが分かった。</a:t>
            </a:r>
            <a:endParaRPr lang="en-US" altLang="ja-JP" sz="1200" dirty="0">
              <a:solidFill>
                <a:prstClr val="black"/>
              </a:solidFill>
              <a:latin typeface="ＭＳ 明朝"/>
              <a:ea typeface="ＭＳ 明朝"/>
            </a:endParaRPr>
          </a:p>
        </p:txBody>
      </p:sp>
      <p:grpSp>
        <p:nvGrpSpPr>
          <p:cNvPr id="3" name="グループ化 2"/>
          <p:cNvGrpSpPr/>
          <p:nvPr/>
        </p:nvGrpSpPr>
        <p:grpSpPr>
          <a:xfrm>
            <a:off x="389851" y="1921874"/>
            <a:ext cx="6336704" cy="2061971"/>
            <a:chOff x="378618" y="1513764"/>
            <a:chExt cx="6336704" cy="2061971"/>
          </a:xfrm>
        </p:grpSpPr>
        <p:sp>
          <p:nvSpPr>
            <p:cNvPr id="14" name="Rectangle 4"/>
            <p:cNvSpPr>
              <a:spLocks noChangeArrowheads="1"/>
            </p:cNvSpPr>
            <p:nvPr/>
          </p:nvSpPr>
          <p:spPr bwMode="auto">
            <a:xfrm>
              <a:off x="378618" y="1513764"/>
              <a:ext cx="6120680" cy="261610"/>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fontAlgn="base">
                <a:spcBef>
                  <a:spcPct val="0"/>
                </a:spcBef>
                <a:spcAft>
                  <a:spcPct val="0"/>
                </a:spcAft>
              </a:pPr>
              <a:r>
                <a:rPr lang="ja-JP" altLang="en-US" sz="1100" dirty="0">
                  <a:solidFill>
                    <a:prstClr val="black"/>
                  </a:solidFill>
                  <a:latin typeface="+mj-ea"/>
                  <a:ea typeface="+mj-ea"/>
                  <a:cs typeface="ＭＳ Ｐゴシック" pitchFamily="50" charset="-128"/>
                </a:rPr>
                <a:t>対象レセプト期間内で</a:t>
              </a:r>
              <a:r>
                <a:rPr lang="en-US" altLang="ja-JP" sz="1100" dirty="0">
                  <a:solidFill>
                    <a:prstClr val="black"/>
                  </a:solidFill>
                  <a:latin typeface="+mj-ea"/>
                  <a:ea typeface="+mj-ea"/>
                  <a:cs typeface="ＭＳ Ｐゴシック" pitchFamily="50" charset="-128"/>
                </a:rPr>
                <a:t>｢</a:t>
              </a:r>
              <a:r>
                <a:rPr lang="ja-JP" altLang="en-US" sz="1100" dirty="0">
                  <a:solidFill>
                    <a:prstClr val="black"/>
                  </a:solidFill>
                  <a:latin typeface="+mj-ea"/>
                  <a:ea typeface="+mj-ea"/>
                  <a:cs typeface="ＭＳ Ｐゴシック" pitchFamily="50" charset="-128"/>
                </a:rPr>
                <a:t>透析</a:t>
              </a:r>
              <a:r>
                <a:rPr lang="en-US" altLang="ja-JP" sz="1100" dirty="0">
                  <a:solidFill>
                    <a:prstClr val="black"/>
                  </a:solidFill>
                  <a:latin typeface="+mj-ea"/>
                  <a:ea typeface="+mj-ea"/>
                  <a:cs typeface="ＭＳ Ｐゴシック" pitchFamily="50" charset="-128"/>
                </a:rPr>
                <a:t>｣</a:t>
              </a:r>
              <a:r>
                <a:rPr lang="ja-JP" altLang="en-US" sz="1100" dirty="0">
                  <a:solidFill>
                    <a:prstClr val="black"/>
                  </a:solidFill>
                  <a:latin typeface="+mj-ea"/>
                  <a:ea typeface="+mj-ea"/>
                  <a:cs typeface="ＭＳ Ｐゴシック" pitchFamily="50" charset="-128"/>
                </a:rPr>
                <a:t>に関する診療行為が行われている患者数</a:t>
              </a:r>
            </a:p>
          </p:txBody>
        </p:sp>
        <p:sp>
          <p:nvSpPr>
            <p:cNvPr id="15" name="Rectangle 5"/>
            <p:cNvSpPr>
              <a:spLocks noChangeArrowheads="1"/>
            </p:cNvSpPr>
            <p:nvPr/>
          </p:nvSpPr>
          <p:spPr bwMode="auto">
            <a:xfrm>
              <a:off x="378618" y="3052515"/>
              <a:ext cx="6336704" cy="523220"/>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fontAlgn="base">
                <a:spcBef>
                  <a:spcPct val="0"/>
                </a:spcBef>
                <a:spcAft>
                  <a:spcPct val="0"/>
                </a:spcAft>
              </a:pPr>
              <a:r>
                <a:rPr lang="ja-JP" altLang="en-US" sz="700" b="1" dirty="0">
                  <a:latin typeface="ＭＳ 明朝"/>
                  <a:ea typeface="ＭＳ 明朝"/>
                </a:rPr>
                <a:t>データ化範囲</a:t>
              </a:r>
              <a:r>
                <a:rPr lang="en-US" altLang="ja-JP" sz="700" b="1" dirty="0">
                  <a:latin typeface="ＭＳ 明朝"/>
                  <a:ea typeface="ＭＳ 明朝"/>
                </a:rPr>
                <a:t>(</a:t>
              </a:r>
              <a:r>
                <a:rPr lang="ja-JP" altLang="en-US" sz="700" b="1" dirty="0">
                  <a:latin typeface="ＭＳ 明朝"/>
                  <a:ea typeface="ＭＳ 明朝"/>
                </a:rPr>
                <a:t>分析対象</a:t>
              </a:r>
              <a:r>
                <a:rPr lang="en-US" altLang="ja-JP" sz="700" b="1" dirty="0">
                  <a:latin typeface="ＭＳ 明朝"/>
                  <a:ea typeface="ＭＳ 明朝"/>
                </a:rPr>
                <a:t>)…</a:t>
              </a:r>
              <a:r>
                <a:rPr lang="ja-JP" altLang="en-US" sz="700" b="1" dirty="0">
                  <a:latin typeface="ＭＳ 明朝"/>
                  <a:ea typeface="ＭＳ 明朝"/>
                </a:rPr>
                <a:t>入院</a:t>
              </a:r>
              <a:r>
                <a:rPr lang="en-US" altLang="ja-JP" sz="700" b="1" dirty="0">
                  <a:latin typeface="ＭＳ 明朝"/>
                  <a:ea typeface="ＭＳ 明朝"/>
                </a:rPr>
                <a:t>(DPC</a:t>
              </a:r>
              <a:r>
                <a:rPr lang="ja-JP" altLang="en-US" sz="700" b="1" dirty="0">
                  <a:latin typeface="ＭＳ 明朝"/>
                  <a:ea typeface="ＭＳ 明朝"/>
                </a:rPr>
                <a:t>を含む</a:t>
              </a:r>
              <a:r>
                <a:rPr lang="en-US" altLang="ja-JP" sz="700" b="1" dirty="0">
                  <a:latin typeface="ＭＳ 明朝"/>
                  <a:ea typeface="ＭＳ 明朝"/>
                </a:rPr>
                <a:t>)</a:t>
              </a:r>
              <a:r>
                <a:rPr lang="ja-JP" altLang="en-US" sz="700" b="1" dirty="0" err="1">
                  <a:latin typeface="ＭＳ 明朝"/>
                  <a:ea typeface="ＭＳ 明朝"/>
                </a:rPr>
                <a:t>、</a:t>
              </a:r>
              <a:r>
                <a:rPr lang="ja-JP" altLang="en-US" sz="700" b="1" dirty="0">
                  <a:latin typeface="ＭＳ 明朝"/>
                  <a:ea typeface="ＭＳ 明朝"/>
                </a:rPr>
                <a:t>入院外、調剤の電子レセプト。</a:t>
              </a:r>
              <a:endParaRPr lang="en-US" altLang="ja-JP" sz="700" b="1" dirty="0">
                <a:latin typeface="ＭＳ 明朝"/>
                <a:ea typeface="ＭＳ 明朝"/>
              </a:endParaRPr>
            </a:p>
            <a:p>
              <a:pPr fontAlgn="base">
                <a:spcBef>
                  <a:spcPct val="0"/>
                </a:spcBef>
                <a:spcAft>
                  <a:spcPct val="0"/>
                </a:spcAft>
              </a:pPr>
              <a:r>
                <a:rPr lang="ja-JP" altLang="en-US" sz="700" b="1" dirty="0">
                  <a:latin typeface="ＭＳ 明朝"/>
                  <a:ea typeface="ＭＳ 明朝"/>
                </a:rPr>
                <a:t>　　　　　　　　　　　　対象診療年月は平成</a:t>
              </a:r>
              <a:r>
                <a:rPr lang="en-US" altLang="ja-JP" sz="700" b="1" dirty="0">
                  <a:latin typeface="ＭＳ 明朝"/>
                  <a:ea typeface="ＭＳ 明朝"/>
                </a:rPr>
                <a:t>27</a:t>
              </a:r>
              <a:r>
                <a:rPr lang="ja-JP" altLang="en-US" sz="700" b="1" dirty="0">
                  <a:latin typeface="ＭＳ 明朝"/>
                  <a:ea typeface="ＭＳ 明朝"/>
                </a:rPr>
                <a:t>年</a:t>
              </a:r>
              <a:r>
                <a:rPr lang="en-US" altLang="ja-JP" sz="700" b="1" dirty="0">
                  <a:latin typeface="ＭＳ 明朝"/>
                  <a:ea typeface="ＭＳ 明朝"/>
                </a:rPr>
                <a:t>4</a:t>
              </a:r>
              <a:r>
                <a:rPr lang="ja-JP" altLang="en-US" sz="700" b="1" dirty="0">
                  <a:latin typeface="ＭＳ 明朝"/>
                  <a:ea typeface="ＭＳ 明朝"/>
                </a:rPr>
                <a:t>月～平成</a:t>
              </a:r>
              <a:r>
                <a:rPr lang="en-US" altLang="ja-JP" sz="700" b="1" dirty="0">
                  <a:latin typeface="ＭＳ 明朝"/>
                  <a:ea typeface="ＭＳ 明朝"/>
                </a:rPr>
                <a:t>28</a:t>
              </a:r>
              <a:r>
                <a:rPr lang="ja-JP" altLang="en-US" sz="700" b="1" dirty="0">
                  <a:latin typeface="ＭＳ 明朝"/>
                  <a:ea typeface="ＭＳ 明朝"/>
                </a:rPr>
                <a:t>年</a:t>
              </a:r>
              <a:r>
                <a:rPr lang="en-US" altLang="ja-JP" sz="700" b="1" dirty="0">
                  <a:latin typeface="ＭＳ 明朝"/>
                  <a:ea typeface="ＭＳ 明朝"/>
                </a:rPr>
                <a:t>3</a:t>
              </a:r>
              <a:r>
                <a:rPr lang="ja-JP" altLang="en-US" sz="700" b="1" dirty="0">
                  <a:latin typeface="ＭＳ 明朝"/>
                  <a:ea typeface="ＭＳ 明朝"/>
                </a:rPr>
                <a:t>月診療分</a:t>
              </a:r>
              <a:r>
                <a:rPr lang="en-US" altLang="ja-JP" sz="700" b="1" dirty="0">
                  <a:latin typeface="ＭＳ 明朝"/>
                  <a:ea typeface="ＭＳ 明朝"/>
                </a:rPr>
                <a:t>(12</a:t>
              </a:r>
              <a:r>
                <a:rPr lang="ja-JP" altLang="en-US" sz="700" b="1" dirty="0">
                  <a:latin typeface="ＭＳ 明朝"/>
                  <a:ea typeface="ＭＳ 明朝"/>
                </a:rPr>
                <a:t>カ月分</a:t>
              </a:r>
              <a:r>
                <a:rPr lang="en-US" altLang="ja-JP" sz="700" b="1" dirty="0">
                  <a:latin typeface="ＭＳ 明朝"/>
                  <a:ea typeface="ＭＳ 明朝"/>
                </a:rPr>
                <a:t>)</a:t>
              </a:r>
              <a:r>
                <a:rPr lang="ja-JP" altLang="en-US" sz="700" b="1" dirty="0" err="1">
                  <a:latin typeface="ＭＳ 明朝"/>
                  <a:ea typeface="ＭＳ 明朝"/>
                </a:rPr>
                <a:t>。</a:t>
              </a:r>
              <a:r>
                <a:rPr lang="ja-JP" altLang="en-US" sz="700" dirty="0">
                  <a:latin typeface="ＭＳ 明朝"/>
                  <a:ea typeface="ＭＳ 明朝"/>
                </a:rPr>
                <a:t> </a:t>
              </a:r>
              <a:endParaRPr lang="en-US" altLang="ja-JP" sz="700" dirty="0">
                <a:latin typeface="ＭＳ 明朝"/>
                <a:ea typeface="ＭＳ 明朝"/>
              </a:endParaRPr>
            </a:p>
            <a:p>
              <a:pPr fontAlgn="base">
                <a:spcBef>
                  <a:spcPct val="0"/>
                </a:spcBef>
                <a:spcAft>
                  <a:spcPct val="0"/>
                </a:spcAft>
              </a:pPr>
              <a:r>
                <a:rPr lang="ja-JP" altLang="en-US" sz="700" dirty="0">
                  <a:latin typeface="ＭＳ 明朝"/>
                  <a:ea typeface="ＭＳ 明朝"/>
                </a:rPr>
                <a:t>データ化範囲</a:t>
              </a:r>
              <a:r>
                <a:rPr lang="en-US" altLang="ja-JP" sz="700" dirty="0">
                  <a:latin typeface="ＭＳ 明朝"/>
                  <a:ea typeface="ＭＳ 明朝"/>
                </a:rPr>
                <a:t>(</a:t>
              </a:r>
              <a:r>
                <a:rPr lang="ja-JP" altLang="en-US" sz="700" dirty="0">
                  <a:latin typeface="ＭＳ 明朝"/>
                  <a:ea typeface="ＭＳ 明朝"/>
                </a:rPr>
                <a:t>分析対象</a:t>
              </a:r>
              <a:r>
                <a:rPr lang="en-US" altLang="ja-JP" sz="700" dirty="0">
                  <a:latin typeface="ＭＳ 明朝"/>
                  <a:ea typeface="ＭＳ 明朝"/>
                </a:rPr>
                <a:t>)</a:t>
              </a:r>
              <a:r>
                <a:rPr lang="ja-JP" altLang="en-US" sz="700" dirty="0">
                  <a:latin typeface="ＭＳ 明朝"/>
                  <a:ea typeface="ＭＳ 明朝"/>
                </a:rPr>
                <a:t>期間内に</a:t>
              </a:r>
              <a:r>
                <a:rPr lang="en-US" altLang="ja-JP" sz="700" dirty="0">
                  <a:latin typeface="ＭＳ 明朝"/>
                  <a:ea typeface="ＭＳ 明朝"/>
                </a:rPr>
                <a:t>｢</a:t>
              </a:r>
              <a:r>
                <a:rPr lang="ja-JP" altLang="en-US" sz="700" dirty="0">
                  <a:latin typeface="ＭＳ 明朝"/>
                  <a:ea typeface="ＭＳ 明朝"/>
                </a:rPr>
                <a:t>腹膜透析</a:t>
              </a:r>
              <a:r>
                <a:rPr lang="en-US" altLang="ja-JP" sz="700" dirty="0">
                  <a:latin typeface="ＭＳ 明朝"/>
                  <a:ea typeface="ＭＳ 明朝"/>
                </a:rPr>
                <a:t>｣</a:t>
              </a:r>
              <a:r>
                <a:rPr lang="ja-JP" altLang="en-US" sz="700" dirty="0">
                  <a:latin typeface="ＭＳ 明朝"/>
                  <a:ea typeface="ＭＳ 明朝"/>
                </a:rPr>
                <a:t>もしくは</a:t>
              </a:r>
              <a:r>
                <a:rPr lang="en-US" altLang="ja-JP" sz="700" dirty="0">
                  <a:latin typeface="ＭＳ 明朝"/>
                  <a:ea typeface="ＭＳ 明朝"/>
                </a:rPr>
                <a:t>｢</a:t>
              </a:r>
              <a:r>
                <a:rPr lang="ja-JP" altLang="en-US" sz="700" dirty="0">
                  <a:latin typeface="ＭＳ 明朝"/>
                  <a:ea typeface="ＭＳ 明朝"/>
                </a:rPr>
                <a:t>血液透析</a:t>
              </a:r>
              <a:r>
                <a:rPr lang="en-US" altLang="ja-JP" sz="700" dirty="0">
                  <a:latin typeface="ＭＳ 明朝"/>
                  <a:ea typeface="ＭＳ 明朝"/>
                </a:rPr>
                <a:t>｣</a:t>
              </a:r>
              <a:r>
                <a:rPr lang="ja-JP" altLang="en-US" sz="700" dirty="0">
                  <a:latin typeface="ＭＳ 明朝"/>
                  <a:ea typeface="ＭＳ 明朝"/>
                </a:rPr>
                <a:t>の診療行為がある患者を対象に集計。 </a:t>
              </a:r>
              <a:endParaRPr lang="en-US" altLang="ja-JP" sz="700" dirty="0">
                <a:latin typeface="ＭＳ 明朝"/>
                <a:ea typeface="ＭＳ 明朝"/>
              </a:endParaRPr>
            </a:p>
            <a:p>
              <a:pPr fontAlgn="base">
                <a:spcBef>
                  <a:spcPct val="0"/>
                </a:spcBef>
                <a:spcAft>
                  <a:spcPct val="0"/>
                </a:spcAft>
              </a:pPr>
              <a:r>
                <a:rPr lang="ja-JP" altLang="en-US" sz="700" dirty="0">
                  <a:latin typeface="ＭＳ 明朝"/>
                  <a:ea typeface="ＭＳ 明朝"/>
                </a:rPr>
                <a:t>現時点で資格喪失している被保険者についても集計する。緊急透析と思われる患者は除く。 </a:t>
              </a:r>
              <a:endParaRPr lang="ja-JP" altLang="en-US" sz="700" dirty="0">
                <a:solidFill>
                  <a:prstClr val="black"/>
                </a:solidFill>
                <a:latin typeface="ＭＳ 明朝"/>
                <a:ea typeface="ＭＳ 明朝"/>
                <a:cs typeface="ＭＳ Ｐゴシック" pitchFamily="50" charset="-128"/>
              </a:endParaRPr>
            </a:p>
          </p:txBody>
        </p:sp>
        <p:pic>
          <p:nvPicPr>
            <p:cNvPr id="9218" name="table1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618" y="1791759"/>
              <a:ext cx="3124200" cy="127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3" name="Rectangle 1"/>
          <p:cNvSpPr>
            <a:spLocks noChangeAspect="1" noChangeArrowheads="1"/>
          </p:cNvSpPr>
          <p:nvPr/>
        </p:nvSpPr>
        <p:spPr bwMode="auto">
          <a:xfrm>
            <a:off x="331200" y="4024820"/>
            <a:ext cx="6120680" cy="830997"/>
          </a:xfrm>
          <a:prstGeom prst="rect">
            <a:avLst/>
          </a:prstGeom>
          <a:noFill/>
          <a:ln w="9525">
            <a:noFill/>
            <a:miter lim="800000"/>
            <a:headEnd/>
            <a:tailEnd/>
          </a:ln>
          <a:effectLst/>
        </p:spPr>
        <p:txBody>
          <a:bodyPr vert="horz" wrap="square" lIns="0" tIns="45720" rIns="91440" bIns="45720" numCol="1" anchor="t" anchorCtr="0" compatLnSpc="1">
            <a:prstTxWarp prst="textNoShape">
              <a:avLst/>
            </a:prstTxWarp>
            <a:noAutofit/>
          </a:bodyPr>
          <a:lstStyle/>
          <a:p>
            <a:pPr fontAlgn="base">
              <a:spcBef>
                <a:spcPct val="0"/>
              </a:spcBef>
              <a:spcAft>
                <a:spcPct val="0"/>
              </a:spcAft>
            </a:pPr>
            <a:r>
              <a:rPr lang="ja-JP" altLang="en-US" sz="1200" dirty="0">
                <a:solidFill>
                  <a:prstClr val="black"/>
                </a:solidFill>
                <a:latin typeface="ＭＳ 明朝"/>
                <a:ea typeface="ＭＳ 明朝"/>
                <a:cs typeface="Times New Roman" pitchFamily="18" charset="0"/>
              </a:rPr>
              <a:t>　次に、人工透析患者</a:t>
            </a:r>
            <a:r>
              <a:rPr lang="en-US" altLang="ja-JP" sz="1200" dirty="0">
                <a:solidFill>
                  <a:prstClr val="black"/>
                </a:solidFill>
                <a:latin typeface="ＭＳ 明朝"/>
                <a:ea typeface="ＭＳ 明朝"/>
                <a:cs typeface="Times New Roman" pitchFamily="18" charset="0"/>
              </a:rPr>
              <a:t>45</a:t>
            </a:r>
            <a:r>
              <a:rPr lang="ja-JP" altLang="en-US" sz="1200" dirty="0">
                <a:solidFill>
                  <a:prstClr val="black"/>
                </a:solidFill>
                <a:latin typeface="ＭＳ 明朝"/>
                <a:ea typeface="ＭＳ 明朝"/>
                <a:cs typeface="Times New Roman" pitchFamily="18" charset="0"/>
              </a:rPr>
              <a:t>人を対象に、以下の通り医療費を分析した。</a:t>
            </a:r>
            <a:r>
              <a:rPr lang="zh-TW" altLang="en-US" sz="1200" dirty="0">
                <a:solidFill>
                  <a:prstClr val="black"/>
                </a:solidFill>
                <a:latin typeface="ＭＳ 明朝"/>
                <a:ea typeface="ＭＳ 明朝"/>
              </a:rPr>
              <a:t>平成</a:t>
            </a:r>
            <a:r>
              <a:rPr lang="en-US" altLang="zh-TW" sz="1200" dirty="0">
                <a:solidFill>
                  <a:prstClr val="black"/>
                </a:solidFill>
                <a:latin typeface="ＭＳ 明朝"/>
                <a:ea typeface="ＭＳ 明朝"/>
              </a:rPr>
              <a:t>27</a:t>
            </a:r>
            <a:r>
              <a:rPr lang="zh-TW" altLang="en-US" sz="1200" dirty="0">
                <a:solidFill>
                  <a:prstClr val="black"/>
                </a:solidFill>
                <a:latin typeface="ＭＳ 明朝"/>
                <a:ea typeface="ＭＳ 明朝"/>
              </a:rPr>
              <a:t>年</a:t>
            </a:r>
            <a:r>
              <a:rPr lang="en-US" altLang="zh-TW" sz="1200" dirty="0">
                <a:solidFill>
                  <a:prstClr val="black"/>
                </a:solidFill>
                <a:latin typeface="ＭＳ 明朝"/>
                <a:ea typeface="ＭＳ 明朝"/>
              </a:rPr>
              <a:t>4</a:t>
            </a:r>
            <a:r>
              <a:rPr lang="zh-TW" altLang="en-US" sz="1200" dirty="0">
                <a:solidFill>
                  <a:prstClr val="black"/>
                </a:solidFill>
                <a:latin typeface="ＭＳ 明朝"/>
                <a:ea typeface="ＭＳ 明朝"/>
              </a:rPr>
              <a:t>月～平成</a:t>
            </a:r>
            <a:r>
              <a:rPr lang="en-US" altLang="zh-TW" sz="1200" dirty="0">
                <a:solidFill>
                  <a:prstClr val="black"/>
                </a:solidFill>
                <a:latin typeface="ＭＳ 明朝"/>
                <a:ea typeface="ＭＳ 明朝"/>
              </a:rPr>
              <a:t>28</a:t>
            </a:r>
            <a:r>
              <a:rPr lang="zh-TW" altLang="en-US" sz="1200" dirty="0">
                <a:solidFill>
                  <a:prstClr val="black"/>
                </a:solidFill>
                <a:latin typeface="ＭＳ 明朝"/>
                <a:ea typeface="ＭＳ 明朝"/>
              </a:rPr>
              <a:t>年</a:t>
            </a:r>
            <a:r>
              <a:rPr lang="en-US" altLang="zh-TW" sz="1200" dirty="0">
                <a:solidFill>
                  <a:prstClr val="black"/>
                </a:solidFill>
                <a:latin typeface="ＭＳ 明朝"/>
                <a:ea typeface="ＭＳ 明朝"/>
              </a:rPr>
              <a:t>3</a:t>
            </a:r>
            <a:r>
              <a:rPr lang="zh-TW" altLang="en-US" sz="1200" dirty="0">
                <a:solidFill>
                  <a:prstClr val="black"/>
                </a:solidFill>
                <a:latin typeface="ＭＳ 明朝"/>
                <a:ea typeface="ＭＳ 明朝"/>
              </a:rPr>
              <a:t>月診療分</a:t>
            </a:r>
            <a:r>
              <a:rPr lang="ja-JP" altLang="en-US" sz="1200" dirty="0">
                <a:solidFill>
                  <a:prstClr val="black"/>
                </a:solidFill>
                <a:latin typeface="ＭＳ 明朝"/>
                <a:ea typeface="ＭＳ 明朝"/>
              </a:rPr>
              <a:t>の</a:t>
            </a:r>
            <a:r>
              <a:rPr lang="en-US" altLang="ja-JP" sz="1200" dirty="0">
                <a:solidFill>
                  <a:prstClr val="black"/>
                </a:solidFill>
                <a:latin typeface="ＭＳ 明朝"/>
                <a:ea typeface="ＭＳ 明朝"/>
              </a:rPr>
              <a:t>12</a:t>
            </a:r>
            <a:r>
              <a:rPr lang="ja-JP" altLang="en-US" sz="1200" dirty="0">
                <a:solidFill>
                  <a:prstClr val="black"/>
                </a:solidFill>
                <a:latin typeface="ＭＳ 明朝"/>
                <a:ea typeface="ＭＳ 明朝"/>
              </a:rPr>
              <a:t>カ</a:t>
            </a:r>
            <a:r>
              <a:rPr lang="zh-TW" altLang="en-US" sz="1200" dirty="0">
                <a:solidFill>
                  <a:prstClr val="black"/>
                </a:solidFill>
                <a:latin typeface="ＭＳ 明朝"/>
                <a:ea typeface="ＭＳ 明朝"/>
              </a:rPr>
              <a:t>月</a:t>
            </a:r>
            <a:r>
              <a:rPr lang="ja-JP" altLang="en-US" sz="1200" dirty="0">
                <a:solidFill>
                  <a:prstClr val="black"/>
                </a:solidFill>
                <a:latin typeface="ＭＳ 明朝"/>
                <a:ea typeface="ＭＳ 明朝"/>
                <a:cs typeface="Times New Roman" pitchFamily="18" charset="0"/>
              </a:rPr>
              <a:t>分での患者一人当たりの医療費平均は</a:t>
            </a:r>
            <a:r>
              <a:rPr lang="en-US" altLang="ja-JP" sz="1200" dirty="0">
                <a:solidFill>
                  <a:prstClr val="black"/>
                </a:solidFill>
                <a:latin typeface="ＭＳ 明朝"/>
                <a:ea typeface="ＭＳ 明朝"/>
                <a:cs typeface="Times New Roman" pitchFamily="18" charset="0"/>
              </a:rPr>
              <a:t>537</a:t>
            </a:r>
            <a:r>
              <a:rPr lang="ja-JP" altLang="en-US" sz="1200" dirty="0">
                <a:solidFill>
                  <a:prstClr val="black"/>
                </a:solidFill>
                <a:latin typeface="ＭＳ 明朝"/>
                <a:ea typeface="ＭＳ 明朝"/>
                <a:cs typeface="Times New Roman" pitchFamily="18" charset="0"/>
              </a:rPr>
              <a:t>万円程度、このうち透析関連の医療費が</a:t>
            </a:r>
            <a:r>
              <a:rPr lang="en-US" altLang="ja-JP" sz="1200" dirty="0">
                <a:solidFill>
                  <a:prstClr val="black"/>
                </a:solidFill>
                <a:latin typeface="ＭＳ 明朝"/>
                <a:ea typeface="ＭＳ 明朝"/>
                <a:cs typeface="Times New Roman" pitchFamily="18" charset="0"/>
              </a:rPr>
              <a:t>520</a:t>
            </a:r>
            <a:r>
              <a:rPr lang="ja-JP" altLang="en-US" sz="1200" dirty="0">
                <a:solidFill>
                  <a:prstClr val="black"/>
                </a:solidFill>
                <a:latin typeface="ＭＳ 明朝"/>
                <a:ea typeface="ＭＳ 明朝"/>
                <a:cs typeface="Times New Roman" pitchFamily="18" charset="0"/>
              </a:rPr>
              <a:t>万円程度、透析関連以外の医療費が</a:t>
            </a:r>
            <a:r>
              <a:rPr lang="en-US" altLang="zh-TW" sz="1200" dirty="0">
                <a:solidFill>
                  <a:prstClr val="black"/>
                </a:solidFill>
                <a:latin typeface="ＭＳ 明朝"/>
                <a:ea typeface="ＭＳ 明朝"/>
                <a:cs typeface="Times New Roman" pitchFamily="18" charset="0"/>
              </a:rPr>
              <a:t>17</a:t>
            </a:r>
            <a:r>
              <a:rPr lang="zh-TW" altLang="en-US" sz="1200" dirty="0">
                <a:solidFill>
                  <a:prstClr val="black"/>
                </a:solidFill>
                <a:latin typeface="ＭＳ 明朝"/>
                <a:ea typeface="ＭＳ 明朝"/>
                <a:cs typeface="Times New Roman" pitchFamily="18" charset="0"/>
              </a:rPr>
              <a:t>万</a:t>
            </a:r>
            <a:r>
              <a:rPr lang="ja-JP" altLang="en-US" sz="1200" dirty="0">
                <a:solidFill>
                  <a:prstClr val="black"/>
                </a:solidFill>
                <a:latin typeface="ＭＳ 明朝"/>
                <a:ea typeface="ＭＳ 明朝"/>
                <a:cs typeface="Times New Roman" pitchFamily="18" charset="0"/>
              </a:rPr>
              <a:t>円程度である。</a:t>
            </a:r>
            <a:endParaRPr lang="ja-JP" altLang="en-US" sz="1200" dirty="0">
              <a:solidFill>
                <a:prstClr val="black"/>
              </a:solidFill>
              <a:latin typeface="ＭＳ 明朝"/>
              <a:ea typeface="ＭＳ 明朝"/>
              <a:cs typeface="ＭＳ Ｐゴシック" pitchFamily="50" charset="-128"/>
            </a:endParaRPr>
          </a:p>
        </p:txBody>
      </p:sp>
      <p:sp>
        <p:nvSpPr>
          <p:cNvPr id="17" name="Rectangle 6"/>
          <p:cNvSpPr>
            <a:spLocks noChangeAspect="1" noChangeArrowheads="1"/>
          </p:cNvSpPr>
          <p:nvPr/>
        </p:nvSpPr>
        <p:spPr bwMode="auto">
          <a:xfrm>
            <a:off x="398678" y="4673125"/>
            <a:ext cx="6120680" cy="261610"/>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fontAlgn="base">
              <a:spcBef>
                <a:spcPct val="0"/>
              </a:spcBef>
              <a:spcAft>
                <a:spcPct val="0"/>
              </a:spcAft>
            </a:pPr>
            <a:r>
              <a:rPr lang="ja-JP" altLang="en-US" sz="1100" dirty="0">
                <a:solidFill>
                  <a:prstClr val="black"/>
                </a:solidFill>
                <a:latin typeface="ＭＳ 明朝"/>
                <a:ea typeface="ＭＳ 明朝"/>
                <a:cs typeface="ＭＳ Ｐゴシック" pitchFamily="50" charset="-128"/>
              </a:rPr>
              <a:t>透析患者の医療費</a:t>
            </a:r>
          </a:p>
        </p:txBody>
      </p:sp>
      <p:pic>
        <p:nvPicPr>
          <p:cNvPr id="19" name="table1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233" y="4942430"/>
            <a:ext cx="62103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Rectangle 5"/>
          <p:cNvSpPr>
            <a:spLocks noChangeAspect="1" noChangeArrowheads="1"/>
          </p:cNvSpPr>
          <p:nvPr/>
        </p:nvSpPr>
        <p:spPr bwMode="auto">
          <a:xfrm>
            <a:off x="392233" y="7980458"/>
            <a:ext cx="6133570" cy="954107"/>
          </a:xfrm>
          <a:prstGeom prst="rect">
            <a:avLst/>
          </a:prstGeom>
          <a:noFill/>
          <a:ln w="9525">
            <a:noFill/>
            <a:miter lim="800000"/>
            <a:headEnd/>
            <a:tailEnd/>
          </a:ln>
          <a:effectLst/>
        </p:spPr>
        <p:txBody>
          <a:bodyPr vert="horz" wrap="square" lIns="0" tIns="45720" rIns="91440" bIns="45720" numCol="1" anchor="t" anchorCtr="0" compatLnSpc="1">
            <a:prstTxWarp prst="textNoShape">
              <a:avLst/>
            </a:prstTxWarp>
            <a:spAutoFit/>
          </a:bodyPr>
          <a:lstStyle/>
          <a:p>
            <a:pPr fontAlgn="base">
              <a:spcBef>
                <a:spcPct val="0"/>
              </a:spcBef>
              <a:spcAft>
                <a:spcPct val="0"/>
              </a:spcAft>
            </a:pPr>
            <a:r>
              <a:rPr lang="ja-JP" altLang="en-US" sz="700" b="1" dirty="0">
                <a:latin typeface="ＭＳ 明朝"/>
                <a:ea typeface="ＭＳ 明朝"/>
              </a:rPr>
              <a:t>データ化範囲</a:t>
            </a:r>
            <a:r>
              <a:rPr lang="en-US" altLang="ja-JP" sz="700" b="1" dirty="0">
                <a:latin typeface="ＭＳ 明朝"/>
                <a:ea typeface="ＭＳ 明朝"/>
              </a:rPr>
              <a:t>(</a:t>
            </a:r>
            <a:r>
              <a:rPr lang="ja-JP" altLang="en-US" sz="700" b="1" dirty="0">
                <a:latin typeface="ＭＳ 明朝"/>
                <a:ea typeface="ＭＳ 明朝"/>
              </a:rPr>
              <a:t>分析対象</a:t>
            </a:r>
            <a:r>
              <a:rPr lang="en-US" altLang="ja-JP" sz="700" b="1" dirty="0">
                <a:latin typeface="ＭＳ 明朝"/>
                <a:ea typeface="ＭＳ 明朝"/>
              </a:rPr>
              <a:t>)…</a:t>
            </a:r>
            <a:r>
              <a:rPr lang="ja-JP" altLang="en-US" sz="700" b="1" dirty="0">
                <a:latin typeface="ＭＳ 明朝"/>
                <a:ea typeface="ＭＳ 明朝"/>
              </a:rPr>
              <a:t>入院</a:t>
            </a:r>
            <a:r>
              <a:rPr lang="en-US" altLang="ja-JP" sz="700" b="1" dirty="0">
                <a:latin typeface="ＭＳ 明朝"/>
                <a:ea typeface="ＭＳ 明朝"/>
              </a:rPr>
              <a:t>(DPC</a:t>
            </a:r>
            <a:r>
              <a:rPr lang="ja-JP" altLang="en-US" sz="700" b="1" dirty="0">
                <a:latin typeface="ＭＳ 明朝"/>
                <a:ea typeface="ＭＳ 明朝"/>
              </a:rPr>
              <a:t>を含む</a:t>
            </a:r>
            <a:r>
              <a:rPr lang="en-US" altLang="ja-JP" sz="700" b="1" dirty="0">
                <a:latin typeface="ＭＳ 明朝"/>
                <a:ea typeface="ＭＳ 明朝"/>
              </a:rPr>
              <a:t>)</a:t>
            </a:r>
            <a:r>
              <a:rPr lang="ja-JP" altLang="en-US" sz="700" b="1" dirty="0" err="1">
                <a:latin typeface="ＭＳ 明朝"/>
                <a:ea typeface="ＭＳ 明朝"/>
              </a:rPr>
              <a:t>、</a:t>
            </a:r>
            <a:r>
              <a:rPr lang="ja-JP" altLang="en-US" sz="700" b="1" dirty="0">
                <a:latin typeface="ＭＳ 明朝"/>
                <a:ea typeface="ＭＳ 明朝"/>
              </a:rPr>
              <a:t>入院外、調剤の電子レセプト。</a:t>
            </a:r>
            <a:endParaRPr lang="en-US" altLang="ja-JP" sz="700" b="1" dirty="0">
              <a:latin typeface="ＭＳ 明朝"/>
              <a:ea typeface="ＭＳ 明朝"/>
            </a:endParaRPr>
          </a:p>
          <a:p>
            <a:pPr fontAlgn="base">
              <a:spcBef>
                <a:spcPct val="0"/>
              </a:spcBef>
              <a:spcAft>
                <a:spcPct val="0"/>
              </a:spcAft>
            </a:pPr>
            <a:r>
              <a:rPr lang="ja-JP" altLang="en-US" sz="700" b="1" dirty="0">
                <a:latin typeface="ＭＳ 明朝"/>
                <a:ea typeface="ＭＳ 明朝"/>
              </a:rPr>
              <a:t>　　　　　　　　　　　　対象診療年月は平成</a:t>
            </a:r>
            <a:r>
              <a:rPr lang="en-US" altLang="ja-JP" sz="700" b="1" dirty="0">
                <a:latin typeface="ＭＳ 明朝"/>
                <a:ea typeface="ＭＳ 明朝"/>
              </a:rPr>
              <a:t>27</a:t>
            </a:r>
            <a:r>
              <a:rPr lang="ja-JP" altLang="en-US" sz="700" b="1" dirty="0">
                <a:latin typeface="ＭＳ 明朝"/>
                <a:ea typeface="ＭＳ 明朝"/>
              </a:rPr>
              <a:t>年</a:t>
            </a:r>
            <a:r>
              <a:rPr lang="en-US" altLang="ja-JP" sz="700" b="1" dirty="0">
                <a:latin typeface="ＭＳ 明朝"/>
                <a:ea typeface="ＭＳ 明朝"/>
              </a:rPr>
              <a:t>4</a:t>
            </a:r>
            <a:r>
              <a:rPr lang="ja-JP" altLang="en-US" sz="700" b="1" dirty="0">
                <a:latin typeface="ＭＳ 明朝"/>
                <a:ea typeface="ＭＳ 明朝"/>
              </a:rPr>
              <a:t>月～平成</a:t>
            </a:r>
            <a:r>
              <a:rPr lang="en-US" altLang="ja-JP" sz="700" b="1" dirty="0">
                <a:latin typeface="ＭＳ 明朝"/>
                <a:ea typeface="ＭＳ 明朝"/>
              </a:rPr>
              <a:t>28</a:t>
            </a:r>
            <a:r>
              <a:rPr lang="ja-JP" altLang="en-US" sz="700" b="1" dirty="0">
                <a:latin typeface="ＭＳ 明朝"/>
                <a:ea typeface="ＭＳ 明朝"/>
              </a:rPr>
              <a:t>年</a:t>
            </a:r>
            <a:r>
              <a:rPr lang="en-US" altLang="ja-JP" sz="700" b="1" dirty="0">
                <a:latin typeface="ＭＳ 明朝"/>
                <a:ea typeface="ＭＳ 明朝"/>
              </a:rPr>
              <a:t>3</a:t>
            </a:r>
            <a:r>
              <a:rPr lang="ja-JP" altLang="en-US" sz="700" b="1" dirty="0">
                <a:latin typeface="ＭＳ 明朝"/>
                <a:ea typeface="ＭＳ 明朝"/>
              </a:rPr>
              <a:t>月診療分</a:t>
            </a:r>
            <a:r>
              <a:rPr lang="en-US" altLang="ja-JP" sz="700" b="1" dirty="0">
                <a:latin typeface="ＭＳ 明朝"/>
                <a:ea typeface="ＭＳ 明朝"/>
              </a:rPr>
              <a:t>(12</a:t>
            </a:r>
            <a:r>
              <a:rPr lang="ja-JP" altLang="en-US" sz="700" b="1" dirty="0">
                <a:latin typeface="ＭＳ 明朝"/>
                <a:ea typeface="ＭＳ 明朝"/>
              </a:rPr>
              <a:t>カ月分</a:t>
            </a:r>
            <a:r>
              <a:rPr lang="en-US" altLang="ja-JP" sz="700" b="1" dirty="0">
                <a:latin typeface="ＭＳ 明朝"/>
                <a:ea typeface="ＭＳ 明朝"/>
              </a:rPr>
              <a:t>)</a:t>
            </a:r>
            <a:r>
              <a:rPr lang="ja-JP" altLang="en-US" sz="700" b="1" dirty="0" err="1">
                <a:latin typeface="ＭＳ 明朝"/>
                <a:ea typeface="ＭＳ 明朝"/>
              </a:rPr>
              <a:t>。</a:t>
            </a:r>
            <a:r>
              <a:rPr lang="ja-JP" altLang="en-US" sz="700" dirty="0">
                <a:latin typeface="ＭＳ 明朝"/>
                <a:ea typeface="ＭＳ 明朝"/>
              </a:rPr>
              <a:t> </a:t>
            </a:r>
            <a:endParaRPr lang="en-US" altLang="ja-JP" sz="700" dirty="0">
              <a:latin typeface="ＭＳ 明朝"/>
              <a:ea typeface="ＭＳ 明朝"/>
            </a:endParaRPr>
          </a:p>
          <a:p>
            <a:pPr fontAlgn="base">
              <a:spcBef>
                <a:spcPct val="0"/>
              </a:spcBef>
              <a:spcAft>
                <a:spcPct val="0"/>
              </a:spcAft>
            </a:pPr>
            <a:r>
              <a:rPr lang="ja-JP" altLang="en-US" sz="700" dirty="0">
                <a:latin typeface="ＭＳ 明朝"/>
                <a:ea typeface="ＭＳ 明朝"/>
              </a:rPr>
              <a:t>データ化範囲</a:t>
            </a:r>
            <a:r>
              <a:rPr lang="en-US" altLang="ja-JP" sz="700" dirty="0">
                <a:latin typeface="ＭＳ 明朝"/>
                <a:ea typeface="ＭＳ 明朝"/>
              </a:rPr>
              <a:t>(</a:t>
            </a:r>
            <a:r>
              <a:rPr lang="ja-JP" altLang="en-US" sz="700" dirty="0">
                <a:latin typeface="ＭＳ 明朝"/>
                <a:ea typeface="ＭＳ 明朝"/>
              </a:rPr>
              <a:t>分析対象</a:t>
            </a:r>
            <a:r>
              <a:rPr lang="en-US" altLang="ja-JP" sz="700" dirty="0">
                <a:latin typeface="ＭＳ 明朝"/>
                <a:ea typeface="ＭＳ 明朝"/>
              </a:rPr>
              <a:t>)</a:t>
            </a:r>
            <a:r>
              <a:rPr lang="ja-JP" altLang="en-US" sz="700" dirty="0">
                <a:latin typeface="ＭＳ 明朝"/>
                <a:ea typeface="ＭＳ 明朝"/>
              </a:rPr>
              <a:t>期間内に</a:t>
            </a:r>
            <a:r>
              <a:rPr lang="en-US" altLang="ja-JP" sz="700" dirty="0">
                <a:latin typeface="ＭＳ 明朝"/>
                <a:ea typeface="ＭＳ 明朝"/>
              </a:rPr>
              <a:t>｢</a:t>
            </a:r>
            <a:r>
              <a:rPr lang="ja-JP" altLang="en-US" sz="700" dirty="0">
                <a:latin typeface="ＭＳ 明朝"/>
                <a:ea typeface="ＭＳ 明朝"/>
              </a:rPr>
              <a:t>腹膜透析</a:t>
            </a:r>
            <a:r>
              <a:rPr lang="en-US" altLang="ja-JP" sz="700" dirty="0">
                <a:latin typeface="ＭＳ 明朝"/>
                <a:ea typeface="ＭＳ 明朝"/>
              </a:rPr>
              <a:t>｣</a:t>
            </a:r>
            <a:r>
              <a:rPr lang="ja-JP" altLang="en-US" sz="700" dirty="0">
                <a:latin typeface="ＭＳ 明朝"/>
                <a:ea typeface="ＭＳ 明朝"/>
              </a:rPr>
              <a:t>もしくは</a:t>
            </a:r>
            <a:r>
              <a:rPr lang="en-US" altLang="ja-JP" sz="700" dirty="0">
                <a:latin typeface="ＭＳ 明朝"/>
                <a:ea typeface="ＭＳ 明朝"/>
              </a:rPr>
              <a:t>｢</a:t>
            </a:r>
            <a:r>
              <a:rPr lang="ja-JP" altLang="en-US" sz="700" dirty="0">
                <a:latin typeface="ＭＳ 明朝"/>
                <a:ea typeface="ＭＳ 明朝"/>
              </a:rPr>
              <a:t>血液透析</a:t>
            </a:r>
            <a:r>
              <a:rPr lang="en-US" altLang="ja-JP" sz="700" dirty="0">
                <a:latin typeface="ＭＳ 明朝"/>
                <a:ea typeface="ＭＳ 明朝"/>
              </a:rPr>
              <a:t>｣</a:t>
            </a:r>
            <a:r>
              <a:rPr lang="ja-JP" altLang="en-US" sz="700" dirty="0">
                <a:latin typeface="ＭＳ 明朝"/>
                <a:ea typeface="ＭＳ 明朝"/>
              </a:rPr>
              <a:t>の診療行為がある患者を対象に集計。 </a:t>
            </a:r>
            <a:endParaRPr lang="en-US" altLang="ja-JP" sz="700" dirty="0">
              <a:latin typeface="ＭＳ 明朝"/>
              <a:ea typeface="ＭＳ 明朝"/>
            </a:endParaRPr>
          </a:p>
          <a:p>
            <a:pPr fontAlgn="base">
              <a:spcBef>
                <a:spcPct val="0"/>
              </a:spcBef>
              <a:spcAft>
                <a:spcPct val="0"/>
              </a:spcAft>
            </a:pPr>
            <a:r>
              <a:rPr lang="ja-JP" altLang="en-US" sz="700" dirty="0">
                <a:latin typeface="ＭＳ 明朝"/>
                <a:ea typeface="ＭＳ 明朝"/>
              </a:rPr>
              <a:t>現時点で資格喪失している被保険者についても集計する。緊急透析と思われる患者は除く。 </a:t>
            </a:r>
            <a:endParaRPr lang="ja-JP" altLang="en-US" sz="700" dirty="0">
              <a:solidFill>
                <a:prstClr val="black"/>
              </a:solidFill>
              <a:latin typeface="ＭＳ 明朝"/>
              <a:ea typeface="ＭＳ 明朝"/>
              <a:cs typeface="ＭＳ Ｐゴシック" pitchFamily="50" charset="-128"/>
            </a:endParaRPr>
          </a:p>
          <a:p>
            <a:pPr lvl="0" fontAlgn="base">
              <a:spcBef>
                <a:spcPct val="0"/>
              </a:spcBef>
              <a:spcAft>
                <a:spcPct val="0"/>
              </a:spcAft>
            </a:pPr>
            <a:r>
              <a:rPr lang="en-US" altLang="ja-JP" sz="700" dirty="0">
                <a:latin typeface="ＭＳ 明朝"/>
                <a:ea typeface="ＭＳ 明朝"/>
              </a:rPr>
              <a:t>※</a:t>
            </a:r>
            <a:r>
              <a:rPr lang="ja-JP" altLang="en-US" sz="700" dirty="0">
                <a:latin typeface="ＭＳ 明朝"/>
                <a:ea typeface="ＭＳ 明朝"/>
              </a:rPr>
              <a:t>割合</a:t>
            </a:r>
            <a:r>
              <a:rPr lang="en-US" altLang="ja-JP" sz="700" dirty="0">
                <a:latin typeface="ＭＳ 明朝"/>
                <a:ea typeface="ＭＳ 明朝"/>
              </a:rPr>
              <a:t>…</a:t>
            </a:r>
            <a:r>
              <a:rPr lang="ja-JP" altLang="en-US" sz="700" dirty="0">
                <a:latin typeface="ＭＳ 明朝"/>
                <a:ea typeface="ＭＳ 明朝"/>
              </a:rPr>
              <a:t>小数第</a:t>
            </a:r>
            <a:r>
              <a:rPr lang="en-US" altLang="ja-JP" sz="700" dirty="0">
                <a:latin typeface="ＭＳ 明朝"/>
                <a:ea typeface="ＭＳ 明朝"/>
              </a:rPr>
              <a:t>2</a:t>
            </a:r>
            <a:r>
              <a:rPr lang="ja-JP" altLang="en-US" sz="700" dirty="0">
                <a:latin typeface="ＭＳ 明朝"/>
                <a:ea typeface="ＭＳ 明朝"/>
              </a:rPr>
              <a:t>位で四捨五入しているため、合計が</a:t>
            </a:r>
            <a:r>
              <a:rPr lang="en-US" altLang="ja-JP" sz="700" dirty="0">
                <a:latin typeface="ＭＳ 明朝"/>
                <a:ea typeface="ＭＳ 明朝"/>
              </a:rPr>
              <a:t>100%</a:t>
            </a:r>
            <a:r>
              <a:rPr lang="ja-JP" altLang="en-US" sz="700" dirty="0">
                <a:latin typeface="ＭＳ 明朝"/>
                <a:ea typeface="ＭＳ 明朝"/>
              </a:rPr>
              <a:t>にならない場合がある。 </a:t>
            </a:r>
            <a:endParaRPr lang="en-US" altLang="ja-JP" sz="700" dirty="0">
              <a:latin typeface="ＭＳ 明朝"/>
              <a:ea typeface="ＭＳ 明朝"/>
            </a:endParaRPr>
          </a:p>
          <a:p>
            <a:pPr lvl="0" fontAlgn="base">
              <a:spcBef>
                <a:spcPct val="0"/>
              </a:spcBef>
              <a:spcAft>
                <a:spcPct val="0"/>
              </a:spcAft>
            </a:pPr>
            <a:r>
              <a:rPr lang="en-US" altLang="ja-JP" sz="700" dirty="0">
                <a:latin typeface="ＭＳ 明朝"/>
                <a:ea typeface="ＭＳ 明朝"/>
              </a:rPr>
              <a:t>※⑧</a:t>
            </a:r>
            <a:r>
              <a:rPr lang="ja-JP" altLang="en-US" sz="700" dirty="0">
                <a:latin typeface="ＭＳ 明朝"/>
                <a:ea typeface="ＭＳ 明朝"/>
              </a:rPr>
              <a:t>起因が特定できない患者</a:t>
            </a:r>
            <a:r>
              <a:rPr lang="en-US" altLang="ja-JP" sz="700" dirty="0">
                <a:latin typeface="ＭＳ 明朝"/>
                <a:ea typeface="ＭＳ 明朝"/>
              </a:rPr>
              <a:t>…①</a:t>
            </a:r>
            <a:r>
              <a:rPr lang="ja-JP" altLang="en-US" sz="700" dirty="0">
                <a:latin typeface="ＭＳ 明朝"/>
                <a:ea typeface="ＭＳ 明朝"/>
              </a:rPr>
              <a:t>～⑦の傷病名組み合わせに該当しない患者。 </a:t>
            </a:r>
            <a:endParaRPr lang="en-US" altLang="ja-JP" sz="700" dirty="0">
              <a:latin typeface="ＭＳ 明朝"/>
              <a:ea typeface="ＭＳ 明朝"/>
            </a:endParaRPr>
          </a:p>
          <a:p>
            <a:pPr lvl="0" fontAlgn="base">
              <a:spcBef>
                <a:spcPct val="0"/>
              </a:spcBef>
              <a:spcAft>
                <a:spcPct val="0"/>
              </a:spcAft>
            </a:pPr>
            <a:r>
              <a:rPr lang="ja-JP" altLang="en-US" sz="700" dirty="0">
                <a:latin typeface="ＭＳ 明朝"/>
                <a:ea typeface="ＭＳ 明朝"/>
              </a:rPr>
              <a:t>⑧起因が特定できない患者</a:t>
            </a:r>
            <a:r>
              <a:rPr lang="en-US" altLang="ja-JP" sz="700" dirty="0">
                <a:latin typeface="ＭＳ 明朝"/>
                <a:ea typeface="ＭＳ 明朝"/>
              </a:rPr>
              <a:t>9</a:t>
            </a:r>
            <a:r>
              <a:rPr lang="ja-JP" altLang="en-US" sz="700" dirty="0">
                <a:latin typeface="ＭＳ 明朝"/>
                <a:ea typeface="ＭＳ 明朝"/>
              </a:rPr>
              <a:t>人のうち高血圧症が確認できる患者は</a:t>
            </a:r>
            <a:r>
              <a:rPr lang="en-US" altLang="ja-JP" sz="700" dirty="0">
                <a:latin typeface="ＭＳ 明朝"/>
                <a:ea typeface="ＭＳ 明朝"/>
              </a:rPr>
              <a:t>8</a:t>
            </a:r>
            <a:r>
              <a:rPr lang="ja-JP" altLang="en-US" sz="700" dirty="0">
                <a:latin typeface="ＭＳ 明朝"/>
                <a:ea typeface="ＭＳ 明朝"/>
              </a:rPr>
              <a:t>人、高血圧性心疾患が確認できる患者は</a:t>
            </a:r>
            <a:r>
              <a:rPr lang="en-US" altLang="ja-JP" sz="700" dirty="0">
                <a:latin typeface="ＭＳ 明朝"/>
                <a:ea typeface="ＭＳ 明朝"/>
              </a:rPr>
              <a:t>0</a:t>
            </a:r>
            <a:r>
              <a:rPr lang="ja-JP" altLang="en-US" sz="700" dirty="0">
                <a:latin typeface="ＭＳ 明朝"/>
                <a:ea typeface="ＭＳ 明朝"/>
              </a:rPr>
              <a:t>人、痛風が確認できる患者は</a:t>
            </a:r>
            <a:r>
              <a:rPr lang="en-US" altLang="zh-TW" sz="700" dirty="0">
                <a:latin typeface="ＭＳ 明朝"/>
                <a:ea typeface="ＭＳ 明朝"/>
              </a:rPr>
              <a:t>1</a:t>
            </a:r>
            <a:r>
              <a:rPr lang="ja-JP" altLang="en-US" sz="700" dirty="0">
                <a:latin typeface="ＭＳ 明朝"/>
                <a:ea typeface="ＭＳ 明朝"/>
              </a:rPr>
              <a:t>人。高血圧症、高血圧性心疾患、痛風のいずれも確認できない患者は</a:t>
            </a:r>
            <a:r>
              <a:rPr lang="en-US" altLang="zh-TW" sz="700" dirty="0">
                <a:latin typeface="ＭＳ 明朝"/>
                <a:ea typeface="ＭＳ 明朝"/>
              </a:rPr>
              <a:t>1</a:t>
            </a:r>
            <a:r>
              <a:rPr lang="ja-JP" altLang="en-US" sz="700" dirty="0">
                <a:latin typeface="ＭＳ 明朝"/>
                <a:ea typeface="ＭＳ 明朝"/>
              </a:rPr>
              <a:t>人。複数の疾病を持つ患者がいるため、合計人数は一致しない。 </a:t>
            </a:r>
            <a:endParaRPr lang="en-US" altLang="ja-JP" sz="700" dirty="0">
              <a:latin typeface="ＭＳ 明朝"/>
              <a:ea typeface="ＭＳ 明朝"/>
            </a:endParaRPr>
          </a:p>
        </p:txBody>
      </p:sp>
    </p:spTree>
    <p:extLst>
      <p:ext uri="{BB962C8B-B14F-4D97-AF65-F5344CB8AC3E}">
        <p14:creationId xmlns:p14="http://schemas.microsoft.com/office/powerpoint/2010/main" val="29016507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5"/>
          <p:cNvSpPr>
            <a:spLocks noChangeArrowheads="1"/>
          </p:cNvSpPr>
          <p:nvPr/>
        </p:nvSpPr>
        <p:spPr bwMode="auto">
          <a:xfrm>
            <a:off x="308107" y="8642888"/>
            <a:ext cx="6336704" cy="2154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endParaRPr lang="ja-JP" altLang="en-US" sz="800" dirty="0">
              <a:solidFill>
                <a:prstClr val="black"/>
              </a:solidFill>
              <a:latin typeface="ＭＳ 明朝"/>
              <a:ea typeface="ＭＳ 明朝"/>
              <a:cs typeface="ＭＳ Ｐゴシック" pitchFamily="50" charset="-128"/>
            </a:endParaRPr>
          </a:p>
        </p:txBody>
      </p:sp>
      <p:sp>
        <p:nvSpPr>
          <p:cNvPr id="7" name="スライド番号プレースホルダ 6"/>
          <p:cNvSpPr>
            <a:spLocks noGrp="1"/>
          </p:cNvSpPr>
          <p:nvPr>
            <p:ph type="sldNum" sz="quarter" idx="12"/>
          </p:nvPr>
        </p:nvSpPr>
        <p:spPr/>
        <p:txBody>
          <a:bodyPr/>
          <a:lstStyle/>
          <a:p>
            <a:r>
              <a:rPr kumimoji="1" lang="en-US" altLang="ja-JP" dirty="0" smtClean="0">
                <a:latin typeface="ＭＳ 明朝"/>
                <a:ea typeface="ＭＳ 明朝"/>
              </a:rPr>
              <a:t>12</a:t>
            </a:r>
            <a:endParaRPr kumimoji="1" lang="ja-JP" altLang="en-US" dirty="0">
              <a:latin typeface="ＭＳ 明朝"/>
              <a:ea typeface="ＭＳ 明朝"/>
            </a:endParaRPr>
          </a:p>
        </p:txBody>
      </p:sp>
      <p:sp>
        <p:nvSpPr>
          <p:cNvPr id="12" name="Rectangle 5"/>
          <p:cNvSpPr>
            <a:spLocks noChangeAspect="1" noChangeArrowheads="1"/>
          </p:cNvSpPr>
          <p:nvPr/>
        </p:nvSpPr>
        <p:spPr bwMode="auto">
          <a:xfrm>
            <a:off x="4725144" y="4656326"/>
            <a:ext cx="1008112" cy="1754326"/>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fontAlgn="base">
              <a:spcBef>
                <a:spcPct val="0"/>
              </a:spcBef>
              <a:spcAft>
                <a:spcPct val="0"/>
              </a:spcAft>
            </a:pPr>
            <a:r>
              <a:rPr lang="ja-JP" altLang="en-US" sz="600" b="1" dirty="0">
                <a:latin typeface="ＭＳ 明朝"/>
                <a:ea typeface="ＭＳ 明朝"/>
              </a:rPr>
              <a:t>データ化範囲</a:t>
            </a:r>
            <a:r>
              <a:rPr lang="en-US" altLang="ja-JP" sz="600" b="1" dirty="0">
                <a:latin typeface="ＭＳ 明朝"/>
                <a:ea typeface="ＭＳ 明朝"/>
              </a:rPr>
              <a:t>(</a:t>
            </a:r>
            <a:r>
              <a:rPr lang="ja-JP" altLang="en-US" sz="600" b="1" dirty="0">
                <a:latin typeface="ＭＳ 明朝"/>
                <a:ea typeface="ＭＳ 明朝"/>
              </a:rPr>
              <a:t>分析対象</a:t>
            </a:r>
            <a:r>
              <a:rPr lang="en-US" altLang="ja-JP" sz="600" b="1" dirty="0">
                <a:latin typeface="ＭＳ 明朝"/>
                <a:ea typeface="ＭＳ 明朝"/>
              </a:rPr>
              <a:t>)…</a:t>
            </a:r>
            <a:r>
              <a:rPr lang="ja-JP" altLang="en-US" sz="600" b="1" dirty="0">
                <a:latin typeface="ＭＳ 明朝"/>
                <a:ea typeface="ＭＳ 明朝"/>
              </a:rPr>
              <a:t>入院</a:t>
            </a:r>
            <a:r>
              <a:rPr lang="en-US" altLang="ja-JP" sz="600" b="1" dirty="0">
                <a:latin typeface="ＭＳ 明朝"/>
                <a:ea typeface="ＭＳ 明朝"/>
              </a:rPr>
              <a:t>(DPC</a:t>
            </a:r>
            <a:r>
              <a:rPr lang="ja-JP" altLang="en-US" sz="600" b="1" dirty="0">
                <a:latin typeface="ＭＳ 明朝"/>
                <a:ea typeface="ＭＳ 明朝"/>
              </a:rPr>
              <a:t>を含む</a:t>
            </a:r>
            <a:r>
              <a:rPr lang="en-US" altLang="ja-JP" sz="600" b="1" dirty="0">
                <a:latin typeface="ＭＳ 明朝"/>
                <a:ea typeface="ＭＳ 明朝"/>
              </a:rPr>
              <a:t>)</a:t>
            </a:r>
            <a:r>
              <a:rPr lang="ja-JP" altLang="en-US" sz="600" b="1" dirty="0" err="1">
                <a:latin typeface="ＭＳ 明朝"/>
                <a:ea typeface="ＭＳ 明朝"/>
              </a:rPr>
              <a:t>、</a:t>
            </a:r>
            <a:r>
              <a:rPr lang="ja-JP" altLang="en-US" sz="600" b="1" dirty="0">
                <a:latin typeface="ＭＳ 明朝"/>
                <a:ea typeface="ＭＳ 明朝"/>
              </a:rPr>
              <a:t>入院外、調剤の電子レセプト。</a:t>
            </a:r>
            <a:endParaRPr lang="en-US" altLang="ja-JP" sz="600" b="1" dirty="0">
              <a:latin typeface="ＭＳ 明朝"/>
              <a:ea typeface="ＭＳ 明朝"/>
            </a:endParaRPr>
          </a:p>
          <a:p>
            <a:pPr fontAlgn="base">
              <a:spcBef>
                <a:spcPct val="0"/>
              </a:spcBef>
              <a:spcAft>
                <a:spcPct val="0"/>
              </a:spcAft>
            </a:pPr>
            <a:r>
              <a:rPr lang="ja-JP" altLang="en-US" sz="600" b="1" dirty="0">
                <a:latin typeface="ＭＳ 明朝"/>
                <a:ea typeface="ＭＳ 明朝"/>
              </a:rPr>
              <a:t>　　　　　　　　　　　　対象診療年月は平成</a:t>
            </a:r>
            <a:r>
              <a:rPr lang="en-US" altLang="ja-JP" sz="600" b="1" dirty="0">
                <a:latin typeface="ＭＳ 明朝"/>
                <a:ea typeface="ＭＳ 明朝"/>
              </a:rPr>
              <a:t>27</a:t>
            </a:r>
            <a:r>
              <a:rPr lang="ja-JP" altLang="en-US" sz="600" b="1" dirty="0">
                <a:latin typeface="ＭＳ 明朝"/>
                <a:ea typeface="ＭＳ 明朝"/>
              </a:rPr>
              <a:t>年</a:t>
            </a:r>
            <a:r>
              <a:rPr lang="en-US" altLang="ja-JP" sz="600" b="1" dirty="0">
                <a:latin typeface="ＭＳ 明朝"/>
                <a:ea typeface="ＭＳ 明朝"/>
              </a:rPr>
              <a:t>4</a:t>
            </a:r>
            <a:r>
              <a:rPr lang="ja-JP" altLang="en-US" sz="600" b="1" dirty="0">
                <a:latin typeface="ＭＳ 明朝"/>
                <a:ea typeface="ＭＳ 明朝"/>
              </a:rPr>
              <a:t>月～平成</a:t>
            </a:r>
            <a:r>
              <a:rPr lang="en-US" altLang="ja-JP" sz="600" b="1" dirty="0">
                <a:latin typeface="ＭＳ 明朝"/>
                <a:ea typeface="ＭＳ 明朝"/>
              </a:rPr>
              <a:t>28</a:t>
            </a:r>
            <a:r>
              <a:rPr lang="ja-JP" altLang="en-US" sz="600" b="1" dirty="0">
                <a:latin typeface="ＭＳ 明朝"/>
                <a:ea typeface="ＭＳ 明朝"/>
              </a:rPr>
              <a:t>年</a:t>
            </a:r>
            <a:r>
              <a:rPr lang="en-US" altLang="ja-JP" sz="600" b="1" dirty="0">
                <a:latin typeface="ＭＳ 明朝"/>
                <a:ea typeface="ＭＳ 明朝"/>
              </a:rPr>
              <a:t>3</a:t>
            </a:r>
            <a:r>
              <a:rPr lang="ja-JP" altLang="en-US" sz="600" b="1" dirty="0">
                <a:latin typeface="ＭＳ 明朝"/>
                <a:ea typeface="ＭＳ 明朝"/>
              </a:rPr>
              <a:t>月診療分</a:t>
            </a:r>
            <a:r>
              <a:rPr lang="en-US" altLang="ja-JP" sz="600" b="1" dirty="0">
                <a:latin typeface="ＭＳ 明朝"/>
                <a:ea typeface="ＭＳ 明朝"/>
              </a:rPr>
              <a:t>(12</a:t>
            </a:r>
            <a:r>
              <a:rPr lang="ja-JP" altLang="en-US" sz="600" b="1" dirty="0">
                <a:latin typeface="ＭＳ 明朝"/>
                <a:ea typeface="ＭＳ 明朝"/>
              </a:rPr>
              <a:t>カ月分</a:t>
            </a:r>
            <a:r>
              <a:rPr lang="en-US" altLang="ja-JP" sz="600" b="1" dirty="0">
                <a:latin typeface="ＭＳ 明朝"/>
                <a:ea typeface="ＭＳ 明朝"/>
              </a:rPr>
              <a:t>)</a:t>
            </a:r>
            <a:r>
              <a:rPr lang="ja-JP" altLang="en-US" sz="600" b="1" dirty="0" err="1">
                <a:latin typeface="ＭＳ 明朝"/>
                <a:ea typeface="ＭＳ 明朝"/>
              </a:rPr>
              <a:t>。</a:t>
            </a:r>
            <a:r>
              <a:rPr lang="ja-JP" altLang="en-US" sz="600" dirty="0">
                <a:latin typeface="ＭＳ 明朝"/>
                <a:ea typeface="ＭＳ 明朝"/>
              </a:rPr>
              <a:t> </a:t>
            </a:r>
            <a:endParaRPr lang="en-US" altLang="ja-JP" sz="600" dirty="0">
              <a:latin typeface="ＭＳ 明朝"/>
              <a:ea typeface="ＭＳ 明朝"/>
            </a:endParaRPr>
          </a:p>
          <a:p>
            <a:pPr fontAlgn="base">
              <a:spcBef>
                <a:spcPct val="0"/>
              </a:spcBef>
              <a:spcAft>
                <a:spcPct val="0"/>
              </a:spcAft>
            </a:pPr>
            <a:r>
              <a:rPr lang="ja-JP" altLang="en-US" sz="600" dirty="0">
                <a:latin typeface="ＭＳ 明朝"/>
                <a:ea typeface="ＭＳ 明朝"/>
              </a:rPr>
              <a:t>データ化範囲</a:t>
            </a:r>
            <a:r>
              <a:rPr lang="en-US" altLang="ja-JP" sz="600" dirty="0">
                <a:latin typeface="ＭＳ 明朝"/>
                <a:ea typeface="ＭＳ 明朝"/>
              </a:rPr>
              <a:t>(</a:t>
            </a:r>
            <a:r>
              <a:rPr lang="ja-JP" altLang="en-US" sz="600" dirty="0">
                <a:latin typeface="ＭＳ 明朝"/>
                <a:ea typeface="ＭＳ 明朝"/>
              </a:rPr>
              <a:t>分析対象</a:t>
            </a:r>
            <a:r>
              <a:rPr lang="en-US" altLang="ja-JP" sz="600" dirty="0">
                <a:latin typeface="ＭＳ 明朝"/>
                <a:ea typeface="ＭＳ 明朝"/>
              </a:rPr>
              <a:t>)</a:t>
            </a:r>
            <a:r>
              <a:rPr lang="ja-JP" altLang="en-US" sz="600" dirty="0">
                <a:latin typeface="ＭＳ 明朝"/>
                <a:ea typeface="ＭＳ 明朝"/>
              </a:rPr>
              <a:t>期間内に</a:t>
            </a:r>
            <a:r>
              <a:rPr lang="en-US" altLang="ja-JP" sz="600" dirty="0">
                <a:latin typeface="ＭＳ 明朝"/>
                <a:ea typeface="ＭＳ 明朝"/>
              </a:rPr>
              <a:t>｢</a:t>
            </a:r>
            <a:r>
              <a:rPr lang="ja-JP" altLang="en-US" sz="600" dirty="0">
                <a:latin typeface="ＭＳ 明朝"/>
                <a:ea typeface="ＭＳ 明朝"/>
              </a:rPr>
              <a:t>腹膜透析</a:t>
            </a:r>
            <a:r>
              <a:rPr lang="en-US" altLang="ja-JP" sz="600" dirty="0">
                <a:latin typeface="ＭＳ 明朝"/>
                <a:ea typeface="ＭＳ 明朝"/>
              </a:rPr>
              <a:t>｣</a:t>
            </a:r>
            <a:r>
              <a:rPr lang="ja-JP" altLang="en-US" sz="600" dirty="0">
                <a:latin typeface="ＭＳ 明朝"/>
                <a:ea typeface="ＭＳ 明朝"/>
              </a:rPr>
              <a:t>もしくは</a:t>
            </a:r>
            <a:r>
              <a:rPr lang="en-US" altLang="ja-JP" sz="600" dirty="0">
                <a:latin typeface="ＭＳ 明朝"/>
                <a:ea typeface="ＭＳ 明朝"/>
              </a:rPr>
              <a:t>｢</a:t>
            </a:r>
            <a:r>
              <a:rPr lang="ja-JP" altLang="en-US" sz="600" dirty="0">
                <a:latin typeface="ＭＳ 明朝"/>
                <a:ea typeface="ＭＳ 明朝"/>
              </a:rPr>
              <a:t>血液透析</a:t>
            </a:r>
            <a:r>
              <a:rPr lang="en-US" altLang="ja-JP" sz="600" dirty="0">
                <a:latin typeface="ＭＳ 明朝"/>
                <a:ea typeface="ＭＳ 明朝"/>
              </a:rPr>
              <a:t>｣</a:t>
            </a:r>
            <a:r>
              <a:rPr lang="ja-JP" altLang="en-US" sz="600" dirty="0">
                <a:latin typeface="ＭＳ 明朝"/>
                <a:ea typeface="ＭＳ 明朝"/>
              </a:rPr>
              <a:t>の診療行為がある患者を対象に集計。 </a:t>
            </a:r>
            <a:endParaRPr lang="en-US" altLang="ja-JP" sz="600" dirty="0">
              <a:latin typeface="ＭＳ 明朝"/>
              <a:ea typeface="ＭＳ 明朝"/>
            </a:endParaRPr>
          </a:p>
          <a:p>
            <a:pPr fontAlgn="base">
              <a:spcBef>
                <a:spcPct val="0"/>
              </a:spcBef>
              <a:spcAft>
                <a:spcPct val="0"/>
              </a:spcAft>
            </a:pPr>
            <a:r>
              <a:rPr lang="ja-JP" altLang="en-US" sz="600" dirty="0">
                <a:latin typeface="ＭＳ 明朝"/>
                <a:ea typeface="ＭＳ 明朝"/>
              </a:rPr>
              <a:t>現時点で資格喪失している被保険者についても集計する。緊急透析と思われる患者は除く。 </a:t>
            </a:r>
            <a:endParaRPr lang="ja-JP" altLang="en-US" sz="600" dirty="0">
              <a:solidFill>
                <a:prstClr val="black"/>
              </a:solidFill>
              <a:latin typeface="ＭＳ 明朝"/>
              <a:ea typeface="ＭＳ 明朝"/>
              <a:cs typeface="ＭＳ Ｐゴシック" pitchFamily="50" charset="-128"/>
            </a:endParaRPr>
          </a:p>
          <a:p>
            <a:pPr lvl="0" fontAlgn="base">
              <a:spcBef>
                <a:spcPct val="0"/>
              </a:spcBef>
              <a:spcAft>
                <a:spcPct val="0"/>
              </a:spcAft>
            </a:pPr>
            <a:r>
              <a:rPr lang="en-US" altLang="ja-JP" sz="600" dirty="0">
                <a:latin typeface="ＭＳ 明朝"/>
                <a:ea typeface="ＭＳ 明朝"/>
              </a:rPr>
              <a:t>※</a:t>
            </a:r>
            <a:r>
              <a:rPr lang="ja-JP" altLang="en-US" sz="600" dirty="0">
                <a:latin typeface="ＭＳ 明朝"/>
                <a:ea typeface="ＭＳ 明朝"/>
              </a:rPr>
              <a:t>割合</a:t>
            </a:r>
            <a:r>
              <a:rPr lang="en-US" altLang="ja-JP" sz="600" dirty="0">
                <a:latin typeface="ＭＳ 明朝"/>
                <a:ea typeface="ＭＳ 明朝"/>
              </a:rPr>
              <a:t>…</a:t>
            </a:r>
            <a:r>
              <a:rPr lang="ja-JP" altLang="en-US" sz="600" dirty="0">
                <a:latin typeface="ＭＳ 明朝"/>
                <a:ea typeface="ＭＳ 明朝"/>
              </a:rPr>
              <a:t>小数第</a:t>
            </a:r>
            <a:r>
              <a:rPr lang="en-US" altLang="ja-JP" sz="600" dirty="0">
                <a:latin typeface="ＭＳ 明朝"/>
                <a:ea typeface="ＭＳ 明朝"/>
              </a:rPr>
              <a:t>2</a:t>
            </a:r>
            <a:r>
              <a:rPr lang="ja-JP" altLang="en-US" sz="600" dirty="0">
                <a:latin typeface="ＭＳ 明朝"/>
                <a:ea typeface="ＭＳ 明朝"/>
              </a:rPr>
              <a:t>位で四捨五入しているため、合計が</a:t>
            </a:r>
            <a:r>
              <a:rPr lang="en-US" altLang="ja-JP" sz="600" dirty="0">
                <a:latin typeface="ＭＳ 明朝"/>
                <a:ea typeface="ＭＳ 明朝"/>
              </a:rPr>
              <a:t>100%</a:t>
            </a:r>
            <a:r>
              <a:rPr lang="ja-JP" altLang="en-US" sz="600" dirty="0">
                <a:latin typeface="ＭＳ 明朝"/>
                <a:ea typeface="ＭＳ 明朝"/>
              </a:rPr>
              <a:t>にならない場合がある。 </a:t>
            </a:r>
            <a:endParaRPr lang="en-US" altLang="ja-JP" sz="600" dirty="0">
              <a:latin typeface="ＭＳ 明朝"/>
              <a:ea typeface="ＭＳ 明朝"/>
            </a:endParaRPr>
          </a:p>
        </p:txBody>
      </p:sp>
      <p:sp>
        <p:nvSpPr>
          <p:cNvPr id="15" name="Rectangle 5"/>
          <p:cNvSpPr>
            <a:spLocks noChangeArrowheads="1"/>
          </p:cNvSpPr>
          <p:nvPr/>
        </p:nvSpPr>
        <p:spPr bwMode="auto">
          <a:xfrm>
            <a:off x="5442874" y="1974494"/>
            <a:ext cx="1080120" cy="1754326"/>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fontAlgn="base">
              <a:spcBef>
                <a:spcPct val="0"/>
              </a:spcBef>
              <a:spcAft>
                <a:spcPct val="0"/>
              </a:spcAft>
            </a:pPr>
            <a:r>
              <a:rPr lang="ja-JP" altLang="en-US" sz="600" b="1" dirty="0">
                <a:latin typeface="ＭＳ 明朝"/>
                <a:ea typeface="ＭＳ 明朝"/>
              </a:rPr>
              <a:t>データ化範囲</a:t>
            </a:r>
            <a:r>
              <a:rPr lang="en-US" altLang="ja-JP" sz="600" b="1" dirty="0">
                <a:latin typeface="ＭＳ 明朝"/>
                <a:ea typeface="ＭＳ 明朝"/>
              </a:rPr>
              <a:t>(</a:t>
            </a:r>
            <a:r>
              <a:rPr lang="ja-JP" altLang="en-US" sz="600" b="1" dirty="0">
                <a:latin typeface="ＭＳ 明朝"/>
                <a:ea typeface="ＭＳ 明朝"/>
              </a:rPr>
              <a:t>分析対象</a:t>
            </a:r>
            <a:r>
              <a:rPr lang="en-US" altLang="ja-JP" sz="600" b="1" dirty="0">
                <a:latin typeface="ＭＳ 明朝"/>
                <a:ea typeface="ＭＳ 明朝"/>
              </a:rPr>
              <a:t>)…</a:t>
            </a:r>
            <a:r>
              <a:rPr lang="ja-JP" altLang="en-US" sz="600" b="1" dirty="0">
                <a:latin typeface="ＭＳ 明朝"/>
                <a:ea typeface="ＭＳ 明朝"/>
              </a:rPr>
              <a:t>入院</a:t>
            </a:r>
            <a:r>
              <a:rPr lang="en-US" altLang="ja-JP" sz="600" b="1" dirty="0">
                <a:latin typeface="ＭＳ 明朝"/>
                <a:ea typeface="ＭＳ 明朝"/>
              </a:rPr>
              <a:t>(DPC</a:t>
            </a:r>
            <a:r>
              <a:rPr lang="ja-JP" altLang="en-US" sz="600" b="1" dirty="0">
                <a:latin typeface="ＭＳ 明朝"/>
                <a:ea typeface="ＭＳ 明朝"/>
              </a:rPr>
              <a:t>を含む</a:t>
            </a:r>
            <a:r>
              <a:rPr lang="en-US" altLang="ja-JP" sz="600" b="1" dirty="0">
                <a:latin typeface="ＭＳ 明朝"/>
                <a:ea typeface="ＭＳ 明朝"/>
              </a:rPr>
              <a:t>)</a:t>
            </a:r>
            <a:r>
              <a:rPr lang="ja-JP" altLang="en-US" sz="600" b="1" dirty="0" err="1">
                <a:latin typeface="ＭＳ 明朝"/>
                <a:ea typeface="ＭＳ 明朝"/>
              </a:rPr>
              <a:t>、</a:t>
            </a:r>
            <a:r>
              <a:rPr lang="ja-JP" altLang="en-US" sz="600" b="1" dirty="0">
                <a:latin typeface="ＭＳ 明朝"/>
                <a:ea typeface="ＭＳ 明朝"/>
              </a:rPr>
              <a:t>入院外、調剤の電子レセプト。</a:t>
            </a:r>
            <a:endParaRPr lang="en-US" altLang="ja-JP" sz="600" b="1" dirty="0">
              <a:latin typeface="ＭＳ 明朝"/>
              <a:ea typeface="ＭＳ 明朝"/>
            </a:endParaRPr>
          </a:p>
          <a:p>
            <a:pPr fontAlgn="base">
              <a:spcBef>
                <a:spcPct val="0"/>
              </a:spcBef>
              <a:spcAft>
                <a:spcPct val="0"/>
              </a:spcAft>
            </a:pPr>
            <a:r>
              <a:rPr lang="ja-JP" altLang="en-US" sz="600" b="1" dirty="0">
                <a:latin typeface="ＭＳ 明朝"/>
                <a:ea typeface="ＭＳ 明朝"/>
              </a:rPr>
              <a:t>　　　　　　　　　　　　対象診療年月は平成</a:t>
            </a:r>
            <a:r>
              <a:rPr lang="en-US" altLang="ja-JP" sz="600" b="1" dirty="0">
                <a:latin typeface="ＭＳ 明朝"/>
                <a:ea typeface="ＭＳ 明朝"/>
              </a:rPr>
              <a:t>27</a:t>
            </a:r>
            <a:r>
              <a:rPr lang="ja-JP" altLang="en-US" sz="600" b="1" dirty="0">
                <a:latin typeface="ＭＳ 明朝"/>
                <a:ea typeface="ＭＳ 明朝"/>
              </a:rPr>
              <a:t>年</a:t>
            </a:r>
            <a:r>
              <a:rPr lang="en-US" altLang="ja-JP" sz="600" b="1" dirty="0">
                <a:latin typeface="ＭＳ 明朝"/>
                <a:ea typeface="ＭＳ 明朝"/>
              </a:rPr>
              <a:t>4</a:t>
            </a:r>
            <a:r>
              <a:rPr lang="ja-JP" altLang="en-US" sz="600" b="1" dirty="0">
                <a:latin typeface="ＭＳ 明朝"/>
                <a:ea typeface="ＭＳ 明朝"/>
              </a:rPr>
              <a:t>月～平成</a:t>
            </a:r>
            <a:r>
              <a:rPr lang="en-US" altLang="ja-JP" sz="600" b="1" dirty="0">
                <a:latin typeface="ＭＳ 明朝"/>
                <a:ea typeface="ＭＳ 明朝"/>
              </a:rPr>
              <a:t>28</a:t>
            </a:r>
            <a:r>
              <a:rPr lang="ja-JP" altLang="en-US" sz="600" b="1" dirty="0">
                <a:latin typeface="ＭＳ 明朝"/>
                <a:ea typeface="ＭＳ 明朝"/>
              </a:rPr>
              <a:t>年</a:t>
            </a:r>
            <a:r>
              <a:rPr lang="en-US" altLang="ja-JP" sz="600" b="1" dirty="0">
                <a:latin typeface="ＭＳ 明朝"/>
                <a:ea typeface="ＭＳ 明朝"/>
              </a:rPr>
              <a:t>3</a:t>
            </a:r>
            <a:r>
              <a:rPr lang="ja-JP" altLang="en-US" sz="600" b="1" dirty="0">
                <a:latin typeface="ＭＳ 明朝"/>
                <a:ea typeface="ＭＳ 明朝"/>
              </a:rPr>
              <a:t>月診療分</a:t>
            </a:r>
            <a:r>
              <a:rPr lang="en-US" altLang="ja-JP" sz="600" b="1" dirty="0">
                <a:latin typeface="ＭＳ 明朝"/>
                <a:ea typeface="ＭＳ 明朝"/>
              </a:rPr>
              <a:t>(12</a:t>
            </a:r>
            <a:r>
              <a:rPr lang="ja-JP" altLang="en-US" sz="600" b="1" dirty="0">
                <a:latin typeface="ＭＳ 明朝"/>
                <a:ea typeface="ＭＳ 明朝"/>
              </a:rPr>
              <a:t>カ月分</a:t>
            </a:r>
            <a:r>
              <a:rPr lang="en-US" altLang="ja-JP" sz="600" b="1" dirty="0">
                <a:latin typeface="ＭＳ 明朝"/>
                <a:ea typeface="ＭＳ 明朝"/>
              </a:rPr>
              <a:t>)</a:t>
            </a:r>
            <a:r>
              <a:rPr lang="ja-JP" altLang="en-US" sz="600" b="1" dirty="0" err="1">
                <a:latin typeface="ＭＳ 明朝"/>
                <a:ea typeface="ＭＳ 明朝"/>
              </a:rPr>
              <a:t>。</a:t>
            </a:r>
            <a:r>
              <a:rPr lang="ja-JP" altLang="en-US" sz="600" dirty="0">
                <a:latin typeface="ＭＳ 明朝"/>
                <a:ea typeface="ＭＳ 明朝"/>
              </a:rPr>
              <a:t> </a:t>
            </a:r>
            <a:endParaRPr lang="en-US" altLang="ja-JP" sz="600" dirty="0">
              <a:latin typeface="ＭＳ 明朝"/>
              <a:ea typeface="ＭＳ 明朝"/>
            </a:endParaRPr>
          </a:p>
          <a:p>
            <a:pPr fontAlgn="base">
              <a:spcBef>
                <a:spcPct val="0"/>
              </a:spcBef>
              <a:spcAft>
                <a:spcPct val="0"/>
              </a:spcAft>
            </a:pPr>
            <a:r>
              <a:rPr lang="ja-JP" altLang="en-US" sz="600" dirty="0">
                <a:latin typeface="ＭＳ 明朝"/>
                <a:ea typeface="ＭＳ 明朝"/>
              </a:rPr>
              <a:t>データ化範囲</a:t>
            </a:r>
            <a:r>
              <a:rPr lang="en-US" altLang="ja-JP" sz="600" dirty="0">
                <a:latin typeface="ＭＳ 明朝"/>
                <a:ea typeface="ＭＳ 明朝"/>
              </a:rPr>
              <a:t>(</a:t>
            </a:r>
            <a:r>
              <a:rPr lang="ja-JP" altLang="en-US" sz="600" dirty="0">
                <a:latin typeface="ＭＳ 明朝"/>
                <a:ea typeface="ＭＳ 明朝"/>
              </a:rPr>
              <a:t>分析対象</a:t>
            </a:r>
            <a:r>
              <a:rPr lang="en-US" altLang="ja-JP" sz="600" dirty="0">
                <a:latin typeface="ＭＳ 明朝"/>
                <a:ea typeface="ＭＳ 明朝"/>
              </a:rPr>
              <a:t>)</a:t>
            </a:r>
            <a:r>
              <a:rPr lang="ja-JP" altLang="en-US" sz="600" dirty="0">
                <a:latin typeface="ＭＳ 明朝"/>
                <a:ea typeface="ＭＳ 明朝"/>
              </a:rPr>
              <a:t>期間内に</a:t>
            </a:r>
            <a:r>
              <a:rPr lang="en-US" altLang="ja-JP" sz="600" dirty="0">
                <a:latin typeface="ＭＳ 明朝"/>
                <a:ea typeface="ＭＳ 明朝"/>
              </a:rPr>
              <a:t>｢</a:t>
            </a:r>
            <a:r>
              <a:rPr lang="ja-JP" altLang="en-US" sz="600" dirty="0">
                <a:latin typeface="ＭＳ 明朝"/>
                <a:ea typeface="ＭＳ 明朝"/>
              </a:rPr>
              <a:t>腹膜透析</a:t>
            </a:r>
            <a:r>
              <a:rPr lang="en-US" altLang="ja-JP" sz="600" dirty="0">
                <a:latin typeface="ＭＳ 明朝"/>
                <a:ea typeface="ＭＳ 明朝"/>
              </a:rPr>
              <a:t>｣</a:t>
            </a:r>
            <a:r>
              <a:rPr lang="ja-JP" altLang="en-US" sz="600" dirty="0">
                <a:latin typeface="ＭＳ 明朝"/>
                <a:ea typeface="ＭＳ 明朝"/>
              </a:rPr>
              <a:t>もしくは</a:t>
            </a:r>
            <a:r>
              <a:rPr lang="en-US" altLang="ja-JP" sz="600" dirty="0">
                <a:latin typeface="ＭＳ 明朝"/>
                <a:ea typeface="ＭＳ 明朝"/>
              </a:rPr>
              <a:t>｢</a:t>
            </a:r>
            <a:r>
              <a:rPr lang="ja-JP" altLang="en-US" sz="600" dirty="0">
                <a:latin typeface="ＭＳ 明朝"/>
                <a:ea typeface="ＭＳ 明朝"/>
              </a:rPr>
              <a:t>血液透析</a:t>
            </a:r>
            <a:r>
              <a:rPr lang="en-US" altLang="ja-JP" sz="600" dirty="0">
                <a:latin typeface="ＭＳ 明朝"/>
                <a:ea typeface="ＭＳ 明朝"/>
              </a:rPr>
              <a:t>｣</a:t>
            </a:r>
            <a:r>
              <a:rPr lang="ja-JP" altLang="en-US" sz="600" dirty="0">
                <a:latin typeface="ＭＳ 明朝"/>
                <a:ea typeface="ＭＳ 明朝"/>
              </a:rPr>
              <a:t>の診療行為がある患者を対象に集計。 </a:t>
            </a:r>
            <a:endParaRPr lang="en-US" altLang="ja-JP" sz="600" dirty="0">
              <a:latin typeface="ＭＳ 明朝"/>
              <a:ea typeface="ＭＳ 明朝"/>
            </a:endParaRPr>
          </a:p>
          <a:p>
            <a:pPr fontAlgn="base">
              <a:spcBef>
                <a:spcPct val="0"/>
              </a:spcBef>
              <a:spcAft>
                <a:spcPct val="0"/>
              </a:spcAft>
            </a:pPr>
            <a:r>
              <a:rPr lang="ja-JP" altLang="en-US" sz="600" dirty="0">
                <a:latin typeface="ＭＳ 明朝"/>
                <a:ea typeface="ＭＳ 明朝"/>
              </a:rPr>
              <a:t>現時点で資格喪失している被保険者についても集計する。緊急透析と思われる患者は除く。 </a:t>
            </a:r>
            <a:endParaRPr lang="en-US" altLang="ja-JP" sz="600" dirty="0">
              <a:latin typeface="ＭＳ 明朝"/>
              <a:ea typeface="ＭＳ 明朝"/>
            </a:endParaRPr>
          </a:p>
          <a:p>
            <a:pPr fontAlgn="base">
              <a:spcBef>
                <a:spcPct val="0"/>
              </a:spcBef>
              <a:spcAft>
                <a:spcPct val="0"/>
              </a:spcAft>
            </a:pPr>
            <a:r>
              <a:rPr lang="en-US" altLang="ja-JP" sz="600" dirty="0">
                <a:latin typeface="ＭＳ 明朝"/>
                <a:ea typeface="ＭＳ 明朝"/>
              </a:rPr>
              <a:t>※⑧</a:t>
            </a:r>
            <a:r>
              <a:rPr lang="ja-JP" altLang="en-US" sz="600" dirty="0">
                <a:latin typeface="ＭＳ 明朝"/>
                <a:ea typeface="ＭＳ 明朝"/>
              </a:rPr>
              <a:t>起因が特定できない患者</a:t>
            </a:r>
            <a:r>
              <a:rPr lang="en-US" altLang="ja-JP" sz="600" dirty="0">
                <a:latin typeface="ＭＳ 明朝"/>
                <a:ea typeface="ＭＳ 明朝"/>
              </a:rPr>
              <a:t>…①</a:t>
            </a:r>
            <a:r>
              <a:rPr lang="ja-JP" altLang="en-US" sz="600" dirty="0">
                <a:latin typeface="ＭＳ 明朝"/>
                <a:ea typeface="ＭＳ 明朝"/>
              </a:rPr>
              <a:t>～⑦の傷病名組み合わせに該当しない患者。</a:t>
            </a:r>
            <a:endParaRPr lang="ja-JP" altLang="en-US" sz="600" dirty="0">
              <a:latin typeface="ＭＳ 明朝"/>
              <a:ea typeface="ＭＳ 明朝"/>
              <a:cs typeface="ＭＳ Ｐゴシック" pitchFamily="50" charset="-128"/>
            </a:endParaRPr>
          </a:p>
        </p:txBody>
      </p:sp>
      <p:pic>
        <p:nvPicPr>
          <p:cNvPr id="10242" name="table18"/>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1685" y="3867279"/>
            <a:ext cx="4292600" cy="2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
          <p:cNvSpPr>
            <a:spLocks noChangeArrowheads="1"/>
          </p:cNvSpPr>
          <p:nvPr/>
        </p:nvSpPr>
        <p:spPr bwMode="auto">
          <a:xfrm>
            <a:off x="331685" y="115883"/>
            <a:ext cx="6120680" cy="1015663"/>
          </a:xfrm>
          <a:prstGeom prst="rect">
            <a:avLst/>
          </a:prstGeom>
          <a:noFill/>
          <a:ln w="9525">
            <a:noFill/>
            <a:miter lim="800000"/>
            <a:headEnd/>
            <a:tailEnd/>
          </a:ln>
          <a:effectLst/>
        </p:spPr>
        <p:txBody>
          <a:bodyPr vert="horz" wrap="square" lIns="0" tIns="45720" rIns="91440" bIns="45720" numCol="1" anchor="t" anchorCtr="0" compatLnSpc="1">
            <a:prstTxWarp prst="textNoShape">
              <a:avLst/>
            </a:prstTxWarp>
            <a:noAutofit/>
          </a:bodyPr>
          <a:lstStyle/>
          <a:p>
            <a:pPr fontAlgn="base">
              <a:spcBef>
                <a:spcPct val="0"/>
              </a:spcBef>
              <a:spcAft>
                <a:spcPct val="0"/>
              </a:spcAft>
            </a:pPr>
            <a:r>
              <a:rPr lang="ja-JP" altLang="en-US" sz="1200" dirty="0">
                <a:solidFill>
                  <a:prstClr val="black"/>
                </a:solidFill>
                <a:latin typeface="ＭＳ 明朝"/>
                <a:ea typeface="ＭＳ 明朝"/>
                <a:cs typeface="Times New Roman" pitchFamily="18" charset="0"/>
              </a:rPr>
              <a:t>　次に人工透析に至った起因を、</a:t>
            </a:r>
            <a:r>
              <a:rPr lang="zh-TW" altLang="en-US" sz="1200" dirty="0">
                <a:solidFill>
                  <a:prstClr val="black"/>
                </a:solidFill>
                <a:latin typeface="ＭＳ 明朝"/>
                <a:ea typeface="ＭＳ 明朝"/>
              </a:rPr>
              <a:t>平成</a:t>
            </a:r>
            <a:r>
              <a:rPr lang="en-US" altLang="zh-TW" sz="1200" dirty="0">
                <a:solidFill>
                  <a:prstClr val="black"/>
                </a:solidFill>
                <a:latin typeface="ＭＳ 明朝"/>
                <a:ea typeface="ＭＳ 明朝"/>
              </a:rPr>
              <a:t>27</a:t>
            </a:r>
            <a:r>
              <a:rPr lang="zh-TW" altLang="en-US" sz="1200" dirty="0">
                <a:solidFill>
                  <a:prstClr val="black"/>
                </a:solidFill>
                <a:latin typeface="ＭＳ 明朝"/>
                <a:ea typeface="ＭＳ 明朝"/>
              </a:rPr>
              <a:t>年</a:t>
            </a:r>
            <a:r>
              <a:rPr lang="en-US" altLang="zh-TW" sz="1200" dirty="0">
                <a:solidFill>
                  <a:prstClr val="black"/>
                </a:solidFill>
                <a:latin typeface="ＭＳ 明朝"/>
                <a:ea typeface="ＭＳ 明朝"/>
              </a:rPr>
              <a:t>4</a:t>
            </a:r>
            <a:r>
              <a:rPr lang="zh-TW" altLang="en-US" sz="1200" dirty="0">
                <a:solidFill>
                  <a:prstClr val="black"/>
                </a:solidFill>
                <a:latin typeface="ＭＳ 明朝"/>
                <a:ea typeface="ＭＳ 明朝"/>
              </a:rPr>
              <a:t>月～平成</a:t>
            </a:r>
            <a:r>
              <a:rPr lang="en-US" altLang="zh-TW" sz="1200" dirty="0">
                <a:solidFill>
                  <a:prstClr val="black"/>
                </a:solidFill>
                <a:latin typeface="ＭＳ 明朝"/>
                <a:ea typeface="ＭＳ 明朝"/>
              </a:rPr>
              <a:t>28</a:t>
            </a:r>
            <a:r>
              <a:rPr lang="zh-TW" altLang="en-US" sz="1200" dirty="0">
                <a:solidFill>
                  <a:prstClr val="black"/>
                </a:solidFill>
                <a:latin typeface="ＭＳ 明朝"/>
                <a:ea typeface="ＭＳ 明朝"/>
              </a:rPr>
              <a:t>年</a:t>
            </a:r>
            <a:r>
              <a:rPr lang="en-US" altLang="zh-TW" sz="1200" dirty="0">
                <a:solidFill>
                  <a:prstClr val="black"/>
                </a:solidFill>
                <a:latin typeface="ＭＳ 明朝"/>
                <a:ea typeface="ＭＳ 明朝"/>
              </a:rPr>
              <a:t>3</a:t>
            </a:r>
            <a:r>
              <a:rPr lang="zh-TW" altLang="en-US" sz="1200" dirty="0">
                <a:solidFill>
                  <a:prstClr val="black"/>
                </a:solidFill>
                <a:latin typeface="ＭＳ 明朝"/>
                <a:ea typeface="ＭＳ 明朝"/>
              </a:rPr>
              <a:t>月診療分</a:t>
            </a:r>
            <a:r>
              <a:rPr lang="ja-JP" altLang="en-US" sz="1200" dirty="0">
                <a:solidFill>
                  <a:prstClr val="black"/>
                </a:solidFill>
                <a:latin typeface="ＭＳ 明朝"/>
                <a:ea typeface="ＭＳ 明朝"/>
              </a:rPr>
              <a:t>の</a:t>
            </a:r>
            <a:r>
              <a:rPr lang="en-US" altLang="ja-JP" sz="1200" dirty="0">
                <a:solidFill>
                  <a:prstClr val="black"/>
                </a:solidFill>
                <a:latin typeface="ＭＳ 明朝"/>
                <a:ea typeface="ＭＳ 明朝"/>
              </a:rPr>
              <a:t>12</a:t>
            </a:r>
            <a:r>
              <a:rPr lang="ja-JP" altLang="en-US" sz="1200" dirty="0">
                <a:solidFill>
                  <a:prstClr val="black"/>
                </a:solidFill>
                <a:latin typeface="ＭＳ 明朝"/>
                <a:ea typeface="ＭＳ 明朝"/>
              </a:rPr>
              <a:t>カ</a:t>
            </a:r>
            <a:r>
              <a:rPr lang="zh-TW" altLang="en-US" sz="1200" dirty="0">
                <a:solidFill>
                  <a:prstClr val="black"/>
                </a:solidFill>
                <a:latin typeface="ＭＳ 明朝"/>
                <a:ea typeface="ＭＳ 明朝"/>
              </a:rPr>
              <a:t>月</a:t>
            </a:r>
            <a:r>
              <a:rPr lang="ja-JP" altLang="en-US" sz="1200" dirty="0">
                <a:solidFill>
                  <a:prstClr val="black"/>
                </a:solidFill>
                <a:latin typeface="ＭＳ 明朝"/>
                <a:ea typeface="ＭＳ 明朝"/>
                <a:cs typeface="Times New Roman" pitchFamily="18" charset="0"/>
              </a:rPr>
              <a:t>分のレセプトに記載されている傷病名から判定した。但し、レセプトに</a:t>
            </a:r>
            <a:r>
              <a:rPr lang="en-US" altLang="ja-JP" sz="1200" dirty="0">
                <a:solidFill>
                  <a:prstClr val="black"/>
                </a:solidFill>
                <a:latin typeface="ＭＳ 明朝"/>
                <a:ea typeface="ＭＳ 明朝"/>
                <a:cs typeface="Times New Roman" pitchFamily="18" charset="0"/>
              </a:rPr>
              <a:t>｢</a:t>
            </a:r>
            <a:r>
              <a:rPr lang="ja-JP" altLang="en-US" sz="1200" dirty="0">
                <a:solidFill>
                  <a:prstClr val="black"/>
                </a:solidFill>
                <a:latin typeface="ＭＳ 明朝"/>
                <a:ea typeface="ＭＳ 明朝"/>
                <a:cs typeface="Times New Roman" pitchFamily="18" charset="0"/>
              </a:rPr>
              <a:t>腎不全</a:t>
            </a:r>
            <a:r>
              <a:rPr lang="en-US" altLang="ja-JP" sz="1200" dirty="0">
                <a:solidFill>
                  <a:prstClr val="black"/>
                </a:solidFill>
                <a:latin typeface="ＭＳ 明朝"/>
                <a:ea typeface="ＭＳ 明朝"/>
                <a:cs typeface="Times New Roman" pitchFamily="18" charset="0"/>
              </a:rPr>
              <a:t>｣</a:t>
            </a:r>
            <a:r>
              <a:rPr lang="ja-JP" altLang="en-US" sz="1200" dirty="0">
                <a:solidFill>
                  <a:prstClr val="black"/>
                </a:solidFill>
                <a:latin typeface="ＭＳ 明朝"/>
                <a:ea typeface="ＭＳ 明朝"/>
                <a:cs typeface="Times New Roman" pitchFamily="18" charset="0"/>
              </a:rPr>
              <a:t>や</a:t>
            </a:r>
            <a:r>
              <a:rPr lang="en-US" altLang="ja-JP" sz="1200" dirty="0">
                <a:solidFill>
                  <a:prstClr val="black"/>
                </a:solidFill>
                <a:latin typeface="ＭＳ 明朝"/>
                <a:ea typeface="ＭＳ 明朝"/>
                <a:cs typeface="Times New Roman" pitchFamily="18" charset="0"/>
              </a:rPr>
              <a:t>｢</a:t>
            </a:r>
            <a:r>
              <a:rPr lang="ja-JP" altLang="en-US" sz="1200" dirty="0">
                <a:solidFill>
                  <a:prstClr val="black"/>
                </a:solidFill>
                <a:latin typeface="ＭＳ 明朝"/>
                <a:ea typeface="ＭＳ 明朝"/>
                <a:cs typeface="Times New Roman" pitchFamily="18" charset="0"/>
              </a:rPr>
              <a:t>慢性腎不全</a:t>
            </a:r>
            <a:r>
              <a:rPr lang="en-US" altLang="ja-JP" sz="1200" dirty="0">
                <a:solidFill>
                  <a:prstClr val="black"/>
                </a:solidFill>
                <a:latin typeface="ＭＳ 明朝"/>
                <a:ea typeface="ＭＳ 明朝"/>
                <a:cs typeface="Times New Roman" pitchFamily="18" charset="0"/>
              </a:rPr>
              <a:t>｣</a:t>
            </a:r>
            <a:r>
              <a:rPr lang="ja-JP" altLang="en-US" sz="1200" dirty="0">
                <a:solidFill>
                  <a:prstClr val="black"/>
                </a:solidFill>
                <a:latin typeface="ＭＳ 明朝"/>
                <a:ea typeface="ＭＳ 明朝"/>
                <a:cs typeface="Times New Roman" pitchFamily="18" charset="0"/>
              </a:rPr>
              <a:t>のみの記載しかない場合は、起因が特定できない患者となる。</a:t>
            </a:r>
            <a:endParaRPr lang="en-US" altLang="ja-JP" sz="1200" dirty="0">
              <a:solidFill>
                <a:prstClr val="black"/>
              </a:solidFill>
              <a:latin typeface="ＭＳ 明朝"/>
              <a:ea typeface="ＭＳ 明朝"/>
              <a:cs typeface="Times New Roman" pitchFamily="18" charset="0"/>
            </a:endParaRPr>
          </a:p>
          <a:p>
            <a:pPr fontAlgn="base">
              <a:spcBef>
                <a:spcPct val="0"/>
              </a:spcBef>
              <a:spcAft>
                <a:spcPct val="0"/>
              </a:spcAft>
            </a:pPr>
            <a:r>
              <a:rPr lang="ja-JP" altLang="en-US" sz="1200" dirty="0">
                <a:solidFill>
                  <a:prstClr val="black"/>
                </a:solidFill>
                <a:latin typeface="ＭＳ 明朝"/>
                <a:ea typeface="ＭＳ 明朝"/>
                <a:cs typeface="Times New Roman" pitchFamily="18" charset="0"/>
              </a:rPr>
              <a:t>　人工透析患者</a:t>
            </a:r>
            <a:r>
              <a:rPr lang="en-US" altLang="ja-JP" sz="1200" dirty="0">
                <a:solidFill>
                  <a:prstClr val="black"/>
                </a:solidFill>
                <a:latin typeface="ＭＳ 明朝"/>
                <a:ea typeface="ＭＳ 明朝"/>
                <a:cs typeface="Times New Roman" pitchFamily="18" charset="0"/>
              </a:rPr>
              <a:t>45</a:t>
            </a:r>
            <a:r>
              <a:rPr lang="ja-JP" altLang="en-US" sz="1200" dirty="0">
                <a:solidFill>
                  <a:prstClr val="black"/>
                </a:solidFill>
                <a:latin typeface="ＭＳ 明朝"/>
                <a:ea typeface="ＭＳ 明朝"/>
                <a:cs typeface="Times New Roman" pitchFamily="18" charset="0"/>
              </a:rPr>
              <a:t>人のうち、生活習慣を起因とする疾病から人工透析に至ったと考えられる患者は</a:t>
            </a:r>
            <a:r>
              <a:rPr lang="en-US" altLang="zh-TW" sz="1200" dirty="0">
                <a:solidFill>
                  <a:prstClr val="black"/>
                </a:solidFill>
                <a:latin typeface="ＭＳ 明朝"/>
                <a:ea typeface="ＭＳ 明朝"/>
                <a:cs typeface="Times New Roman" pitchFamily="18" charset="0"/>
              </a:rPr>
              <a:t>31</a:t>
            </a:r>
            <a:r>
              <a:rPr lang="ja-JP" altLang="en-US" sz="1200" dirty="0">
                <a:solidFill>
                  <a:prstClr val="black"/>
                </a:solidFill>
                <a:latin typeface="ＭＳ 明朝"/>
                <a:ea typeface="ＭＳ 明朝"/>
                <a:cs typeface="Times New Roman" pitchFamily="18" charset="0"/>
              </a:rPr>
              <a:t>人である。</a:t>
            </a:r>
            <a:endParaRPr lang="en-US" altLang="ja-JP" sz="1200" dirty="0">
              <a:solidFill>
                <a:prstClr val="black"/>
              </a:solidFill>
              <a:latin typeface="ＭＳ 明朝"/>
              <a:ea typeface="ＭＳ 明朝"/>
              <a:cs typeface="Times New Roman" pitchFamily="18" charset="0"/>
            </a:endParaRPr>
          </a:p>
        </p:txBody>
      </p:sp>
      <p:sp>
        <p:nvSpPr>
          <p:cNvPr id="18" name="Rectangle 6"/>
          <p:cNvSpPr>
            <a:spLocks noChangeArrowheads="1"/>
          </p:cNvSpPr>
          <p:nvPr/>
        </p:nvSpPr>
        <p:spPr bwMode="auto">
          <a:xfrm>
            <a:off x="331685" y="1148156"/>
            <a:ext cx="6120680" cy="261610"/>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fontAlgn="base">
              <a:spcBef>
                <a:spcPct val="0"/>
              </a:spcBef>
              <a:spcAft>
                <a:spcPct val="0"/>
              </a:spcAft>
            </a:pPr>
            <a:r>
              <a:rPr lang="ja-JP" altLang="en-US" sz="1100" dirty="0">
                <a:solidFill>
                  <a:prstClr val="black"/>
                </a:solidFill>
                <a:latin typeface="ＭＳ 明朝"/>
                <a:ea typeface="ＭＳ 明朝"/>
                <a:cs typeface="ＭＳ Ｐゴシック" pitchFamily="50" charset="-128"/>
              </a:rPr>
              <a:t>透析患者の起因</a:t>
            </a:r>
          </a:p>
        </p:txBody>
      </p:sp>
      <p:pic>
        <p:nvPicPr>
          <p:cNvPr id="19" name="table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685" y="1417420"/>
            <a:ext cx="4991100" cy="231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表 4"/>
          <p:cNvGraphicFramePr>
            <a:graphicFrameLocks noGrp="1"/>
          </p:cNvGraphicFramePr>
          <p:nvPr>
            <p:extLst>
              <p:ext uri="{D42A27DB-BD31-4B8C-83A1-F6EECF244321}">
                <p14:modId xmlns:p14="http://schemas.microsoft.com/office/powerpoint/2010/main" val="2884341353"/>
              </p:ext>
            </p:extLst>
          </p:nvPr>
        </p:nvGraphicFramePr>
        <p:xfrm>
          <a:off x="324494" y="6489973"/>
          <a:ext cx="4040609" cy="2061041"/>
        </p:xfrm>
        <a:graphic>
          <a:graphicData uri="http://schemas.openxmlformats.org/drawingml/2006/table">
            <a:tbl>
              <a:tblPr/>
              <a:tblGrid>
                <a:gridCol w="1834594">
                  <a:extLst>
                    <a:ext uri="{9D8B030D-6E8A-4147-A177-3AD203B41FA5}">
                      <a16:colId xmlns="" xmlns:a16="http://schemas.microsoft.com/office/drawing/2014/main" val="20000"/>
                    </a:ext>
                  </a:extLst>
                </a:gridCol>
                <a:gridCol w="990456">
                  <a:extLst>
                    <a:ext uri="{9D8B030D-6E8A-4147-A177-3AD203B41FA5}">
                      <a16:colId xmlns="" xmlns:a16="http://schemas.microsoft.com/office/drawing/2014/main" val="20001"/>
                    </a:ext>
                  </a:extLst>
                </a:gridCol>
                <a:gridCol w="1215559">
                  <a:extLst>
                    <a:ext uri="{9D8B030D-6E8A-4147-A177-3AD203B41FA5}">
                      <a16:colId xmlns="" xmlns:a16="http://schemas.microsoft.com/office/drawing/2014/main" val="20002"/>
                    </a:ext>
                  </a:extLst>
                </a:gridCol>
              </a:tblGrid>
              <a:tr h="196793">
                <a:tc gridSpan="3">
                  <a:txBody>
                    <a:bodyPr/>
                    <a:lstStyle/>
                    <a:p>
                      <a:pPr algn="l"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人工透析患者の生活習慣を起因とする疾病の有病状況</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 xmlns:a16="http://schemas.microsoft.com/office/drawing/2014/main" val="10000"/>
                  </a:ext>
                </a:extLst>
              </a:tr>
              <a:tr h="383006">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疾病分類</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effectLst/>
                          <a:latin typeface="ＭＳ Ｐ明朝" panose="02020600040205080304" pitchFamily="18" charset="-128"/>
                          <a:ea typeface="ＭＳ Ｐ明朝" panose="02020600040205080304" pitchFamily="18" charset="-128"/>
                        </a:rPr>
                        <a:t>透析患者数</a:t>
                      </a:r>
                      <a:br>
                        <a:rPr lang="zh-CN" altLang="en-US" sz="1100" b="0" i="0" u="none" strike="noStrike" dirty="0">
                          <a:solidFill>
                            <a:srgbClr val="000000"/>
                          </a:solidFill>
                          <a:effectLst/>
                          <a:latin typeface="ＭＳ Ｐ明朝" panose="02020600040205080304" pitchFamily="18" charset="-128"/>
                          <a:ea typeface="ＭＳ Ｐ明朝" panose="02020600040205080304" pitchFamily="18" charset="-128"/>
                        </a:rPr>
                      </a:br>
                      <a:r>
                        <a:rPr lang="zh-CN" altLang="en-US" sz="1100" b="0" i="0" u="none" strike="noStrike" dirty="0">
                          <a:solidFill>
                            <a:srgbClr val="000000"/>
                          </a:solidFill>
                          <a:effectLst/>
                          <a:latin typeface="ＭＳ Ｐ明朝" panose="02020600040205080304" pitchFamily="18" charset="-128"/>
                          <a:ea typeface="ＭＳ Ｐ明朝" panose="02020600040205080304" pitchFamily="18" charset="-128"/>
                        </a:rPr>
                        <a:t>（人）</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割合</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211606">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糖尿病</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62.2%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211606">
                <a:tc>
                  <a:txBody>
                    <a:bodyPr/>
                    <a:lstStyle/>
                    <a:p>
                      <a:pPr algn="l" fontAlgn="ctr"/>
                      <a:r>
                        <a:rPr lang="zh-TW" altLang="en-US" sz="1100" b="0" i="0" u="none" strike="noStrike" dirty="0">
                          <a:solidFill>
                            <a:srgbClr val="000000"/>
                          </a:solidFill>
                          <a:effectLst/>
                          <a:latin typeface="ＭＳ Ｐ明朝" panose="02020600040205080304" pitchFamily="18" charset="-128"/>
                          <a:ea typeface="ＭＳ Ｐ明朝" panose="02020600040205080304" pitchFamily="18" charset="-128"/>
                        </a:rPr>
                        <a:t>動脈閉塞性疾患</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211606">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高血圧症</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93.3%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211606">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高尿酸血症</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71.1%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211606">
                <a:tc>
                  <a:txBody>
                    <a:bodyPr/>
                    <a:lstStyle/>
                    <a:p>
                      <a:pPr algn="l" fontAlgn="ctr"/>
                      <a:r>
                        <a:rPr lang="zh-CN" altLang="en-US" sz="1100" b="0" i="0" u="none" strike="noStrike" dirty="0">
                          <a:solidFill>
                            <a:srgbClr val="000000"/>
                          </a:solidFill>
                          <a:effectLst/>
                          <a:latin typeface="ＭＳ Ｐ明朝" panose="02020600040205080304" pitchFamily="18" charset="-128"/>
                          <a:ea typeface="ＭＳ Ｐ明朝" panose="02020600040205080304" pitchFamily="18" charset="-128"/>
                        </a:rPr>
                        <a:t>虚血性心疾患</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51.1%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211606">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脳血管疾患</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211606">
                <a:tc>
                  <a:txBody>
                    <a:bodyPr/>
                    <a:lstStyle/>
                    <a:p>
                      <a:pPr algn="l" fontAlgn="ctr"/>
                      <a:r>
                        <a:rPr lang="zh-TW" altLang="en-US" sz="1100" b="0" i="0" u="none" strike="noStrike">
                          <a:solidFill>
                            <a:srgbClr val="000000"/>
                          </a:solidFill>
                          <a:effectLst/>
                          <a:latin typeface="ＭＳ Ｐ明朝" panose="02020600040205080304" pitchFamily="18" charset="-128"/>
                          <a:ea typeface="ＭＳ Ｐ明朝" panose="02020600040205080304" pitchFamily="18" charset="-128"/>
                        </a:rPr>
                        <a:t>透析患者合計</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 xmlns:a16="http://schemas.microsoft.com/office/drawing/2014/main" val="10008"/>
                  </a:ext>
                </a:extLst>
              </a:tr>
            </a:tbl>
          </a:graphicData>
        </a:graphic>
      </p:graphicFrame>
      <p:sp>
        <p:nvSpPr>
          <p:cNvPr id="14" name="Rectangle 5"/>
          <p:cNvSpPr>
            <a:spLocks noChangeAspect="1" noChangeArrowheads="1"/>
          </p:cNvSpPr>
          <p:nvPr/>
        </p:nvSpPr>
        <p:spPr bwMode="auto">
          <a:xfrm>
            <a:off x="324494" y="8568224"/>
            <a:ext cx="2591317" cy="215444"/>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fontAlgn="base">
              <a:spcBef>
                <a:spcPct val="0"/>
              </a:spcBef>
              <a:spcAft>
                <a:spcPct val="0"/>
              </a:spcAft>
            </a:pPr>
            <a:r>
              <a:rPr lang="ja-JP" altLang="en-US" sz="800" dirty="0">
                <a:latin typeface="ＭＳ 明朝"/>
                <a:ea typeface="ＭＳ 明朝"/>
              </a:rPr>
              <a:t>平成</a:t>
            </a:r>
            <a:r>
              <a:rPr lang="en-US" altLang="ja-JP" sz="800" dirty="0">
                <a:latin typeface="ＭＳ 明朝"/>
                <a:ea typeface="ＭＳ 明朝"/>
              </a:rPr>
              <a:t>27</a:t>
            </a:r>
            <a:r>
              <a:rPr lang="ja-JP" altLang="en-US" sz="800" dirty="0">
                <a:latin typeface="ＭＳ 明朝"/>
                <a:ea typeface="ＭＳ 明朝"/>
              </a:rPr>
              <a:t>年</a:t>
            </a:r>
            <a:r>
              <a:rPr lang="en-US" altLang="ja-JP" sz="800" dirty="0">
                <a:latin typeface="ＭＳ 明朝"/>
                <a:ea typeface="ＭＳ 明朝"/>
              </a:rPr>
              <a:t>4</a:t>
            </a:r>
            <a:r>
              <a:rPr lang="ja-JP" altLang="en-US" sz="800" dirty="0">
                <a:latin typeface="ＭＳ 明朝"/>
                <a:ea typeface="ＭＳ 明朝"/>
              </a:rPr>
              <a:t>月から平成</a:t>
            </a:r>
            <a:r>
              <a:rPr lang="en-US" altLang="ja-JP" sz="800" dirty="0">
                <a:latin typeface="ＭＳ 明朝"/>
                <a:ea typeface="ＭＳ 明朝"/>
              </a:rPr>
              <a:t>28</a:t>
            </a:r>
            <a:r>
              <a:rPr lang="ja-JP" altLang="en-US" sz="800" dirty="0">
                <a:latin typeface="ＭＳ 明朝"/>
                <a:ea typeface="ＭＳ 明朝"/>
              </a:rPr>
              <a:t>年</a:t>
            </a:r>
            <a:r>
              <a:rPr lang="en-US" altLang="ja-JP" sz="800" dirty="0">
                <a:latin typeface="ＭＳ 明朝"/>
                <a:ea typeface="ＭＳ 明朝"/>
              </a:rPr>
              <a:t>3</a:t>
            </a:r>
            <a:r>
              <a:rPr lang="ja-JP" altLang="en-US" sz="800" dirty="0">
                <a:latin typeface="ＭＳ 明朝"/>
                <a:ea typeface="ＭＳ 明朝"/>
              </a:rPr>
              <a:t>月診療分レセプトより計上</a:t>
            </a:r>
            <a:endParaRPr lang="en-US" altLang="ja-JP" sz="800" dirty="0">
              <a:latin typeface="ＭＳ 明朝"/>
              <a:ea typeface="ＭＳ 明朝"/>
            </a:endParaRPr>
          </a:p>
        </p:txBody>
      </p:sp>
      <p:sp>
        <p:nvSpPr>
          <p:cNvPr id="20" name="Rectangle 5"/>
          <p:cNvSpPr>
            <a:spLocks noChangeAspect="1" noChangeArrowheads="1"/>
          </p:cNvSpPr>
          <p:nvPr/>
        </p:nvSpPr>
        <p:spPr bwMode="auto">
          <a:xfrm>
            <a:off x="4465412" y="6705803"/>
            <a:ext cx="2179399" cy="646331"/>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fontAlgn="base">
              <a:spcBef>
                <a:spcPct val="0"/>
              </a:spcBef>
              <a:spcAft>
                <a:spcPct val="0"/>
              </a:spcAft>
            </a:pPr>
            <a:r>
              <a:rPr lang="ja-JP" altLang="en-US" sz="1200" dirty="0">
                <a:latin typeface="ＭＳ 明朝"/>
                <a:ea typeface="ＭＳ 明朝"/>
              </a:rPr>
              <a:t>透析患者の</a:t>
            </a:r>
            <a:r>
              <a:rPr lang="en-US" altLang="ja-JP" sz="1200" dirty="0">
                <a:latin typeface="ＭＳ 明朝"/>
                <a:ea typeface="ＭＳ 明朝"/>
              </a:rPr>
              <a:t>93.3</a:t>
            </a:r>
            <a:r>
              <a:rPr lang="ja-JP" altLang="en-US" sz="1200" dirty="0">
                <a:latin typeface="ＭＳ 明朝"/>
                <a:ea typeface="ＭＳ 明朝"/>
              </a:rPr>
              <a:t>％が高血圧症、</a:t>
            </a:r>
            <a:r>
              <a:rPr lang="en-US" altLang="ja-JP" sz="1200" dirty="0">
                <a:latin typeface="ＭＳ 明朝"/>
                <a:ea typeface="ＭＳ 明朝"/>
              </a:rPr>
              <a:t>71.1</a:t>
            </a:r>
            <a:r>
              <a:rPr lang="ja-JP" altLang="en-US" sz="1200" dirty="0">
                <a:latin typeface="ＭＳ 明朝"/>
                <a:ea typeface="ＭＳ 明朝"/>
              </a:rPr>
              <a:t>％が高尿酸血症、</a:t>
            </a:r>
            <a:r>
              <a:rPr lang="en-US" altLang="ja-JP" sz="1200" dirty="0">
                <a:latin typeface="ＭＳ 明朝"/>
                <a:ea typeface="ＭＳ 明朝"/>
              </a:rPr>
              <a:t>62.2</a:t>
            </a:r>
            <a:r>
              <a:rPr lang="ja-JP" altLang="en-US" sz="1200" dirty="0">
                <a:latin typeface="ＭＳ 明朝"/>
                <a:ea typeface="ＭＳ 明朝"/>
              </a:rPr>
              <a:t>％が糖尿病に罹患している</a:t>
            </a:r>
            <a:endParaRPr lang="en-US" altLang="ja-JP" sz="1200" dirty="0">
              <a:latin typeface="ＭＳ 明朝"/>
              <a:ea typeface="ＭＳ 明朝"/>
            </a:endParaRPr>
          </a:p>
        </p:txBody>
      </p:sp>
    </p:spTree>
    <p:extLst>
      <p:ext uri="{BB962C8B-B14F-4D97-AF65-F5344CB8AC3E}">
        <p14:creationId xmlns:p14="http://schemas.microsoft.com/office/powerpoint/2010/main" val="42329814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 1"/>
          <p:cNvSpPr txBox="1">
            <a:spLocks/>
          </p:cNvSpPr>
          <p:nvPr/>
        </p:nvSpPr>
        <p:spPr>
          <a:xfrm>
            <a:off x="369000" y="107504"/>
            <a:ext cx="6120000" cy="1504264"/>
          </a:xfrm>
          <a:prstGeom prst="rect">
            <a:avLst/>
          </a:prstGeom>
          <a:ln>
            <a:noFill/>
          </a:ln>
        </p:spPr>
        <p:txBody>
          <a:bodyPr vert="horz" lIns="0" tIns="45720" rIns="91440" bIns="45720" rtlCol="0" anchor="t">
            <a:noAutofit/>
          </a:bodyPr>
          <a:lstStyle/>
          <a:p>
            <a:pPr lvl="0">
              <a:lnSpc>
                <a:spcPct val="150000"/>
              </a:lnSpc>
              <a:spcBef>
                <a:spcPct val="0"/>
              </a:spcBef>
            </a:pPr>
            <a:r>
              <a:rPr lang="en-US" altLang="ja-JP" sz="1400" dirty="0">
                <a:latin typeface="ＭＳ 明朝"/>
                <a:ea typeface="ＭＳ 明朝"/>
              </a:rPr>
              <a:t>(6)</a:t>
            </a:r>
            <a:r>
              <a:rPr lang="ja-JP" altLang="en-US" sz="1400" dirty="0">
                <a:latin typeface="ＭＳ 明朝"/>
                <a:ea typeface="ＭＳ 明朝"/>
              </a:rPr>
              <a:t>糖尿病性腎症重症化予防対象者分析</a:t>
            </a:r>
            <a:endParaRPr lang="en-US" altLang="ja-JP" sz="1400" dirty="0">
              <a:latin typeface="ＭＳ 明朝"/>
              <a:ea typeface="ＭＳ 明朝"/>
            </a:endParaRPr>
          </a:p>
          <a:p>
            <a:pPr lvl="0">
              <a:spcBef>
                <a:spcPct val="0"/>
              </a:spcBef>
            </a:pPr>
            <a:r>
              <a:rPr lang="ja-JP" altLang="en-US" sz="1200" dirty="0">
                <a:latin typeface="ＭＳ 明朝"/>
                <a:ea typeface="ＭＳ 明朝"/>
                <a:cs typeface="Times New Roman" pitchFamily="18" charset="0"/>
              </a:rPr>
              <a:t>　平成</a:t>
            </a:r>
            <a:r>
              <a:rPr lang="en-US" altLang="ja-JP" sz="1200" dirty="0">
                <a:latin typeface="ＭＳ 明朝"/>
                <a:ea typeface="ＭＳ 明朝"/>
                <a:cs typeface="Times New Roman" pitchFamily="18" charset="0"/>
              </a:rPr>
              <a:t>27</a:t>
            </a:r>
            <a:r>
              <a:rPr lang="ja-JP" altLang="en-US" sz="1200" dirty="0">
                <a:latin typeface="ＭＳ 明朝"/>
                <a:ea typeface="ＭＳ 明朝"/>
                <a:cs typeface="Times New Roman" pitchFamily="18" charset="0"/>
              </a:rPr>
              <a:t>年度診療分のレセプト分析の結果、糖尿病患者数は</a:t>
            </a:r>
            <a:r>
              <a:rPr lang="en-US" altLang="ja-JP" sz="1200" dirty="0">
                <a:latin typeface="ＭＳ 明朝"/>
                <a:ea typeface="ＭＳ 明朝"/>
                <a:cs typeface="Times New Roman" pitchFamily="18" charset="0"/>
              </a:rPr>
              <a:t>3,452</a:t>
            </a:r>
            <a:r>
              <a:rPr lang="ja-JP" altLang="en-US" sz="1200" dirty="0">
                <a:latin typeface="ＭＳ 明朝"/>
                <a:ea typeface="ＭＳ 明朝"/>
                <a:cs typeface="Times New Roman" pitchFamily="18" charset="0"/>
              </a:rPr>
              <a:t>人であった。事業の実施に伴い、適切な対象者集団を特定するため、</a:t>
            </a:r>
            <a:r>
              <a:rPr lang="en-US" altLang="ja-JP" sz="1200" dirty="0">
                <a:latin typeface="ＭＳ 明朝"/>
                <a:ea typeface="ＭＳ 明朝"/>
                <a:cs typeface="Times New Roman" pitchFamily="18" charset="0"/>
              </a:rPr>
              <a:t>｢</a:t>
            </a:r>
            <a:r>
              <a:rPr lang="ja-JP" altLang="en-US" sz="1200" dirty="0">
                <a:latin typeface="ＭＳ 明朝"/>
                <a:ea typeface="ＭＳ 明朝"/>
                <a:cs typeface="Times New Roman" pitchFamily="18" charset="0"/>
              </a:rPr>
              <a:t>腎症の起因分析と指導対象者適合分析</a:t>
            </a:r>
            <a:r>
              <a:rPr lang="en-US" altLang="ja-JP" sz="1200" dirty="0">
                <a:latin typeface="ＭＳ 明朝"/>
                <a:ea typeface="ＭＳ 明朝"/>
                <a:cs typeface="Times New Roman" pitchFamily="18" charset="0"/>
              </a:rPr>
              <a:t>｣｢Ⅱ</a:t>
            </a:r>
            <a:r>
              <a:rPr lang="ja-JP" altLang="en-US" sz="1200" dirty="0">
                <a:latin typeface="ＭＳ 明朝"/>
                <a:ea typeface="ＭＳ 明朝"/>
                <a:cs typeface="Times New Roman" pitchFamily="18" charset="0"/>
              </a:rPr>
              <a:t>型糖尿病を起因とした保健指導対象者</a:t>
            </a:r>
            <a:r>
              <a:rPr lang="en-US" altLang="ja-JP" sz="1200" dirty="0">
                <a:latin typeface="ＭＳ 明朝"/>
                <a:ea typeface="ＭＳ 明朝"/>
                <a:cs typeface="Times New Roman" pitchFamily="18" charset="0"/>
              </a:rPr>
              <a:t>｣｢</a:t>
            </a:r>
            <a:r>
              <a:rPr lang="ja-JP" altLang="en-US" sz="1200" dirty="0">
                <a:latin typeface="ＭＳ 明朝"/>
                <a:ea typeface="ＭＳ 明朝"/>
                <a:cs typeface="Times New Roman" pitchFamily="18" charset="0"/>
              </a:rPr>
              <a:t>保健指導対象者の優先順位</a:t>
            </a:r>
            <a:r>
              <a:rPr lang="en-US" altLang="ja-JP" sz="1200" dirty="0">
                <a:latin typeface="ＭＳ 明朝"/>
                <a:ea typeface="ＭＳ 明朝"/>
                <a:cs typeface="Times New Roman" pitchFamily="18" charset="0"/>
              </a:rPr>
              <a:t>｣</a:t>
            </a:r>
            <a:r>
              <a:rPr lang="ja-JP" altLang="en-US" sz="1200" dirty="0">
                <a:latin typeface="ＭＳ 明朝"/>
                <a:ea typeface="ＭＳ 明朝"/>
                <a:cs typeface="Times New Roman" pitchFamily="18" charset="0"/>
              </a:rPr>
              <a:t>の</a:t>
            </a:r>
            <a:r>
              <a:rPr lang="en-US" altLang="ja-JP" sz="1200" dirty="0">
                <a:latin typeface="ＭＳ 明朝"/>
                <a:ea typeface="ＭＳ 明朝"/>
                <a:cs typeface="Times New Roman" pitchFamily="18" charset="0"/>
              </a:rPr>
              <a:t>3</a:t>
            </a:r>
            <a:r>
              <a:rPr lang="ja-JP" altLang="en-US" sz="1200" dirty="0">
                <a:latin typeface="ＭＳ 明朝"/>
                <a:ea typeface="ＭＳ 明朝"/>
                <a:cs typeface="Times New Roman" pitchFamily="18" charset="0"/>
              </a:rPr>
              <a:t>段階を経て分析した。</a:t>
            </a:r>
            <a:endParaRPr lang="en-US" altLang="ja-JP" sz="1200" dirty="0">
              <a:latin typeface="ＭＳ 明朝"/>
              <a:ea typeface="ＭＳ 明朝"/>
              <a:cs typeface="Times New Roman" pitchFamily="18" charset="0"/>
            </a:endParaRPr>
          </a:p>
          <a:p>
            <a:pPr lvl="0">
              <a:spcBef>
                <a:spcPct val="0"/>
              </a:spcBef>
            </a:pPr>
            <a:r>
              <a:rPr lang="ja-JP" altLang="en-US" sz="1200" dirty="0">
                <a:latin typeface="ＭＳ 明朝"/>
                <a:ea typeface="ＭＳ 明朝"/>
                <a:cs typeface="Times New Roman" pitchFamily="18" charset="0"/>
              </a:rPr>
              <a:t>　その結果、腎症患者</a:t>
            </a:r>
            <a:r>
              <a:rPr lang="en-US" altLang="ja-JP" sz="1200" dirty="0">
                <a:latin typeface="ＭＳ 明朝"/>
                <a:ea typeface="ＭＳ 明朝"/>
                <a:cs typeface="Times New Roman" pitchFamily="18" charset="0"/>
              </a:rPr>
              <a:t>534</a:t>
            </a:r>
            <a:r>
              <a:rPr lang="ja-JP" altLang="en-US" sz="1200" dirty="0">
                <a:latin typeface="ＭＳ 明朝"/>
                <a:ea typeface="ＭＳ 明朝"/>
                <a:cs typeface="Times New Roman" pitchFamily="18" charset="0"/>
              </a:rPr>
              <a:t>人中</a:t>
            </a:r>
            <a:r>
              <a:rPr lang="en-US" altLang="ja-JP" sz="1200" dirty="0">
                <a:latin typeface="ＭＳ 明朝"/>
                <a:ea typeface="ＭＳ 明朝"/>
                <a:cs typeface="Times New Roman" pitchFamily="18" charset="0"/>
              </a:rPr>
              <a:t>123</a:t>
            </a:r>
            <a:r>
              <a:rPr lang="ja-JP" altLang="en-US" sz="1200" dirty="0">
                <a:latin typeface="ＭＳ 明朝"/>
                <a:ea typeface="ＭＳ 明朝"/>
                <a:cs typeface="Times New Roman" pitchFamily="18" charset="0"/>
              </a:rPr>
              <a:t>人の適切な指導対象者を特定した。腎症患者の全体像を以下に示す。</a:t>
            </a:r>
            <a:endParaRPr lang="ja-JP" altLang="en-US" sz="1200" dirty="0">
              <a:latin typeface="ＭＳ 明朝"/>
              <a:ea typeface="ＭＳ 明朝"/>
            </a:endParaRPr>
          </a:p>
        </p:txBody>
      </p:sp>
      <p:sp>
        <p:nvSpPr>
          <p:cNvPr id="11" name="スライド番号プレースホルダ 10"/>
          <p:cNvSpPr>
            <a:spLocks noGrp="1"/>
          </p:cNvSpPr>
          <p:nvPr>
            <p:ph type="sldNum" sz="quarter" idx="12"/>
          </p:nvPr>
        </p:nvSpPr>
        <p:spPr/>
        <p:txBody>
          <a:bodyPr/>
          <a:lstStyle/>
          <a:p>
            <a:r>
              <a:rPr kumimoji="1" lang="en-US" altLang="ja-JP" dirty="0" smtClean="0">
                <a:latin typeface="ＭＳ 明朝"/>
                <a:ea typeface="ＭＳ 明朝"/>
              </a:rPr>
              <a:t>13</a:t>
            </a:r>
            <a:endParaRPr kumimoji="1" lang="ja-JP" altLang="en-US" dirty="0">
              <a:latin typeface="ＭＳ 明朝"/>
              <a:ea typeface="ＭＳ 明朝"/>
            </a:endParaRPr>
          </a:p>
        </p:txBody>
      </p:sp>
      <p:sp>
        <p:nvSpPr>
          <p:cNvPr id="12" name="Rectangle 5"/>
          <p:cNvSpPr>
            <a:spLocks noChangeArrowheads="1"/>
          </p:cNvSpPr>
          <p:nvPr/>
        </p:nvSpPr>
        <p:spPr bwMode="auto">
          <a:xfrm>
            <a:off x="386940" y="1577807"/>
            <a:ext cx="6120680" cy="261610"/>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lvl="0" fontAlgn="base">
              <a:spcBef>
                <a:spcPct val="0"/>
              </a:spcBef>
              <a:spcAft>
                <a:spcPct val="0"/>
              </a:spcAft>
            </a:pPr>
            <a:r>
              <a:rPr lang="ja-JP" altLang="en-US" sz="1100" dirty="0">
                <a:latin typeface="ＭＳ 明朝"/>
                <a:ea typeface="ＭＳ 明朝"/>
                <a:cs typeface="ＭＳ Ｐゴシック" pitchFamily="50" charset="-128"/>
              </a:rPr>
              <a:t>腎症患者の全体像</a:t>
            </a:r>
          </a:p>
        </p:txBody>
      </p:sp>
      <p:sp>
        <p:nvSpPr>
          <p:cNvPr id="17" name="Rectangle 6"/>
          <p:cNvSpPr>
            <a:spLocks noChangeArrowheads="1"/>
          </p:cNvSpPr>
          <p:nvPr/>
        </p:nvSpPr>
        <p:spPr bwMode="auto">
          <a:xfrm>
            <a:off x="381000" y="4518579"/>
            <a:ext cx="6463040" cy="461665"/>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lvl="0" fontAlgn="base">
              <a:spcBef>
                <a:spcPct val="0"/>
              </a:spcBef>
              <a:spcAft>
                <a:spcPct val="0"/>
              </a:spcAft>
            </a:pPr>
            <a:r>
              <a:rPr lang="ja-JP" altLang="en-US" sz="800" b="1" dirty="0">
                <a:latin typeface="ＭＳ 明朝"/>
                <a:ea typeface="ＭＳ 明朝"/>
                <a:cs typeface="ＭＳ Ｐゴシック" pitchFamily="50" charset="-128"/>
              </a:rPr>
              <a:t>データ化範囲</a:t>
            </a:r>
            <a:r>
              <a:rPr lang="en-US" altLang="ja-JP" sz="800" b="1" dirty="0">
                <a:latin typeface="ＭＳ 明朝"/>
                <a:ea typeface="ＭＳ 明朝"/>
                <a:cs typeface="ＭＳ Ｐゴシック" pitchFamily="50" charset="-128"/>
              </a:rPr>
              <a:t>(</a:t>
            </a:r>
            <a:r>
              <a:rPr lang="ja-JP" altLang="en-US" sz="800" b="1" dirty="0">
                <a:latin typeface="ＭＳ 明朝"/>
                <a:ea typeface="ＭＳ 明朝"/>
                <a:cs typeface="ＭＳ Ｐゴシック" pitchFamily="50" charset="-128"/>
              </a:rPr>
              <a:t>分析対象</a:t>
            </a:r>
            <a:r>
              <a:rPr lang="en-US" altLang="ja-JP" sz="800" b="1" dirty="0">
                <a:latin typeface="ＭＳ 明朝"/>
                <a:ea typeface="ＭＳ 明朝"/>
                <a:cs typeface="ＭＳ Ｐゴシック" pitchFamily="50" charset="-128"/>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r>
              <a:rPr lang="ja-JP" altLang="en-US" sz="800" b="1" dirty="0">
                <a:latin typeface="ＭＳ 明朝"/>
                <a:ea typeface="ＭＳ 明朝"/>
                <a:cs typeface="ＭＳ Ｐゴシック" pitchFamily="50" charset="-128"/>
              </a:rPr>
              <a:t>。</a:t>
            </a:r>
            <a:endParaRPr lang="en-US" altLang="ja-JP" sz="800" b="1" dirty="0">
              <a:latin typeface="ＭＳ 明朝"/>
              <a:ea typeface="ＭＳ 明朝"/>
              <a:cs typeface="ＭＳ Ｐゴシック" pitchFamily="50" charset="-128"/>
            </a:endParaRPr>
          </a:p>
          <a:p>
            <a:pPr lvl="0" fontAlgn="base">
              <a:spcBef>
                <a:spcPct val="0"/>
              </a:spcBef>
              <a:spcAft>
                <a:spcPct val="0"/>
              </a:spcAft>
            </a:pPr>
            <a:r>
              <a:rPr lang="ja-JP" altLang="en-US" sz="800" b="1" dirty="0">
                <a:latin typeface="ＭＳ 明朝"/>
                <a:ea typeface="ＭＳ 明朝"/>
                <a:cs typeface="ＭＳ Ｐゴシック" pitchFamily="50" charset="-128"/>
              </a:rPr>
              <a:t>　　　　　　　　　　　　対象診療年月は平成</a:t>
            </a:r>
            <a:r>
              <a:rPr lang="en-US" altLang="ja-JP" sz="800" b="1" dirty="0">
                <a:latin typeface="ＭＳ 明朝"/>
                <a:ea typeface="ＭＳ 明朝"/>
                <a:cs typeface="ＭＳ Ｐゴシック" pitchFamily="50" charset="-128"/>
              </a:rPr>
              <a:t>27</a:t>
            </a:r>
            <a:r>
              <a:rPr lang="ja-JP" altLang="en-US" sz="800" b="1" dirty="0">
                <a:latin typeface="ＭＳ 明朝"/>
                <a:ea typeface="ＭＳ 明朝"/>
                <a:cs typeface="ＭＳ Ｐゴシック" pitchFamily="50" charset="-128"/>
              </a:rPr>
              <a:t>年</a:t>
            </a:r>
            <a:r>
              <a:rPr lang="en-US" altLang="ja-JP" sz="800" b="1" dirty="0">
                <a:latin typeface="ＭＳ 明朝"/>
                <a:ea typeface="ＭＳ 明朝"/>
                <a:cs typeface="ＭＳ Ｐゴシック" pitchFamily="50" charset="-128"/>
              </a:rPr>
              <a:t>4</a:t>
            </a:r>
            <a:r>
              <a:rPr lang="ja-JP" altLang="en-US" sz="800" b="1" dirty="0">
                <a:latin typeface="ＭＳ 明朝"/>
                <a:ea typeface="ＭＳ 明朝"/>
                <a:cs typeface="ＭＳ Ｐゴシック" pitchFamily="50" charset="-128"/>
              </a:rPr>
              <a:t>月～平成</a:t>
            </a:r>
            <a:r>
              <a:rPr lang="en-US" altLang="ja-JP" sz="800" b="1" dirty="0">
                <a:latin typeface="ＭＳ 明朝"/>
                <a:ea typeface="ＭＳ 明朝"/>
                <a:cs typeface="ＭＳ Ｐゴシック" pitchFamily="50" charset="-128"/>
              </a:rPr>
              <a:t>28</a:t>
            </a:r>
            <a:r>
              <a:rPr lang="ja-JP" altLang="en-US" sz="800" b="1" dirty="0">
                <a:latin typeface="ＭＳ 明朝"/>
                <a:ea typeface="ＭＳ 明朝"/>
                <a:cs typeface="ＭＳ Ｐゴシック" pitchFamily="50" charset="-128"/>
              </a:rPr>
              <a:t>年</a:t>
            </a:r>
            <a:r>
              <a:rPr lang="en-US" altLang="ja-JP" sz="800" b="1" dirty="0">
                <a:latin typeface="ＭＳ 明朝"/>
                <a:ea typeface="ＭＳ 明朝"/>
                <a:cs typeface="ＭＳ Ｐゴシック" pitchFamily="50" charset="-128"/>
              </a:rPr>
              <a:t>3</a:t>
            </a:r>
            <a:r>
              <a:rPr lang="ja-JP" altLang="en-US" sz="800" b="1" dirty="0">
                <a:latin typeface="ＭＳ 明朝"/>
                <a:ea typeface="ＭＳ 明朝"/>
                <a:cs typeface="ＭＳ Ｐゴシック" pitchFamily="50" charset="-128"/>
              </a:rPr>
              <a:t>月診療分</a:t>
            </a:r>
            <a:r>
              <a:rPr lang="en-US" altLang="ja-JP" sz="800" b="1" dirty="0">
                <a:latin typeface="ＭＳ 明朝"/>
                <a:ea typeface="ＭＳ 明朝"/>
                <a:cs typeface="ＭＳ Ｐゴシック" pitchFamily="50" charset="-128"/>
              </a:rPr>
              <a:t>(12</a:t>
            </a:r>
            <a:r>
              <a:rPr lang="ja-JP" altLang="en-US" sz="800" b="1" dirty="0">
                <a:latin typeface="ＭＳ 明朝"/>
                <a:ea typeface="ＭＳ 明朝"/>
                <a:cs typeface="ＭＳ Ｐゴシック" pitchFamily="50" charset="-128"/>
              </a:rPr>
              <a:t>カ月分</a:t>
            </a:r>
            <a:r>
              <a:rPr lang="en-US" altLang="ja-JP" sz="800" b="1" dirty="0">
                <a:latin typeface="ＭＳ 明朝"/>
                <a:ea typeface="ＭＳ 明朝"/>
                <a:cs typeface="ＭＳ Ｐゴシック" pitchFamily="50" charset="-128"/>
              </a:rPr>
              <a:t>)</a:t>
            </a:r>
            <a:r>
              <a:rPr lang="ja-JP" altLang="en-US" sz="800" b="1" dirty="0" err="1">
                <a:latin typeface="ＭＳ 明朝"/>
                <a:ea typeface="ＭＳ 明朝"/>
                <a:cs typeface="ＭＳ Ｐゴシック" pitchFamily="50" charset="-128"/>
              </a:rPr>
              <a:t>。</a:t>
            </a:r>
            <a:endParaRPr lang="en-US" altLang="ja-JP" sz="800" b="1" dirty="0">
              <a:latin typeface="ＭＳ 明朝"/>
              <a:ea typeface="ＭＳ 明朝"/>
              <a:cs typeface="ＭＳ Ｐゴシック" pitchFamily="50" charset="-128"/>
            </a:endParaRPr>
          </a:p>
          <a:p>
            <a:pPr fontAlgn="base">
              <a:spcBef>
                <a:spcPct val="0"/>
              </a:spcBef>
              <a:spcAft>
                <a:spcPct val="0"/>
              </a:spcAft>
            </a:pPr>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a:t>
            </a:r>
            <a:r>
              <a:rPr lang="en-US" altLang="ja-JP" sz="800" b="1" dirty="0">
                <a:latin typeface="ＭＳ 明朝"/>
                <a:ea typeface="ＭＳ 明朝"/>
              </a:rPr>
              <a:t>1</a:t>
            </a:r>
            <a:r>
              <a:rPr lang="ja-JP" altLang="en-US" sz="800" b="1" dirty="0">
                <a:latin typeface="ＭＳ 明朝"/>
                <a:ea typeface="ＭＳ 明朝"/>
              </a:rPr>
              <a:t>日時点。</a:t>
            </a:r>
            <a:endParaRPr lang="en-US" altLang="ja-JP" sz="800" dirty="0">
              <a:latin typeface="ＭＳ 明朝"/>
              <a:ea typeface="ＭＳ 明朝"/>
            </a:endParaRPr>
          </a:p>
        </p:txBody>
      </p:sp>
      <p:sp>
        <p:nvSpPr>
          <p:cNvPr id="18" name="テキスト ボックス 17"/>
          <p:cNvSpPr txBox="1"/>
          <p:nvPr/>
        </p:nvSpPr>
        <p:spPr>
          <a:xfrm>
            <a:off x="343372" y="4980244"/>
            <a:ext cx="6120000" cy="1200329"/>
          </a:xfrm>
          <a:prstGeom prst="rect">
            <a:avLst/>
          </a:prstGeom>
          <a:noFill/>
        </p:spPr>
        <p:txBody>
          <a:bodyPr wrap="square" lIns="0" rtlCol="0">
            <a:noAutofit/>
          </a:bodyPr>
          <a:lstStyle/>
          <a:p>
            <a:r>
              <a:rPr lang="ja-JP" altLang="en-US" sz="1200" dirty="0">
                <a:latin typeface="ＭＳ 明朝"/>
                <a:ea typeface="ＭＳ 明朝"/>
                <a:cs typeface="Times New Roman" pitchFamily="18" charset="0"/>
              </a:rPr>
              <a:t>　次に</a:t>
            </a:r>
            <a:r>
              <a:rPr lang="en-US" altLang="ja-JP" sz="1200" dirty="0">
                <a:latin typeface="ＭＳ 明朝"/>
                <a:ea typeface="ＭＳ 明朝"/>
                <a:cs typeface="Times New Roman" pitchFamily="18" charset="0"/>
              </a:rPr>
              <a:t>｢</a:t>
            </a:r>
            <a:r>
              <a:rPr lang="ja-JP" altLang="en-US" sz="1200" dirty="0">
                <a:latin typeface="ＭＳ 明朝"/>
                <a:ea typeface="ＭＳ 明朝"/>
                <a:cs typeface="Times New Roman" pitchFamily="18" charset="0"/>
              </a:rPr>
              <a:t>腎症の起因分析と指導対象者適合分析</a:t>
            </a:r>
            <a:r>
              <a:rPr lang="en-US" altLang="ja-JP" sz="1200" dirty="0">
                <a:latin typeface="ＭＳ 明朝"/>
                <a:ea typeface="ＭＳ 明朝"/>
                <a:cs typeface="Times New Roman" pitchFamily="18" charset="0"/>
              </a:rPr>
              <a:t>｣</a:t>
            </a:r>
            <a:r>
              <a:rPr lang="ja-JP" altLang="en-US" sz="1200" dirty="0">
                <a:latin typeface="ＭＳ 明朝"/>
                <a:ea typeface="ＭＳ 明朝"/>
                <a:cs typeface="Times New Roman" pitchFamily="18" charset="0"/>
              </a:rPr>
              <a:t>を以下に示す。緑色部分は糖尿病起因以外の腎臓病患者と考えられ、</a:t>
            </a:r>
            <a:r>
              <a:rPr lang="en-US" altLang="zh-TW" sz="1200" dirty="0">
                <a:latin typeface="ＭＳ 明朝"/>
                <a:ea typeface="ＭＳ 明朝"/>
                <a:cs typeface="Times New Roman" pitchFamily="18" charset="0"/>
              </a:rPr>
              <a:t>203</a:t>
            </a:r>
            <a:r>
              <a:rPr lang="ja-JP" altLang="en-US" sz="1200" dirty="0">
                <a:latin typeface="ＭＳ 明朝"/>
                <a:ea typeface="ＭＳ 明朝"/>
                <a:cs typeface="Times New Roman" pitchFamily="18" charset="0"/>
              </a:rPr>
              <a:t>人の患者が存在する。また、青色部分は糖尿病患者であるが、生活習慣を起因としていない糖尿病患者や、指導対象として適切でない患者</a:t>
            </a:r>
            <a:r>
              <a:rPr lang="en-US" altLang="ja-JP" sz="1200" dirty="0">
                <a:latin typeface="ＭＳ 明朝"/>
                <a:ea typeface="ＭＳ 明朝"/>
                <a:cs typeface="Times New Roman" pitchFamily="18" charset="0"/>
              </a:rPr>
              <a:t>(</a:t>
            </a:r>
            <a:r>
              <a:rPr lang="ja-JP" altLang="en-US" sz="1200" dirty="0">
                <a:latin typeface="ＭＳ 明朝"/>
                <a:ea typeface="ＭＳ 明朝"/>
                <a:cs typeface="Times New Roman" pitchFamily="18" charset="0"/>
              </a:rPr>
              <a:t>透析患者、腎臓移植した可能性がある患者、すでに資格喪失している等</a:t>
            </a:r>
            <a:r>
              <a:rPr lang="en-US" altLang="ja-JP" sz="1200" dirty="0">
                <a:latin typeface="ＭＳ 明朝"/>
                <a:ea typeface="ＭＳ 明朝"/>
                <a:cs typeface="Times New Roman" pitchFamily="18" charset="0"/>
              </a:rPr>
              <a:t>)</a:t>
            </a:r>
            <a:r>
              <a:rPr lang="ja-JP" altLang="en-US" sz="1200" dirty="0">
                <a:latin typeface="ＭＳ 明朝"/>
                <a:ea typeface="ＭＳ 明朝"/>
                <a:cs typeface="Times New Roman" pitchFamily="18" charset="0"/>
              </a:rPr>
              <a:t>と考えられ、</a:t>
            </a:r>
            <a:r>
              <a:rPr lang="en-US" altLang="zh-TW" sz="1200" dirty="0">
                <a:latin typeface="ＭＳ 明朝"/>
                <a:ea typeface="ＭＳ 明朝"/>
                <a:cs typeface="Times New Roman" pitchFamily="18" charset="0"/>
              </a:rPr>
              <a:t>147</a:t>
            </a:r>
            <a:r>
              <a:rPr lang="ja-JP" altLang="en-US" sz="1200" dirty="0">
                <a:latin typeface="ＭＳ 明朝"/>
                <a:ea typeface="ＭＳ 明朝"/>
                <a:cs typeface="Times New Roman" pitchFamily="18" charset="0"/>
              </a:rPr>
              <a:t>人の患者が存在する。紫色部分は生活習慣起因の糖尿病または腎症と考えられる患者で、この患者層が保健指導対象者として適切となる。</a:t>
            </a:r>
            <a:endParaRPr lang="ja-JP" altLang="en-US" sz="1200" dirty="0">
              <a:latin typeface="ＭＳ 明朝"/>
              <a:ea typeface="ＭＳ 明朝"/>
            </a:endParaRPr>
          </a:p>
        </p:txBody>
      </p:sp>
      <p:sp>
        <p:nvSpPr>
          <p:cNvPr id="20" name="Rectangle 7"/>
          <p:cNvSpPr>
            <a:spLocks noChangeArrowheads="1"/>
          </p:cNvSpPr>
          <p:nvPr/>
        </p:nvSpPr>
        <p:spPr bwMode="auto">
          <a:xfrm>
            <a:off x="386940" y="6205559"/>
            <a:ext cx="6120680" cy="261610"/>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lvl="0" fontAlgn="base">
              <a:spcBef>
                <a:spcPct val="0"/>
              </a:spcBef>
              <a:spcAft>
                <a:spcPct val="0"/>
              </a:spcAft>
            </a:pPr>
            <a:r>
              <a:rPr lang="ja-JP" altLang="en-US" sz="1100" dirty="0">
                <a:latin typeface="ＭＳ 明朝"/>
                <a:ea typeface="ＭＳ 明朝"/>
                <a:cs typeface="ＭＳ Ｐゴシック" pitchFamily="50" charset="-128"/>
              </a:rPr>
              <a:t>腎症の起因分析と指導対象者適合分析</a:t>
            </a:r>
          </a:p>
        </p:txBody>
      </p:sp>
      <p:sp>
        <p:nvSpPr>
          <p:cNvPr id="21" name="Rectangle 6"/>
          <p:cNvSpPr>
            <a:spLocks noChangeArrowheads="1"/>
          </p:cNvSpPr>
          <p:nvPr/>
        </p:nvSpPr>
        <p:spPr bwMode="auto">
          <a:xfrm>
            <a:off x="381000" y="8553708"/>
            <a:ext cx="6264696" cy="461665"/>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fontAlgn="base">
              <a:spcBef>
                <a:spcPct val="0"/>
              </a:spcBef>
              <a:spcAft>
                <a:spcPct val="0"/>
              </a:spcAft>
            </a:pPr>
            <a:r>
              <a:rPr lang="ja-JP" altLang="en-US" sz="800" b="1">
                <a:latin typeface="ＭＳ 明朝"/>
                <a:ea typeface="ＭＳ 明朝"/>
                <a:cs typeface="ＭＳ Ｐゴシック" pitchFamily="50" charset="-128"/>
              </a:rPr>
              <a:t>データ化範囲</a:t>
            </a:r>
            <a:r>
              <a:rPr lang="en-US" altLang="ja-JP" sz="800" b="1">
                <a:latin typeface="ＭＳ 明朝"/>
                <a:ea typeface="ＭＳ 明朝"/>
                <a:cs typeface="ＭＳ Ｐゴシック" pitchFamily="50" charset="-128"/>
              </a:rPr>
              <a:t>(</a:t>
            </a:r>
            <a:r>
              <a:rPr lang="ja-JP" altLang="en-US" sz="800" b="1">
                <a:latin typeface="ＭＳ 明朝"/>
                <a:ea typeface="ＭＳ 明朝"/>
                <a:cs typeface="ＭＳ Ｐゴシック" pitchFamily="50" charset="-128"/>
              </a:rPr>
              <a:t>分析</a:t>
            </a:r>
            <a:r>
              <a:rPr lang="ja-JP" altLang="en-US" sz="800" b="1" dirty="0">
                <a:latin typeface="ＭＳ 明朝"/>
                <a:ea typeface="ＭＳ 明朝"/>
                <a:cs typeface="ＭＳ Ｐゴシック" pitchFamily="50" charset="-128"/>
              </a:rPr>
              <a:t>対象</a:t>
            </a:r>
            <a:r>
              <a:rPr lang="en-US" altLang="ja-JP" sz="800" b="1">
                <a:latin typeface="ＭＳ 明朝"/>
                <a:ea typeface="ＭＳ 明朝"/>
                <a:cs typeface="ＭＳ Ｐゴシック" pitchFamily="50" charset="-128"/>
              </a:rPr>
              <a:t>)…</a:t>
            </a:r>
            <a:r>
              <a:rPr lang="ja-JP" altLang="en-US" sz="800" b="1">
                <a:latin typeface="ＭＳ 明朝"/>
                <a:ea typeface="ＭＳ 明朝"/>
              </a:rPr>
              <a:t>入院</a:t>
            </a:r>
            <a:r>
              <a:rPr lang="en-US" altLang="ja-JP" sz="800" b="1">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r>
              <a:rPr lang="ja-JP" altLang="en-US" sz="800" b="1" dirty="0">
                <a:latin typeface="ＭＳ 明朝"/>
                <a:ea typeface="ＭＳ 明朝"/>
                <a:cs typeface="ＭＳ Ｐゴシック" pitchFamily="50" charset="-128"/>
              </a:rPr>
              <a:t>。</a:t>
            </a:r>
            <a:endParaRPr lang="en-US" altLang="ja-JP" sz="800" b="1" dirty="0">
              <a:latin typeface="ＭＳ 明朝"/>
              <a:ea typeface="ＭＳ 明朝"/>
              <a:cs typeface="ＭＳ Ｐゴシック" pitchFamily="50" charset="-128"/>
            </a:endParaRPr>
          </a:p>
          <a:p>
            <a:pPr fontAlgn="base">
              <a:spcBef>
                <a:spcPct val="0"/>
              </a:spcBef>
              <a:spcAft>
                <a:spcPct val="0"/>
              </a:spcAft>
            </a:pPr>
            <a:r>
              <a:rPr lang="ja-JP" altLang="en-US" sz="800" b="1" dirty="0">
                <a:latin typeface="ＭＳ 明朝"/>
                <a:ea typeface="ＭＳ 明朝"/>
                <a:cs typeface="ＭＳ Ｐゴシック" pitchFamily="50" charset="-128"/>
              </a:rPr>
              <a:t>　　　　　　　　　　　　対象診療年月は平成</a:t>
            </a:r>
            <a:r>
              <a:rPr lang="en-US" altLang="ja-JP" sz="800" b="1" dirty="0">
                <a:latin typeface="ＭＳ 明朝"/>
                <a:ea typeface="ＭＳ 明朝"/>
                <a:cs typeface="ＭＳ Ｐゴシック" pitchFamily="50" charset="-128"/>
              </a:rPr>
              <a:t>27</a:t>
            </a:r>
            <a:r>
              <a:rPr lang="ja-JP" altLang="en-US" sz="800" b="1" dirty="0">
                <a:latin typeface="ＭＳ 明朝"/>
                <a:ea typeface="ＭＳ 明朝"/>
                <a:cs typeface="ＭＳ Ｐゴシック" pitchFamily="50" charset="-128"/>
              </a:rPr>
              <a:t>年</a:t>
            </a:r>
            <a:r>
              <a:rPr lang="en-US" altLang="ja-JP" sz="800" b="1" dirty="0">
                <a:latin typeface="ＭＳ 明朝"/>
                <a:ea typeface="ＭＳ 明朝"/>
                <a:cs typeface="ＭＳ Ｐゴシック" pitchFamily="50" charset="-128"/>
              </a:rPr>
              <a:t>4</a:t>
            </a:r>
            <a:r>
              <a:rPr lang="ja-JP" altLang="en-US" sz="800" b="1" dirty="0">
                <a:latin typeface="ＭＳ 明朝"/>
                <a:ea typeface="ＭＳ 明朝"/>
                <a:cs typeface="ＭＳ Ｐゴシック" pitchFamily="50" charset="-128"/>
              </a:rPr>
              <a:t>月～平成</a:t>
            </a:r>
            <a:r>
              <a:rPr lang="en-US" altLang="ja-JP" sz="800" b="1" dirty="0">
                <a:latin typeface="ＭＳ 明朝"/>
                <a:ea typeface="ＭＳ 明朝"/>
                <a:cs typeface="ＭＳ Ｐゴシック" pitchFamily="50" charset="-128"/>
              </a:rPr>
              <a:t>28</a:t>
            </a:r>
            <a:r>
              <a:rPr lang="ja-JP" altLang="en-US" sz="800" b="1" dirty="0">
                <a:latin typeface="ＭＳ 明朝"/>
                <a:ea typeface="ＭＳ 明朝"/>
                <a:cs typeface="ＭＳ Ｐゴシック" pitchFamily="50" charset="-128"/>
              </a:rPr>
              <a:t>年</a:t>
            </a:r>
            <a:r>
              <a:rPr lang="en-US" altLang="ja-JP" sz="800" b="1" dirty="0">
                <a:latin typeface="ＭＳ 明朝"/>
                <a:ea typeface="ＭＳ 明朝"/>
                <a:cs typeface="ＭＳ Ｐゴシック" pitchFamily="50" charset="-128"/>
              </a:rPr>
              <a:t>3</a:t>
            </a:r>
            <a:r>
              <a:rPr lang="ja-JP" altLang="en-US" sz="800" b="1">
                <a:latin typeface="ＭＳ 明朝"/>
                <a:ea typeface="ＭＳ 明朝"/>
                <a:cs typeface="ＭＳ Ｐゴシック" pitchFamily="50" charset="-128"/>
              </a:rPr>
              <a:t>月診療分</a:t>
            </a:r>
            <a:r>
              <a:rPr lang="en-US" altLang="ja-JP" sz="800" b="1">
                <a:latin typeface="ＭＳ 明朝"/>
                <a:ea typeface="ＭＳ 明朝"/>
                <a:cs typeface="ＭＳ Ｐゴシック" pitchFamily="50" charset="-128"/>
              </a:rPr>
              <a:t>(12</a:t>
            </a:r>
            <a:r>
              <a:rPr lang="ja-JP" altLang="en-US" sz="800" b="1" dirty="0">
                <a:latin typeface="ＭＳ 明朝"/>
                <a:ea typeface="ＭＳ 明朝"/>
                <a:cs typeface="ＭＳ Ｐゴシック" pitchFamily="50" charset="-128"/>
              </a:rPr>
              <a:t>カ月分</a:t>
            </a:r>
            <a:r>
              <a:rPr lang="en-US" altLang="ja-JP" sz="800" b="1" dirty="0">
                <a:latin typeface="ＭＳ 明朝"/>
                <a:ea typeface="ＭＳ 明朝"/>
                <a:cs typeface="ＭＳ Ｐゴシック" pitchFamily="50" charset="-128"/>
              </a:rPr>
              <a:t>)</a:t>
            </a:r>
            <a:r>
              <a:rPr lang="ja-JP" altLang="en-US" sz="800" b="1" dirty="0" err="1">
                <a:latin typeface="ＭＳ 明朝"/>
                <a:ea typeface="ＭＳ 明朝"/>
                <a:cs typeface="ＭＳ Ｐゴシック" pitchFamily="50" charset="-128"/>
              </a:rPr>
              <a:t>。</a:t>
            </a:r>
            <a:endParaRPr lang="en-US" altLang="ja-JP" sz="800" b="1" dirty="0">
              <a:latin typeface="ＭＳ 明朝"/>
              <a:ea typeface="ＭＳ 明朝"/>
              <a:cs typeface="ＭＳ Ｐゴシック" pitchFamily="50" charset="-128"/>
            </a:endParaRPr>
          </a:p>
          <a:p>
            <a:pPr fontAlgn="base">
              <a:spcBef>
                <a:spcPct val="0"/>
              </a:spcBef>
              <a:spcAft>
                <a:spcPct val="0"/>
              </a:spcAft>
            </a:pPr>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a:t>
            </a:r>
            <a:r>
              <a:rPr lang="en-US" altLang="ja-JP" sz="800" b="1" dirty="0">
                <a:latin typeface="ＭＳ 明朝"/>
                <a:ea typeface="ＭＳ 明朝"/>
              </a:rPr>
              <a:t>1</a:t>
            </a:r>
            <a:r>
              <a:rPr lang="ja-JP" altLang="en-US" sz="800" b="1" dirty="0">
                <a:latin typeface="ＭＳ 明朝"/>
                <a:ea typeface="ＭＳ 明朝"/>
              </a:rPr>
              <a:t>日時点。</a:t>
            </a:r>
            <a:endParaRPr lang="en-US" altLang="ja-JP" sz="800" dirty="0">
              <a:latin typeface="ＭＳ 明朝"/>
              <a:ea typeface="ＭＳ 明朝"/>
            </a:endParaRPr>
          </a:p>
        </p:txBody>
      </p:sp>
      <p:pic>
        <p:nvPicPr>
          <p:cNvPr id="11266" name="table2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847600"/>
            <a:ext cx="633730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table2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6464300"/>
            <a:ext cx="6337300" cy="209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テキスト ボックス 12"/>
          <p:cNvSpPr txBox="1"/>
          <p:nvPr/>
        </p:nvSpPr>
        <p:spPr>
          <a:xfrm>
            <a:off x="3140968" y="7383128"/>
            <a:ext cx="476523" cy="261610"/>
          </a:xfrm>
          <a:prstGeom prst="rect">
            <a:avLst/>
          </a:prstGeom>
          <a:noFill/>
        </p:spPr>
        <p:txBody>
          <a:bodyPr wrap="square" rtlCol="0">
            <a:spAutoFit/>
          </a:bodyPr>
          <a:lstStyle/>
          <a:p>
            <a:r>
              <a:rPr lang="en-US" altLang="ja-JP" sz="1100" dirty="0">
                <a:latin typeface="ＭＳ 明朝" panose="02020609040205080304" pitchFamily="17" charset="-128"/>
                <a:ea typeface="ＭＳ 明朝" panose="02020609040205080304" pitchFamily="17" charset="-128"/>
              </a:rPr>
              <a:t>※1</a:t>
            </a:r>
            <a:endParaRPr kumimoji="1" lang="ja-JP" altLang="en-US" sz="1100" dirty="0">
              <a:latin typeface="ＭＳ 明朝" panose="02020609040205080304" pitchFamily="17" charset="-128"/>
              <a:ea typeface="ＭＳ 明朝" panose="02020609040205080304" pitchFamily="17" charset="-128"/>
            </a:endParaRPr>
          </a:p>
        </p:txBody>
      </p:sp>
      <p:sp>
        <p:nvSpPr>
          <p:cNvPr id="14" name="テキスト ボックス 13"/>
          <p:cNvSpPr txBox="1"/>
          <p:nvPr/>
        </p:nvSpPr>
        <p:spPr>
          <a:xfrm>
            <a:off x="3517340" y="7381519"/>
            <a:ext cx="616846" cy="261610"/>
          </a:xfrm>
          <a:prstGeom prst="rect">
            <a:avLst/>
          </a:prstGeom>
          <a:noFill/>
        </p:spPr>
        <p:txBody>
          <a:bodyPr wrap="square" rtlCol="0">
            <a:spAutoFit/>
          </a:bodyPr>
          <a:lstStyle/>
          <a:p>
            <a:r>
              <a:rPr lang="en-US" altLang="ja-JP" sz="1100" dirty="0">
                <a:latin typeface="ＭＳ 明朝" panose="02020609040205080304" pitchFamily="17" charset="-128"/>
                <a:ea typeface="ＭＳ 明朝" panose="02020609040205080304" pitchFamily="17" charset="-128"/>
              </a:rPr>
              <a:t>※2</a:t>
            </a:r>
            <a:endParaRPr kumimoji="1" lang="ja-JP" altLang="en-US" sz="1100" dirty="0">
              <a:latin typeface="ＭＳ 明朝" panose="02020609040205080304" pitchFamily="17" charset="-128"/>
              <a:ea typeface="ＭＳ 明朝" panose="02020609040205080304" pitchFamily="17" charset="-128"/>
            </a:endParaRPr>
          </a:p>
        </p:txBody>
      </p:sp>
      <p:sp>
        <p:nvSpPr>
          <p:cNvPr id="15" name="テキスト ボックス 14"/>
          <p:cNvSpPr txBox="1"/>
          <p:nvPr/>
        </p:nvSpPr>
        <p:spPr>
          <a:xfrm>
            <a:off x="3861048" y="7751385"/>
            <a:ext cx="432048" cy="261610"/>
          </a:xfrm>
          <a:prstGeom prst="rect">
            <a:avLst/>
          </a:prstGeom>
          <a:noFill/>
        </p:spPr>
        <p:txBody>
          <a:bodyPr wrap="square" rtlCol="0">
            <a:spAutoFit/>
          </a:bodyPr>
          <a:lstStyle/>
          <a:p>
            <a:r>
              <a:rPr kumimoji="1" lang="en-US" altLang="ja-JP" sz="1100" dirty="0">
                <a:latin typeface="ＭＳ 明朝" panose="02020609040205080304" pitchFamily="17" charset="-128"/>
                <a:ea typeface="ＭＳ 明朝" panose="02020609040205080304" pitchFamily="17" charset="-128"/>
              </a:rPr>
              <a:t>※3</a:t>
            </a:r>
            <a:endParaRPr kumimoji="1" lang="ja-JP" altLang="en-US" sz="1100" dirty="0">
              <a:latin typeface="ＭＳ 明朝" panose="02020609040205080304" pitchFamily="17" charset="-128"/>
              <a:ea typeface="ＭＳ 明朝" panose="02020609040205080304" pitchFamily="17" charset="-128"/>
            </a:endParaRPr>
          </a:p>
        </p:txBody>
      </p:sp>
      <p:cxnSp>
        <p:nvCxnSpPr>
          <p:cNvPr id="16" name="直線コネクタ 15"/>
          <p:cNvCxnSpPr/>
          <p:nvPr/>
        </p:nvCxnSpPr>
        <p:spPr>
          <a:xfrm flipH="1">
            <a:off x="3344353" y="7468686"/>
            <a:ext cx="535064" cy="919030"/>
          </a:xfrm>
          <a:prstGeom prst="line">
            <a:avLst/>
          </a:prstGeom>
          <a:ln w="25400">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4869160" y="7464520"/>
            <a:ext cx="1305175" cy="461665"/>
          </a:xfrm>
          <a:prstGeom prst="rect">
            <a:avLst/>
          </a:prstGeom>
          <a:noFill/>
          <a:ln>
            <a:solidFill>
              <a:schemeClr val="tx1"/>
            </a:solidFill>
          </a:ln>
        </p:spPr>
        <p:txBody>
          <a:bodyPr wrap="square" rtlCol="0">
            <a:spAutoFit/>
          </a:bodyPr>
          <a:lstStyle/>
          <a:p>
            <a:r>
              <a:rPr kumimoji="1" lang="ja-JP" altLang="en-US" sz="800" dirty="0"/>
              <a:t>生活習慣起因の糖尿病　または腎症</a:t>
            </a:r>
            <a:r>
              <a:rPr kumimoji="1" lang="en-US" altLang="ja-JP" sz="800" dirty="0"/>
              <a:t>(Ⅱ</a:t>
            </a:r>
            <a:r>
              <a:rPr kumimoji="1" lang="ja-JP" altLang="en-US" sz="800" dirty="0"/>
              <a:t>型糖尿病における</a:t>
            </a:r>
            <a:r>
              <a:rPr kumimoji="1" lang="en-US" altLang="ja-JP" sz="800" dirty="0"/>
              <a:t>Ⅲ</a:t>
            </a:r>
            <a:r>
              <a:rPr kumimoji="1" lang="ja-JP" altLang="en-US" sz="800" dirty="0"/>
              <a:t>期・</a:t>
            </a:r>
            <a:r>
              <a:rPr kumimoji="1" lang="en-US" altLang="ja-JP" sz="800" dirty="0"/>
              <a:t>Ⅳ</a:t>
            </a:r>
            <a:r>
              <a:rPr kumimoji="1" lang="ja-JP" altLang="en-US" sz="800" dirty="0"/>
              <a:t>期の患者</a:t>
            </a:r>
            <a:r>
              <a:rPr kumimoji="1" lang="en-US" altLang="ja-JP" sz="800" dirty="0"/>
              <a:t>)</a:t>
            </a:r>
            <a:endParaRPr kumimoji="1" lang="ja-JP" altLang="en-US" sz="800" dirty="0"/>
          </a:p>
        </p:txBody>
      </p:sp>
      <p:cxnSp>
        <p:nvCxnSpPr>
          <p:cNvPr id="23" name="直線コネクタ 22"/>
          <p:cNvCxnSpPr/>
          <p:nvPr/>
        </p:nvCxnSpPr>
        <p:spPr>
          <a:xfrm>
            <a:off x="4149080" y="7452320"/>
            <a:ext cx="555129" cy="925903"/>
          </a:xfrm>
          <a:prstGeom prst="line">
            <a:avLst/>
          </a:prstGeom>
          <a:ln w="254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flipV="1">
            <a:off x="3344353" y="8388424"/>
            <a:ext cx="1380791" cy="9493"/>
          </a:xfrm>
          <a:prstGeom prst="line">
            <a:avLst/>
          </a:prstGeom>
          <a:ln w="254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3924783" y="7468686"/>
            <a:ext cx="245232" cy="0"/>
          </a:xfrm>
          <a:prstGeom prst="line">
            <a:avLst/>
          </a:prstGeom>
          <a:ln w="25400">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5064199" y="7954022"/>
            <a:ext cx="669057" cy="230832"/>
          </a:xfrm>
          <a:prstGeom prst="rect">
            <a:avLst/>
          </a:prstGeom>
          <a:noFill/>
        </p:spPr>
        <p:txBody>
          <a:bodyPr wrap="square" rtlCol="0">
            <a:spAutoFit/>
          </a:bodyPr>
          <a:lstStyle/>
          <a:p>
            <a:r>
              <a:rPr lang="en-US" altLang="ja-JP" sz="900" b="1" i="1" dirty="0">
                <a:solidFill>
                  <a:srgbClr val="FF0000"/>
                </a:solidFill>
              </a:rPr>
              <a:t>184</a:t>
            </a:r>
            <a:r>
              <a:rPr kumimoji="1" lang="ja-JP" altLang="en-US" sz="900" b="1" i="1" dirty="0">
                <a:solidFill>
                  <a:srgbClr val="FF0000"/>
                </a:solidFill>
              </a:rPr>
              <a:t>人</a:t>
            </a:r>
          </a:p>
        </p:txBody>
      </p:sp>
    </p:spTree>
    <p:extLst>
      <p:ext uri="{BB962C8B-B14F-4D97-AF65-F5344CB8AC3E}">
        <p14:creationId xmlns:p14="http://schemas.microsoft.com/office/powerpoint/2010/main" val="6171281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テキスト ボックス 42"/>
          <p:cNvSpPr txBox="1"/>
          <p:nvPr/>
        </p:nvSpPr>
        <p:spPr>
          <a:xfrm>
            <a:off x="369000" y="222924"/>
            <a:ext cx="6120000" cy="830997"/>
          </a:xfrm>
          <a:prstGeom prst="rect">
            <a:avLst/>
          </a:prstGeom>
          <a:noFill/>
        </p:spPr>
        <p:txBody>
          <a:bodyPr wrap="square" lIns="0" rtlCol="0">
            <a:noAutofit/>
          </a:bodyPr>
          <a:lstStyle/>
          <a:p>
            <a:r>
              <a:rPr lang="ja-JP" altLang="en-US" sz="1200" dirty="0">
                <a:latin typeface="ＭＳ 明朝"/>
                <a:ea typeface="ＭＳ 明朝"/>
              </a:rPr>
              <a:t>　次に</a:t>
            </a:r>
            <a:r>
              <a:rPr lang="en-US" altLang="ja-JP" sz="1200" dirty="0">
                <a:latin typeface="ＭＳ 明朝"/>
                <a:ea typeface="ＭＳ 明朝"/>
              </a:rPr>
              <a:t>｢Ⅱ</a:t>
            </a:r>
            <a:r>
              <a:rPr lang="ja-JP" altLang="en-US" sz="1200" dirty="0">
                <a:latin typeface="ＭＳ 明朝"/>
                <a:ea typeface="ＭＳ 明朝"/>
              </a:rPr>
              <a:t>型糖尿病を起因とした保健指導対象者</a:t>
            </a:r>
            <a:r>
              <a:rPr lang="en-US" altLang="ja-JP" sz="1200" dirty="0">
                <a:latin typeface="ＭＳ 明朝"/>
                <a:ea typeface="ＭＳ 明朝"/>
              </a:rPr>
              <a:t>｣</a:t>
            </a:r>
            <a:r>
              <a:rPr lang="ja-JP" altLang="en-US" sz="1200" dirty="0">
                <a:latin typeface="ＭＳ 明朝"/>
                <a:ea typeface="ＭＳ 明朝"/>
              </a:rPr>
              <a:t>を以下の通り示す。腎不全期または顕性腎症期の患者は合わせて</a:t>
            </a:r>
            <a:r>
              <a:rPr lang="en-US" altLang="zh-TW" sz="1200" dirty="0">
                <a:latin typeface="ＭＳ 明朝"/>
                <a:ea typeface="ＭＳ 明朝"/>
              </a:rPr>
              <a:t>184</a:t>
            </a:r>
            <a:r>
              <a:rPr lang="ja-JP" altLang="en-US" sz="1200" dirty="0">
                <a:latin typeface="ＭＳ 明朝"/>
                <a:ea typeface="ＭＳ 明朝"/>
              </a:rPr>
              <a:t>人となった。重症化予防を実施するに当たり、適切な病期は、透析への移行が近い腎不全期、腎機能が急激に低下する顕性腎症期となる。</a:t>
            </a:r>
          </a:p>
        </p:txBody>
      </p:sp>
      <p:sp>
        <p:nvSpPr>
          <p:cNvPr id="22" name="Rectangle 1"/>
          <p:cNvSpPr>
            <a:spLocks noChangeArrowheads="1"/>
          </p:cNvSpPr>
          <p:nvPr/>
        </p:nvSpPr>
        <p:spPr bwMode="auto">
          <a:xfrm>
            <a:off x="369000" y="4139952"/>
            <a:ext cx="6120000" cy="1200329"/>
          </a:xfrm>
          <a:prstGeom prst="rect">
            <a:avLst/>
          </a:prstGeom>
          <a:noFill/>
          <a:ln w="9525">
            <a:noFill/>
            <a:miter lim="800000"/>
            <a:headEnd/>
            <a:tailEnd/>
          </a:ln>
          <a:effectLst/>
        </p:spPr>
        <p:txBody>
          <a:bodyPr vert="horz" wrap="square" lIns="0" tIns="45720" rIns="90000" bIns="45720" numCol="1" anchor="t" anchorCtr="0" compatLnSpc="1">
            <a:prstTxWarp prst="textNoShape">
              <a:avLst/>
            </a:prstTxWarp>
            <a:noAutofit/>
          </a:bodyPr>
          <a:lstStyle/>
          <a:p>
            <a:pPr fontAlgn="base">
              <a:spcBef>
                <a:spcPct val="0"/>
              </a:spcBef>
              <a:spcAft>
                <a:spcPct val="0"/>
              </a:spcAft>
            </a:pPr>
            <a:r>
              <a:rPr lang="ja-JP" altLang="en-US" sz="1200" dirty="0">
                <a:latin typeface="ＭＳ 明朝"/>
                <a:ea typeface="ＭＳ 明朝"/>
                <a:cs typeface="Times New Roman" pitchFamily="18" charset="0"/>
              </a:rPr>
              <a:t>　</a:t>
            </a:r>
            <a:r>
              <a:rPr lang="ja-JP" altLang="ja-JP" sz="1200" dirty="0">
                <a:latin typeface="ＭＳ 明朝"/>
                <a:ea typeface="ＭＳ 明朝"/>
                <a:cs typeface="Times New Roman" pitchFamily="18" charset="0"/>
              </a:rPr>
              <a:t>次に個人毎の状態を見極め、</a:t>
            </a:r>
            <a:r>
              <a:rPr lang="en-US" altLang="ja-JP" sz="1200" dirty="0">
                <a:latin typeface="ＭＳ 明朝"/>
                <a:ea typeface="ＭＳ 明朝"/>
                <a:cs typeface="Times New Roman" pitchFamily="18" charset="0"/>
              </a:rPr>
              <a:t>｢</a:t>
            </a:r>
            <a:r>
              <a:rPr lang="ja-JP" altLang="ja-JP" sz="1200" dirty="0">
                <a:latin typeface="ＭＳ 明朝"/>
                <a:ea typeface="ＭＳ 明朝"/>
                <a:cs typeface="Times New Roman" pitchFamily="18" charset="0"/>
              </a:rPr>
              <a:t>保健指導対象者の優先順位</a:t>
            </a:r>
            <a:r>
              <a:rPr lang="en-US" altLang="ja-JP" sz="1200" dirty="0">
                <a:latin typeface="ＭＳ 明朝"/>
                <a:ea typeface="ＭＳ 明朝"/>
                <a:cs typeface="Times New Roman" pitchFamily="18" charset="0"/>
              </a:rPr>
              <a:t>｣</a:t>
            </a:r>
            <a:r>
              <a:rPr lang="ja-JP" altLang="ja-JP" sz="1200" dirty="0">
                <a:latin typeface="ＭＳ 明朝"/>
                <a:ea typeface="ＭＳ 明朝"/>
                <a:cs typeface="Times New Roman" pitchFamily="18" charset="0"/>
              </a:rPr>
              <a:t>について</a:t>
            </a:r>
            <a:r>
              <a:rPr lang="ja-JP" altLang="en-US" sz="1200" dirty="0">
                <a:latin typeface="ＭＳ 明朝"/>
                <a:ea typeface="ＭＳ 明朝"/>
                <a:cs typeface="Times New Roman" pitchFamily="18" charset="0"/>
              </a:rPr>
              <a:t>分析</a:t>
            </a:r>
            <a:r>
              <a:rPr lang="ja-JP" altLang="en-US" sz="1200">
                <a:latin typeface="ＭＳ 明朝"/>
                <a:ea typeface="ＭＳ 明朝"/>
                <a:cs typeface="Times New Roman" pitchFamily="18" charset="0"/>
              </a:rPr>
              <a:t>した。</a:t>
            </a:r>
            <a:r>
              <a:rPr lang="en-US" altLang="zh-TW" sz="1200">
                <a:latin typeface="ＭＳ 明朝"/>
                <a:ea typeface="ＭＳ 明朝"/>
              </a:rPr>
              <a:t>184</a:t>
            </a:r>
            <a:r>
              <a:rPr lang="ja-JP" altLang="en-US" sz="1200">
                <a:latin typeface="ＭＳ 明朝"/>
                <a:ea typeface="ＭＳ 明朝"/>
                <a:cs typeface="Times New Roman" pitchFamily="18" charset="0"/>
              </a:rPr>
              <a:t>人</a:t>
            </a:r>
            <a:r>
              <a:rPr lang="ja-JP" altLang="en-US" sz="1200" dirty="0">
                <a:latin typeface="ＭＳ 明朝"/>
                <a:ea typeface="ＭＳ 明朝"/>
                <a:cs typeface="Times New Roman" pitchFamily="18" charset="0"/>
              </a:rPr>
              <a:t>のうち</a:t>
            </a:r>
            <a:r>
              <a:rPr lang="en-US" altLang="ja-JP" sz="1200" dirty="0">
                <a:latin typeface="ＭＳ 明朝"/>
                <a:ea typeface="ＭＳ 明朝"/>
                <a:cs typeface="Times New Roman" pitchFamily="18" charset="0"/>
              </a:rPr>
              <a:t>｢</a:t>
            </a:r>
            <a:r>
              <a:rPr lang="ja-JP" altLang="en-US" sz="1200" dirty="0">
                <a:latin typeface="ＭＳ 明朝"/>
                <a:ea typeface="ＭＳ 明朝"/>
                <a:cs typeface="Times New Roman" pitchFamily="18" charset="0"/>
              </a:rPr>
              <a:t>複雑なケースが含まれる集団</a:t>
            </a:r>
            <a:r>
              <a:rPr lang="en-US" altLang="ja-JP" sz="1200" dirty="0">
                <a:latin typeface="ＭＳ 明朝"/>
                <a:ea typeface="ＭＳ 明朝"/>
                <a:cs typeface="Times New Roman" pitchFamily="18" charset="0"/>
              </a:rPr>
              <a:t>｣</a:t>
            </a:r>
            <a:r>
              <a:rPr lang="ja-JP" altLang="en-US" sz="1200" dirty="0" err="1">
                <a:latin typeface="ＭＳ 明朝"/>
                <a:ea typeface="ＭＳ 明朝"/>
                <a:cs typeface="Times New Roman" pitchFamily="18" charset="0"/>
              </a:rPr>
              <a:t>、</a:t>
            </a:r>
            <a:r>
              <a:rPr lang="ja-JP" altLang="en-US" sz="1200" dirty="0">
                <a:latin typeface="ＭＳ 明朝"/>
                <a:ea typeface="ＭＳ 明朝"/>
                <a:cs typeface="Times New Roman" pitchFamily="18" charset="0"/>
              </a:rPr>
              <a:t>つまり、癌、難病、精神疾患、認知症等が含まれる患者</a:t>
            </a:r>
            <a:r>
              <a:rPr lang="ja-JP" altLang="en-US" sz="1200">
                <a:latin typeface="ＭＳ 明朝"/>
                <a:ea typeface="ＭＳ 明朝"/>
                <a:cs typeface="Times New Roman" pitchFamily="18" charset="0"/>
              </a:rPr>
              <a:t>は、</a:t>
            </a:r>
            <a:r>
              <a:rPr lang="en-US" altLang="zh-TW" sz="1200">
                <a:latin typeface="ＭＳ 明朝"/>
                <a:ea typeface="ＭＳ 明朝"/>
                <a:cs typeface="Times New Roman" pitchFamily="18" charset="0"/>
              </a:rPr>
              <a:t>61</a:t>
            </a:r>
            <a:r>
              <a:rPr lang="ja-JP" altLang="en-US" sz="1200">
                <a:latin typeface="ＭＳ 明朝"/>
                <a:ea typeface="ＭＳ 明朝"/>
                <a:cs typeface="Times New Roman" pitchFamily="18" charset="0"/>
              </a:rPr>
              <a:t>人</a:t>
            </a:r>
            <a:r>
              <a:rPr lang="ja-JP" altLang="en-US" sz="1200" dirty="0">
                <a:latin typeface="ＭＳ 明朝"/>
                <a:ea typeface="ＭＳ 明朝"/>
                <a:cs typeface="Times New Roman" pitchFamily="18" charset="0"/>
              </a:rPr>
              <a:t>存在する。</a:t>
            </a:r>
            <a:endParaRPr lang="en-US" altLang="ja-JP" sz="1200" dirty="0">
              <a:latin typeface="ＭＳ 明朝"/>
              <a:ea typeface="ＭＳ 明朝"/>
              <a:cs typeface="Times New Roman" pitchFamily="18" charset="0"/>
            </a:endParaRPr>
          </a:p>
          <a:p>
            <a:pPr fontAlgn="base">
              <a:spcBef>
                <a:spcPct val="0"/>
              </a:spcBef>
              <a:spcAft>
                <a:spcPct val="0"/>
              </a:spcAft>
            </a:pPr>
            <a:r>
              <a:rPr lang="ja-JP" altLang="en-US" sz="1200" dirty="0">
                <a:latin typeface="ＭＳ 明朝"/>
                <a:ea typeface="ＭＳ 明朝"/>
                <a:cs typeface="Times New Roman" pitchFamily="18" charset="0"/>
              </a:rPr>
              <a:t>　一方、それらの疾病が確認できない</a:t>
            </a:r>
            <a:r>
              <a:rPr lang="en-US" altLang="ja-JP" sz="1200" dirty="0">
                <a:latin typeface="ＭＳ 明朝"/>
                <a:ea typeface="ＭＳ 明朝"/>
                <a:cs typeface="Times New Roman" pitchFamily="18" charset="0"/>
              </a:rPr>
              <a:t>｢</a:t>
            </a:r>
            <a:r>
              <a:rPr lang="ja-JP" altLang="en-US" sz="1200" dirty="0">
                <a:latin typeface="ＭＳ 明朝"/>
                <a:ea typeface="ＭＳ 明朝"/>
                <a:cs typeface="Times New Roman" pitchFamily="18" charset="0"/>
              </a:rPr>
              <a:t>比較的行動変容が現れやすい集団</a:t>
            </a:r>
            <a:r>
              <a:rPr lang="en-US" altLang="ja-JP" sz="1200" dirty="0">
                <a:latin typeface="ＭＳ 明朝"/>
                <a:ea typeface="ＭＳ 明朝"/>
                <a:cs typeface="Times New Roman" pitchFamily="18" charset="0"/>
              </a:rPr>
              <a:t>｣</a:t>
            </a:r>
            <a:r>
              <a:rPr lang="ja-JP" altLang="en-US" sz="1200">
                <a:latin typeface="ＭＳ 明朝"/>
                <a:ea typeface="ＭＳ 明朝"/>
                <a:cs typeface="Times New Roman" pitchFamily="18" charset="0"/>
              </a:rPr>
              <a:t>は、</a:t>
            </a:r>
            <a:r>
              <a:rPr lang="en-US" altLang="ja-JP" sz="1200">
                <a:latin typeface="ＭＳ 明朝"/>
                <a:ea typeface="ＭＳ 明朝"/>
                <a:cs typeface="Times New Roman" pitchFamily="18" charset="0"/>
              </a:rPr>
              <a:t>123</a:t>
            </a:r>
            <a:r>
              <a:rPr lang="ja-JP" altLang="en-US" sz="1200">
                <a:latin typeface="ＭＳ 明朝"/>
                <a:ea typeface="ＭＳ 明朝"/>
                <a:cs typeface="Times New Roman" pitchFamily="18" charset="0"/>
              </a:rPr>
              <a:t>人</a:t>
            </a:r>
            <a:r>
              <a:rPr lang="ja-JP" altLang="en-US" sz="1200" dirty="0">
                <a:latin typeface="ＭＳ 明朝"/>
                <a:ea typeface="ＭＳ 明朝"/>
                <a:cs typeface="Times New Roman" pitchFamily="18" charset="0"/>
              </a:rPr>
              <a:t>存在する。保健事業を行う上で、これら</a:t>
            </a:r>
            <a:r>
              <a:rPr lang="en-US" altLang="ja-JP" sz="1200" dirty="0">
                <a:latin typeface="ＭＳ 明朝"/>
                <a:ea typeface="ＭＳ 明朝"/>
                <a:cs typeface="Times New Roman" pitchFamily="18" charset="0"/>
              </a:rPr>
              <a:t>2</a:t>
            </a:r>
            <a:r>
              <a:rPr lang="ja-JP" altLang="en-US" sz="1200" dirty="0">
                <a:latin typeface="ＭＳ 明朝"/>
                <a:ea typeface="ＭＳ 明朝"/>
                <a:cs typeface="Times New Roman" pitchFamily="18" charset="0"/>
              </a:rPr>
              <a:t>つのグループには費用対効果に大きな違いがある。</a:t>
            </a:r>
            <a:r>
              <a:rPr lang="en-US" altLang="ja-JP" sz="1200" dirty="0">
                <a:latin typeface="ＭＳ 明朝"/>
                <a:ea typeface="ＭＳ 明朝"/>
                <a:cs typeface="Times New Roman" pitchFamily="18" charset="0"/>
              </a:rPr>
              <a:t>｢</a:t>
            </a:r>
            <a:r>
              <a:rPr lang="ja-JP" altLang="en-US" sz="1200" dirty="0">
                <a:latin typeface="ＭＳ 明朝"/>
                <a:ea typeface="ＭＳ 明朝"/>
                <a:cs typeface="Times New Roman" pitchFamily="18" charset="0"/>
              </a:rPr>
              <a:t>比較的行動変容が現れやすい集団</a:t>
            </a:r>
            <a:r>
              <a:rPr lang="en-US" altLang="ja-JP" sz="1200" dirty="0">
                <a:latin typeface="ＭＳ 明朝"/>
                <a:ea typeface="ＭＳ 明朝"/>
                <a:cs typeface="Times New Roman" pitchFamily="18" charset="0"/>
              </a:rPr>
              <a:t>｣</a:t>
            </a:r>
            <a:r>
              <a:rPr lang="ja-JP" altLang="en-US" sz="1200" dirty="0">
                <a:latin typeface="ＭＳ 明朝"/>
                <a:ea typeface="ＭＳ 明朝"/>
                <a:cs typeface="Times New Roman" pitchFamily="18" charset="0"/>
              </a:rPr>
              <a:t>が本事業の対象者である。</a:t>
            </a:r>
            <a:endParaRPr lang="ja-JP" altLang="en-US" sz="1200" dirty="0">
              <a:latin typeface="ＭＳ 明朝"/>
              <a:ea typeface="ＭＳ 明朝"/>
              <a:cs typeface="ＭＳ Ｐゴシック" pitchFamily="50" charset="-128"/>
            </a:endParaRPr>
          </a:p>
        </p:txBody>
      </p:sp>
      <p:sp>
        <p:nvSpPr>
          <p:cNvPr id="8" name="スライド番号プレースホルダ 7"/>
          <p:cNvSpPr>
            <a:spLocks noGrp="1"/>
          </p:cNvSpPr>
          <p:nvPr>
            <p:ph type="sldNum" sz="quarter" idx="12"/>
          </p:nvPr>
        </p:nvSpPr>
        <p:spPr/>
        <p:txBody>
          <a:bodyPr/>
          <a:lstStyle/>
          <a:p>
            <a:r>
              <a:rPr kumimoji="1" lang="en-US" altLang="ja-JP" dirty="0" smtClean="0">
                <a:latin typeface="ＭＳ 明朝"/>
                <a:ea typeface="ＭＳ 明朝"/>
              </a:rPr>
              <a:t>14</a:t>
            </a:r>
            <a:endParaRPr kumimoji="1" lang="ja-JP" altLang="en-US" dirty="0">
              <a:latin typeface="ＭＳ 明朝"/>
              <a:ea typeface="ＭＳ 明朝"/>
            </a:endParaRPr>
          </a:p>
        </p:txBody>
      </p:sp>
      <p:sp>
        <p:nvSpPr>
          <p:cNvPr id="11" name="Rectangle 7"/>
          <p:cNvSpPr>
            <a:spLocks noChangeArrowheads="1"/>
          </p:cNvSpPr>
          <p:nvPr/>
        </p:nvSpPr>
        <p:spPr bwMode="auto">
          <a:xfrm>
            <a:off x="368320" y="1060966"/>
            <a:ext cx="6120680" cy="261610"/>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lvl="0" fontAlgn="base">
              <a:spcBef>
                <a:spcPct val="0"/>
              </a:spcBef>
              <a:spcAft>
                <a:spcPct val="0"/>
              </a:spcAft>
            </a:pPr>
            <a:r>
              <a:rPr lang="en-US" altLang="ja-JP" sz="1100" dirty="0">
                <a:latin typeface="ＭＳ 明朝"/>
                <a:ea typeface="ＭＳ 明朝"/>
                <a:cs typeface="ＭＳ Ｐゴシック" pitchFamily="50" charset="-128"/>
              </a:rPr>
              <a:t>Ⅱ</a:t>
            </a:r>
            <a:r>
              <a:rPr lang="ja-JP" altLang="en-US" sz="1100" dirty="0">
                <a:latin typeface="ＭＳ 明朝"/>
                <a:ea typeface="ＭＳ 明朝"/>
                <a:cs typeface="ＭＳ Ｐゴシック" pitchFamily="50" charset="-128"/>
              </a:rPr>
              <a:t>型糖尿病を起因とした保健指導対象者</a:t>
            </a:r>
          </a:p>
        </p:txBody>
      </p:sp>
      <p:sp>
        <p:nvSpPr>
          <p:cNvPr id="15" name="Rectangle 7"/>
          <p:cNvSpPr>
            <a:spLocks noChangeArrowheads="1"/>
          </p:cNvSpPr>
          <p:nvPr/>
        </p:nvSpPr>
        <p:spPr bwMode="auto">
          <a:xfrm>
            <a:off x="382192" y="5509195"/>
            <a:ext cx="6120680" cy="261610"/>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marL="0" marR="0" lvl="0" indent="0" algn="l" defTabSz="914400" rtl="0" fontAlgn="base" latinLnBrk="0" hangingPunct="1">
              <a:spcBef>
                <a:spcPct val="0"/>
              </a:spcBef>
              <a:spcAft>
                <a:spcPct val="0"/>
              </a:spcAft>
              <a:buClrTx/>
              <a:buSzTx/>
              <a:buFontTx/>
              <a:buNone/>
              <a:tabLst/>
            </a:pPr>
            <a:r>
              <a:rPr kumimoji="1" lang="ja-JP" altLang="en-US" sz="1100" b="0" i="0" u="none" strike="noStrike" cap="none" normalizeH="0" baseline="0" dirty="0">
                <a:ln>
                  <a:noFill/>
                </a:ln>
                <a:solidFill>
                  <a:schemeClr val="tx1"/>
                </a:solidFill>
                <a:effectLst/>
                <a:latin typeface="ＭＳ 明朝"/>
                <a:ea typeface="ＭＳ 明朝"/>
                <a:cs typeface="ＭＳ Ｐゴシック" pitchFamily="50" charset="-128"/>
              </a:rPr>
              <a:t>保健指導対象者の優先順位</a:t>
            </a:r>
          </a:p>
        </p:txBody>
      </p:sp>
      <p:sp>
        <p:nvSpPr>
          <p:cNvPr id="16" name="Rectangle 6"/>
          <p:cNvSpPr>
            <a:spLocks noChangeArrowheads="1"/>
          </p:cNvSpPr>
          <p:nvPr/>
        </p:nvSpPr>
        <p:spPr bwMode="auto">
          <a:xfrm>
            <a:off x="388094" y="7710680"/>
            <a:ext cx="6336704" cy="461665"/>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lvl="0" fontAlgn="base">
              <a:spcBef>
                <a:spcPct val="0"/>
              </a:spcBef>
              <a:spcAft>
                <a:spcPct val="0"/>
              </a:spcAft>
            </a:pPr>
            <a:r>
              <a:rPr lang="ja-JP" altLang="en-US" sz="800" b="1">
                <a:latin typeface="ＭＳ 明朝"/>
                <a:ea typeface="ＭＳ 明朝"/>
                <a:cs typeface="ＭＳ Ｐゴシック" pitchFamily="50" charset="-128"/>
              </a:rPr>
              <a:t>データ化範囲</a:t>
            </a:r>
            <a:r>
              <a:rPr lang="en-US" altLang="ja-JP" sz="800" b="1">
                <a:latin typeface="ＭＳ 明朝"/>
                <a:ea typeface="ＭＳ 明朝"/>
                <a:cs typeface="ＭＳ Ｐゴシック" pitchFamily="50" charset="-128"/>
              </a:rPr>
              <a:t>(</a:t>
            </a:r>
            <a:r>
              <a:rPr lang="ja-JP" altLang="en-US" sz="800" b="1">
                <a:latin typeface="ＭＳ 明朝"/>
                <a:ea typeface="ＭＳ 明朝"/>
                <a:cs typeface="ＭＳ Ｐゴシック" pitchFamily="50" charset="-128"/>
              </a:rPr>
              <a:t>分析</a:t>
            </a:r>
            <a:r>
              <a:rPr lang="ja-JP" altLang="en-US" sz="800" b="1" dirty="0">
                <a:latin typeface="ＭＳ 明朝"/>
                <a:ea typeface="ＭＳ 明朝"/>
                <a:cs typeface="ＭＳ Ｐゴシック" pitchFamily="50" charset="-128"/>
              </a:rPr>
              <a:t>対象</a:t>
            </a:r>
            <a:r>
              <a:rPr lang="en-US" altLang="ja-JP" sz="800" b="1">
                <a:latin typeface="ＭＳ 明朝"/>
                <a:ea typeface="ＭＳ 明朝"/>
                <a:cs typeface="ＭＳ Ｐゴシック" pitchFamily="50" charset="-128"/>
              </a:rPr>
              <a:t>)…</a:t>
            </a:r>
            <a:r>
              <a:rPr lang="ja-JP" altLang="en-US" sz="800" b="1">
                <a:latin typeface="ＭＳ 明朝"/>
                <a:ea typeface="ＭＳ 明朝"/>
              </a:rPr>
              <a:t>入院</a:t>
            </a:r>
            <a:r>
              <a:rPr lang="en-US" altLang="ja-JP" sz="800" b="1">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r>
              <a:rPr lang="ja-JP" altLang="en-US" sz="800" b="1" dirty="0">
                <a:latin typeface="ＭＳ 明朝"/>
                <a:ea typeface="ＭＳ 明朝"/>
                <a:cs typeface="ＭＳ Ｐゴシック" pitchFamily="50" charset="-128"/>
              </a:rPr>
              <a:t>。</a:t>
            </a:r>
            <a:endParaRPr lang="en-US" altLang="ja-JP" sz="800" b="1" dirty="0">
              <a:latin typeface="ＭＳ 明朝"/>
              <a:ea typeface="ＭＳ 明朝"/>
              <a:cs typeface="ＭＳ Ｐゴシック" pitchFamily="50" charset="-128"/>
            </a:endParaRPr>
          </a:p>
          <a:p>
            <a:pPr lvl="0" fontAlgn="base">
              <a:spcBef>
                <a:spcPct val="0"/>
              </a:spcBef>
              <a:spcAft>
                <a:spcPct val="0"/>
              </a:spcAft>
            </a:pPr>
            <a:r>
              <a:rPr lang="ja-JP" altLang="en-US" sz="800" b="1" dirty="0">
                <a:latin typeface="ＭＳ 明朝"/>
                <a:ea typeface="ＭＳ 明朝"/>
                <a:cs typeface="ＭＳ Ｐゴシック" pitchFamily="50" charset="-128"/>
              </a:rPr>
              <a:t>　　　　　　　　　　　　対象診療年月は平成</a:t>
            </a:r>
            <a:r>
              <a:rPr lang="en-US" altLang="ja-JP" sz="800" b="1" dirty="0">
                <a:latin typeface="ＭＳ 明朝"/>
                <a:ea typeface="ＭＳ 明朝"/>
                <a:cs typeface="ＭＳ Ｐゴシック" pitchFamily="50" charset="-128"/>
              </a:rPr>
              <a:t>27</a:t>
            </a:r>
            <a:r>
              <a:rPr lang="ja-JP" altLang="en-US" sz="800" b="1" dirty="0">
                <a:latin typeface="ＭＳ 明朝"/>
                <a:ea typeface="ＭＳ 明朝"/>
                <a:cs typeface="ＭＳ Ｐゴシック" pitchFamily="50" charset="-128"/>
              </a:rPr>
              <a:t>年</a:t>
            </a:r>
            <a:r>
              <a:rPr lang="en-US" altLang="ja-JP" sz="800" b="1" dirty="0">
                <a:latin typeface="ＭＳ 明朝"/>
                <a:ea typeface="ＭＳ 明朝"/>
                <a:cs typeface="ＭＳ Ｐゴシック" pitchFamily="50" charset="-128"/>
              </a:rPr>
              <a:t>4</a:t>
            </a:r>
            <a:r>
              <a:rPr lang="ja-JP" altLang="en-US" sz="800" b="1" dirty="0">
                <a:latin typeface="ＭＳ 明朝"/>
                <a:ea typeface="ＭＳ 明朝"/>
                <a:cs typeface="ＭＳ Ｐゴシック" pitchFamily="50" charset="-128"/>
              </a:rPr>
              <a:t>月～平成</a:t>
            </a:r>
            <a:r>
              <a:rPr lang="en-US" altLang="ja-JP" sz="800" b="1" dirty="0">
                <a:latin typeface="ＭＳ 明朝"/>
                <a:ea typeface="ＭＳ 明朝"/>
                <a:cs typeface="ＭＳ Ｐゴシック" pitchFamily="50" charset="-128"/>
              </a:rPr>
              <a:t>28</a:t>
            </a:r>
            <a:r>
              <a:rPr lang="ja-JP" altLang="en-US" sz="800" b="1" dirty="0">
                <a:latin typeface="ＭＳ 明朝"/>
                <a:ea typeface="ＭＳ 明朝"/>
                <a:cs typeface="ＭＳ Ｐゴシック" pitchFamily="50" charset="-128"/>
              </a:rPr>
              <a:t>年</a:t>
            </a:r>
            <a:r>
              <a:rPr lang="en-US" altLang="ja-JP" sz="800" b="1" dirty="0">
                <a:latin typeface="ＭＳ 明朝"/>
                <a:ea typeface="ＭＳ 明朝"/>
                <a:cs typeface="ＭＳ Ｐゴシック" pitchFamily="50" charset="-128"/>
              </a:rPr>
              <a:t>3</a:t>
            </a:r>
            <a:r>
              <a:rPr lang="ja-JP" altLang="en-US" sz="800" b="1">
                <a:latin typeface="ＭＳ 明朝"/>
                <a:ea typeface="ＭＳ 明朝"/>
                <a:cs typeface="ＭＳ Ｐゴシック" pitchFamily="50" charset="-128"/>
              </a:rPr>
              <a:t>月診療分</a:t>
            </a:r>
            <a:r>
              <a:rPr lang="en-US" altLang="ja-JP" sz="800" b="1">
                <a:latin typeface="ＭＳ 明朝"/>
                <a:ea typeface="ＭＳ 明朝"/>
                <a:cs typeface="ＭＳ Ｐゴシック" pitchFamily="50" charset="-128"/>
              </a:rPr>
              <a:t>(12</a:t>
            </a:r>
            <a:r>
              <a:rPr lang="ja-JP" altLang="en-US" sz="800" b="1" dirty="0">
                <a:latin typeface="ＭＳ 明朝"/>
                <a:ea typeface="ＭＳ 明朝"/>
                <a:cs typeface="ＭＳ Ｐゴシック" pitchFamily="50" charset="-128"/>
              </a:rPr>
              <a:t>カ月分</a:t>
            </a:r>
            <a:r>
              <a:rPr lang="en-US" altLang="ja-JP" sz="800" b="1" dirty="0">
                <a:latin typeface="ＭＳ 明朝"/>
                <a:ea typeface="ＭＳ 明朝"/>
                <a:cs typeface="ＭＳ Ｐゴシック" pitchFamily="50" charset="-128"/>
              </a:rPr>
              <a:t>)</a:t>
            </a:r>
            <a:r>
              <a:rPr lang="ja-JP" altLang="en-US" sz="800" b="1" dirty="0" err="1">
                <a:latin typeface="ＭＳ 明朝"/>
                <a:ea typeface="ＭＳ 明朝"/>
                <a:cs typeface="ＭＳ Ｐゴシック" pitchFamily="50" charset="-128"/>
              </a:rPr>
              <a:t>。</a:t>
            </a:r>
            <a:endParaRPr lang="en-US" altLang="ja-JP" sz="800" b="1" dirty="0">
              <a:latin typeface="ＭＳ 明朝"/>
              <a:ea typeface="ＭＳ 明朝"/>
              <a:cs typeface="ＭＳ Ｐゴシック" pitchFamily="50" charset="-128"/>
            </a:endParaRPr>
          </a:p>
          <a:p>
            <a:pPr fontAlgn="base">
              <a:spcBef>
                <a:spcPct val="0"/>
              </a:spcBef>
              <a:spcAft>
                <a:spcPct val="0"/>
              </a:spcAft>
            </a:pPr>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a:t>
            </a:r>
            <a:r>
              <a:rPr lang="en-US" altLang="ja-JP" sz="800" b="1" dirty="0">
                <a:latin typeface="ＭＳ 明朝"/>
                <a:ea typeface="ＭＳ 明朝"/>
              </a:rPr>
              <a:t>1</a:t>
            </a:r>
            <a:r>
              <a:rPr lang="ja-JP" altLang="en-US" sz="800" b="1" dirty="0">
                <a:latin typeface="ＭＳ 明朝"/>
                <a:ea typeface="ＭＳ 明朝"/>
              </a:rPr>
              <a:t>日時点。</a:t>
            </a:r>
            <a:endParaRPr lang="en-US" altLang="ja-JP" sz="800" dirty="0">
              <a:latin typeface="ＭＳ 明朝"/>
              <a:ea typeface="ＭＳ 明朝"/>
            </a:endParaRPr>
          </a:p>
        </p:txBody>
      </p:sp>
      <p:sp>
        <p:nvSpPr>
          <p:cNvPr id="17" name="Rectangle 8"/>
          <p:cNvSpPr>
            <a:spLocks noChangeArrowheads="1"/>
          </p:cNvSpPr>
          <p:nvPr/>
        </p:nvSpPr>
        <p:spPr bwMode="auto">
          <a:xfrm>
            <a:off x="381596" y="3250433"/>
            <a:ext cx="6336704" cy="461665"/>
          </a:xfrm>
          <a:prstGeom prst="rect">
            <a:avLst/>
          </a:prstGeom>
          <a:noFill/>
          <a:ln w="9525">
            <a:noFill/>
            <a:miter lim="800000"/>
            <a:headEnd/>
            <a:tailEnd/>
          </a:ln>
          <a:effectLst/>
        </p:spPr>
        <p:txBody>
          <a:bodyPr vert="horz" wrap="square" lIns="0" tIns="45720" rIns="72000" bIns="45720" numCol="1" anchor="ctr" anchorCtr="0" compatLnSpc="1">
            <a:prstTxWarp prst="textNoShape">
              <a:avLst/>
            </a:prstTxWarp>
            <a:spAutoFit/>
          </a:bodyPr>
          <a:lstStyle/>
          <a:p>
            <a:pPr lvl="0" fontAlgn="base">
              <a:spcBef>
                <a:spcPct val="0"/>
              </a:spcBef>
              <a:spcAft>
                <a:spcPct val="0"/>
              </a:spcAft>
            </a:pPr>
            <a:r>
              <a:rPr lang="ja-JP" altLang="en-US" sz="800" b="1">
                <a:latin typeface="ＭＳ 明朝"/>
                <a:ea typeface="ＭＳ 明朝"/>
                <a:cs typeface="ＭＳ Ｐゴシック" pitchFamily="50" charset="-128"/>
              </a:rPr>
              <a:t>データ化範囲</a:t>
            </a:r>
            <a:r>
              <a:rPr lang="en-US" altLang="ja-JP" sz="800" b="1">
                <a:latin typeface="ＭＳ 明朝"/>
                <a:ea typeface="ＭＳ 明朝"/>
                <a:cs typeface="ＭＳ Ｐゴシック" pitchFamily="50" charset="-128"/>
              </a:rPr>
              <a:t>(</a:t>
            </a:r>
            <a:r>
              <a:rPr lang="ja-JP" altLang="en-US" sz="800" b="1">
                <a:latin typeface="ＭＳ 明朝"/>
                <a:ea typeface="ＭＳ 明朝"/>
                <a:cs typeface="ＭＳ Ｐゴシック" pitchFamily="50" charset="-128"/>
              </a:rPr>
              <a:t>分析</a:t>
            </a:r>
            <a:r>
              <a:rPr lang="ja-JP" altLang="en-US" sz="800" b="1" dirty="0">
                <a:latin typeface="ＭＳ 明朝"/>
                <a:ea typeface="ＭＳ 明朝"/>
                <a:cs typeface="ＭＳ Ｐゴシック" pitchFamily="50" charset="-128"/>
              </a:rPr>
              <a:t>対象</a:t>
            </a:r>
            <a:r>
              <a:rPr lang="en-US" altLang="ja-JP" sz="800" b="1">
                <a:latin typeface="ＭＳ 明朝"/>
                <a:ea typeface="ＭＳ 明朝"/>
                <a:cs typeface="ＭＳ Ｐゴシック" pitchFamily="50" charset="-128"/>
              </a:rPr>
              <a:t>)…</a:t>
            </a:r>
            <a:r>
              <a:rPr lang="ja-JP" altLang="en-US" sz="800" b="1">
                <a:latin typeface="ＭＳ 明朝"/>
                <a:ea typeface="ＭＳ 明朝"/>
              </a:rPr>
              <a:t>入院</a:t>
            </a:r>
            <a:r>
              <a:rPr lang="en-US" altLang="ja-JP" sz="800" b="1">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r>
              <a:rPr lang="ja-JP" altLang="en-US" sz="800" b="1" dirty="0">
                <a:latin typeface="ＭＳ 明朝"/>
                <a:ea typeface="ＭＳ 明朝"/>
                <a:cs typeface="ＭＳ Ｐゴシック" pitchFamily="50" charset="-128"/>
              </a:rPr>
              <a:t>。</a:t>
            </a:r>
            <a:endParaRPr lang="en-US" altLang="ja-JP" sz="800" b="1" dirty="0">
              <a:latin typeface="ＭＳ 明朝"/>
              <a:ea typeface="ＭＳ 明朝"/>
              <a:cs typeface="ＭＳ Ｐゴシック" pitchFamily="50" charset="-128"/>
            </a:endParaRPr>
          </a:p>
          <a:p>
            <a:pPr lvl="0" fontAlgn="base">
              <a:spcBef>
                <a:spcPct val="0"/>
              </a:spcBef>
              <a:spcAft>
                <a:spcPct val="0"/>
              </a:spcAft>
            </a:pPr>
            <a:r>
              <a:rPr lang="ja-JP" altLang="en-US" sz="800" b="1" dirty="0">
                <a:latin typeface="ＭＳ 明朝"/>
                <a:ea typeface="ＭＳ 明朝"/>
                <a:cs typeface="ＭＳ Ｐゴシック" pitchFamily="50" charset="-128"/>
              </a:rPr>
              <a:t>　　　　　　　　　　　　対象診療年月は平成</a:t>
            </a:r>
            <a:r>
              <a:rPr lang="en-US" altLang="ja-JP" sz="800" b="1" dirty="0">
                <a:latin typeface="ＭＳ 明朝"/>
                <a:ea typeface="ＭＳ 明朝"/>
                <a:cs typeface="ＭＳ Ｐゴシック" pitchFamily="50" charset="-128"/>
              </a:rPr>
              <a:t>27</a:t>
            </a:r>
            <a:r>
              <a:rPr lang="ja-JP" altLang="en-US" sz="800" b="1" dirty="0">
                <a:latin typeface="ＭＳ 明朝"/>
                <a:ea typeface="ＭＳ 明朝"/>
                <a:cs typeface="ＭＳ Ｐゴシック" pitchFamily="50" charset="-128"/>
              </a:rPr>
              <a:t>年</a:t>
            </a:r>
            <a:r>
              <a:rPr lang="en-US" altLang="ja-JP" sz="800" b="1" dirty="0">
                <a:latin typeface="ＭＳ 明朝"/>
                <a:ea typeface="ＭＳ 明朝"/>
                <a:cs typeface="ＭＳ Ｐゴシック" pitchFamily="50" charset="-128"/>
              </a:rPr>
              <a:t>4</a:t>
            </a:r>
            <a:r>
              <a:rPr lang="ja-JP" altLang="en-US" sz="800" b="1" dirty="0">
                <a:latin typeface="ＭＳ 明朝"/>
                <a:ea typeface="ＭＳ 明朝"/>
                <a:cs typeface="ＭＳ Ｐゴシック" pitchFamily="50" charset="-128"/>
              </a:rPr>
              <a:t>月～平成</a:t>
            </a:r>
            <a:r>
              <a:rPr lang="en-US" altLang="ja-JP" sz="800" b="1" dirty="0">
                <a:latin typeface="ＭＳ 明朝"/>
                <a:ea typeface="ＭＳ 明朝"/>
                <a:cs typeface="ＭＳ Ｐゴシック" pitchFamily="50" charset="-128"/>
              </a:rPr>
              <a:t>28</a:t>
            </a:r>
            <a:r>
              <a:rPr lang="ja-JP" altLang="en-US" sz="800" b="1" dirty="0">
                <a:latin typeface="ＭＳ 明朝"/>
                <a:ea typeface="ＭＳ 明朝"/>
                <a:cs typeface="ＭＳ Ｐゴシック" pitchFamily="50" charset="-128"/>
              </a:rPr>
              <a:t>年</a:t>
            </a:r>
            <a:r>
              <a:rPr lang="en-US" altLang="ja-JP" sz="800" b="1" dirty="0">
                <a:latin typeface="ＭＳ 明朝"/>
                <a:ea typeface="ＭＳ 明朝"/>
                <a:cs typeface="ＭＳ Ｐゴシック" pitchFamily="50" charset="-128"/>
              </a:rPr>
              <a:t>3</a:t>
            </a:r>
            <a:r>
              <a:rPr lang="ja-JP" altLang="en-US" sz="800" b="1">
                <a:latin typeface="ＭＳ 明朝"/>
                <a:ea typeface="ＭＳ 明朝"/>
                <a:cs typeface="ＭＳ Ｐゴシック" pitchFamily="50" charset="-128"/>
              </a:rPr>
              <a:t>月診療分</a:t>
            </a:r>
            <a:r>
              <a:rPr lang="en-US" altLang="ja-JP" sz="800" b="1">
                <a:latin typeface="ＭＳ 明朝"/>
                <a:ea typeface="ＭＳ 明朝"/>
                <a:cs typeface="ＭＳ Ｐゴシック" pitchFamily="50" charset="-128"/>
              </a:rPr>
              <a:t>(12</a:t>
            </a:r>
            <a:r>
              <a:rPr lang="ja-JP" altLang="en-US" sz="800" b="1" dirty="0">
                <a:latin typeface="ＭＳ 明朝"/>
                <a:ea typeface="ＭＳ 明朝"/>
                <a:cs typeface="ＭＳ Ｐゴシック" pitchFamily="50" charset="-128"/>
              </a:rPr>
              <a:t>カ月分</a:t>
            </a:r>
            <a:r>
              <a:rPr lang="en-US" altLang="ja-JP" sz="800" b="1" dirty="0">
                <a:latin typeface="ＭＳ 明朝"/>
                <a:ea typeface="ＭＳ 明朝"/>
                <a:cs typeface="ＭＳ Ｐゴシック" pitchFamily="50" charset="-128"/>
              </a:rPr>
              <a:t>)</a:t>
            </a:r>
            <a:r>
              <a:rPr lang="ja-JP" altLang="en-US" sz="800" b="1" dirty="0" err="1">
                <a:latin typeface="ＭＳ 明朝"/>
                <a:ea typeface="ＭＳ 明朝"/>
                <a:cs typeface="ＭＳ Ｐゴシック" pitchFamily="50" charset="-128"/>
              </a:rPr>
              <a:t>。</a:t>
            </a:r>
            <a:endParaRPr lang="en-US" altLang="ja-JP" sz="800" b="1" dirty="0">
              <a:latin typeface="ＭＳ 明朝"/>
              <a:ea typeface="ＭＳ 明朝"/>
              <a:cs typeface="ＭＳ Ｐゴシック" pitchFamily="50" charset="-128"/>
            </a:endParaRPr>
          </a:p>
          <a:p>
            <a:pPr fontAlgn="base">
              <a:spcBef>
                <a:spcPct val="0"/>
              </a:spcBef>
              <a:spcAft>
                <a:spcPct val="0"/>
              </a:spcAft>
            </a:pPr>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a:t>
            </a:r>
            <a:r>
              <a:rPr lang="en-US" altLang="ja-JP" sz="800" b="1" dirty="0">
                <a:latin typeface="ＭＳ 明朝"/>
                <a:ea typeface="ＭＳ 明朝"/>
              </a:rPr>
              <a:t>1</a:t>
            </a:r>
            <a:r>
              <a:rPr lang="ja-JP" altLang="en-US" sz="800" b="1" dirty="0">
                <a:latin typeface="ＭＳ 明朝"/>
                <a:ea typeface="ＭＳ 明朝"/>
              </a:rPr>
              <a:t>日時点。</a:t>
            </a:r>
            <a:endParaRPr lang="en-US" altLang="ja-JP" sz="800" dirty="0">
              <a:latin typeface="ＭＳ 明朝"/>
              <a:ea typeface="ＭＳ 明朝"/>
            </a:endParaRPr>
          </a:p>
        </p:txBody>
      </p:sp>
      <p:pic>
        <p:nvPicPr>
          <p:cNvPr id="12290" name="table2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333500"/>
            <a:ext cx="6337300" cy="194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table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5778500"/>
            <a:ext cx="6337300" cy="194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テキスト ボックス 11"/>
          <p:cNvSpPr txBox="1"/>
          <p:nvPr/>
        </p:nvSpPr>
        <p:spPr>
          <a:xfrm>
            <a:off x="2696325" y="2350785"/>
            <a:ext cx="432048" cy="261610"/>
          </a:xfrm>
          <a:prstGeom prst="rect">
            <a:avLst/>
          </a:prstGeom>
          <a:noFill/>
        </p:spPr>
        <p:txBody>
          <a:bodyPr wrap="square" rtlCol="0">
            <a:spAutoFit/>
          </a:bodyPr>
          <a:lstStyle/>
          <a:p>
            <a:r>
              <a:rPr lang="en-US" altLang="ja-JP" sz="1100" dirty="0">
                <a:latin typeface="ＭＳ 明朝" panose="02020609040205080304" pitchFamily="17" charset="-128"/>
                <a:ea typeface="ＭＳ 明朝" panose="02020609040205080304" pitchFamily="17" charset="-128"/>
              </a:rPr>
              <a:t>※3</a:t>
            </a:r>
            <a:endParaRPr kumimoji="1" lang="ja-JP" altLang="en-US" sz="1100" dirty="0">
              <a:latin typeface="ＭＳ 明朝" panose="02020609040205080304" pitchFamily="17" charset="-128"/>
              <a:ea typeface="ＭＳ 明朝" panose="02020609040205080304" pitchFamily="17" charset="-128"/>
            </a:endParaRPr>
          </a:p>
        </p:txBody>
      </p:sp>
      <p:sp>
        <p:nvSpPr>
          <p:cNvPr id="13" name="テキスト ボックス 12"/>
          <p:cNvSpPr txBox="1"/>
          <p:nvPr/>
        </p:nvSpPr>
        <p:spPr>
          <a:xfrm>
            <a:off x="2135843" y="6804248"/>
            <a:ext cx="432048" cy="261610"/>
          </a:xfrm>
          <a:prstGeom prst="rect">
            <a:avLst/>
          </a:prstGeom>
          <a:noFill/>
        </p:spPr>
        <p:txBody>
          <a:bodyPr wrap="square" rtlCol="0">
            <a:spAutoFit/>
          </a:bodyPr>
          <a:lstStyle/>
          <a:p>
            <a:r>
              <a:rPr lang="en-US" altLang="ja-JP" sz="1100" dirty="0">
                <a:latin typeface="ＭＳ 明朝" panose="02020609040205080304" pitchFamily="17" charset="-128"/>
                <a:ea typeface="ＭＳ 明朝" panose="02020609040205080304" pitchFamily="17" charset="-128"/>
              </a:rPr>
              <a:t>※4</a:t>
            </a:r>
            <a:endParaRPr kumimoji="1" lang="ja-JP" altLang="en-US" sz="1100" dirty="0">
              <a:latin typeface="ＭＳ 明朝" panose="02020609040205080304" pitchFamily="17" charset="-128"/>
              <a:ea typeface="ＭＳ 明朝" panose="02020609040205080304" pitchFamily="17" charset="-128"/>
            </a:endParaRPr>
          </a:p>
        </p:txBody>
      </p:sp>
      <p:sp>
        <p:nvSpPr>
          <p:cNvPr id="14" name="テキスト ボックス 13"/>
          <p:cNvSpPr txBox="1"/>
          <p:nvPr/>
        </p:nvSpPr>
        <p:spPr>
          <a:xfrm>
            <a:off x="3019547" y="6804248"/>
            <a:ext cx="432048" cy="261610"/>
          </a:xfrm>
          <a:prstGeom prst="rect">
            <a:avLst/>
          </a:prstGeom>
          <a:noFill/>
        </p:spPr>
        <p:txBody>
          <a:bodyPr wrap="square" rtlCol="0">
            <a:spAutoFit/>
          </a:bodyPr>
          <a:lstStyle/>
          <a:p>
            <a:r>
              <a:rPr lang="en-US" altLang="ja-JP" sz="1100" dirty="0">
                <a:latin typeface="ＭＳ 明朝" panose="02020609040205080304" pitchFamily="17" charset="-128"/>
                <a:ea typeface="ＭＳ 明朝" panose="02020609040205080304" pitchFamily="17" charset="-128"/>
              </a:rPr>
              <a:t>※5</a:t>
            </a:r>
            <a:endParaRPr kumimoji="1" lang="ja-JP" altLang="en-US" sz="1100" dirty="0">
              <a:latin typeface="ＭＳ 明朝" panose="02020609040205080304" pitchFamily="17" charset="-128"/>
              <a:ea typeface="ＭＳ 明朝" panose="02020609040205080304" pitchFamily="17" charset="-128"/>
            </a:endParaRPr>
          </a:p>
        </p:txBody>
      </p:sp>
      <p:cxnSp>
        <p:nvCxnSpPr>
          <p:cNvPr id="18" name="直線コネクタ 17"/>
          <p:cNvCxnSpPr/>
          <p:nvPr/>
        </p:nvCxnSpPr>
        <p:spPr>
          <a:xfrm flipH="1">
            <a:off x="2326145" y="6444208"/>
            <a:ext cx="596999" cy="1033625"/>
          </a:xfrm>
          <a:prstGeom prst="line">
            <a:avLst/>
          </a:prstGeom>
          <a:ln w="254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3710706" y="6846922"/>
            <a:ext cx="401292" cy="630911"/>
          </a:xfrm>
          <a:prstGeom prst="line">
            <a:avLst/>
          </a:prstGeom>
          <a:ln w="254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2336439" y="7495320"/>
            <a:ext cx="1812641" cy="0"/>
          </a:xfrm>
          <a:prstGeom prst="line">
            <a:avLst/>
          </a:prstGeom>
          <a:ln w="254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2923144" y="6444208"/>
            <a:ext cx="529592" cy="0"/>
          </a:xfrm>
          <a:prstGeom prst="line">
            <a:avLst/>
          </a:prstGeom>
          <a:ln w="254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3499309" y="6475783"/>
            <a:ext cx="72857" cy="128228"/>
          </a:xfrm>
          <a:prstGeom prst="line">
            <a:avLst/>
          </a:prstGeom>
          <a:ln w="25400">
            <a:solidFill>
              <a:srgbClr val="C00000"/>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95689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正方形/長方形 41"/>
          <p:cNvSpPr/>
          <p:nvPr/>
        </p:nvSpPr>
        <p:spPr>
          <a:xfrm>
            <a:off x="368660" y="224463"/>
            <a:ext cx="6120680" cy="646331"/>
          </a:xfrm>
          <a:prstGeom prst="rect">
            <a:avLst/>
          </a:prstGeom>
        </p:spPr>
        <p:txBody>
          <a:bodyPr wrap="square" lIns="0">
            <a:noAutofit/>
          </a:bodyPr>
          <a:lstStyle/>
          <a:p>
            <a:r>
              <a:rPr lang="ja-JP" altLang="en-US" sz="1200" dirty="0">
                <a:latin typeface="ＭＳ 明朝"/>
                <a:ea typeface="ＭＳ 明朝"/>
                <a:cs typeface="Times New Roman" pitchFamily="18" charset="0"/>
              </a:rPr>
              <a:t>　</a:t>
            </a:r>
            <a:r>
              <a:rPr lang="ja-JP" altLang="ja-JP" sz="1200" dirty="0">
                <a:latin typeface="ＭＳ 明朝"/>
                <a:ea typeface="ＭＳ 明朝"/>
                <a:cs typeface="Times New Roman" pitchFamily="18" charset="0"/>
              </a:rPr>
              <a:t>以上の分析のように</a:t>
            </a:r>
            <a:r>
              <a:rPr lang="en-US" altLang="ja-JP" sz="1200" dirty="0">
                <a:latin typeface="ＭＳ 明朝"/>
                <a:ea typeface="ＭＳ 明朝"/>
                <a:cs typeface="Times New Roman" pitchFamily="18" charset="0"/>
              </a:rPr>
              <a:t>｢</a:t>
            </a:r>
            <a:r>
              <a:rPr lang="ja-JP" altLang="en-US" sz="1200" dirty="0">
                <a:latin typeface="ＭＳ 明朝"/>
                <a:ea typeface="ＭＳ 明朝"/>
                <a:cs typeface="Times New Roman" pitchFamily="18" charset="0"/>
              </a:rPr>
              <a:t>腎症の起因分析と指導対象者適合分析</a:t>
            </a:r>
            <a:r>
              <a:rPr lang="en-US" altLang="ja-JP" sz="1200" dirty="0">
                <a:latin typeface="ＭＳ 明朝"/>
                <a:ea typeface="ＭＳ 明朝"/>
                <a:cs typeface="Times New Roman" pitchFamily="18" charset="0"/>
              </a:rPr>
              <a:t>｣｢Ⅱ</a:t>
            </a:r>
            <a:r>
              <a:rPr lang="ja-JP" altLang="en-US" sz="1200" dirty="0">
                <a:latin typeface="ＭＳ 明朝"/>
                <a:ea typeface="ＭＳ 明朝"/>
                <a:cs typeface="Times New Roman" pitchFamily="18" charset="0"/>
              </a:rPr>
              <a:t>型糖尿病を起因とした保健指導対象者</a:t>
            </a:r>
            <a:r>
              <a:rPr lang="en-US" altLang="ja-JP" sz="1200" dirty="0">
                <a:latin typeface="ＭＳ 明朝"/>
                <a:ea typeface="ＭＳ 明朝"/>
                <a:cs typeface="Times New Roman" pitchFamily="18" charset="0"/>
              </a:rPr>
              <a:t>｣｢</a:t>
            </a:r>
            <a:r>
              <a:rPr lang="ja-JP" altLang="en-US" sz="1200" dirty="0">
                <a:latin typeface="ＭＳ 明朝"/>
                <a:ea typeface="ＭＳ 明朝"/>
                <a:cs typeface="Times New Roman" pitchFamily="18" charset="0"/>
              </a:rPr>
              <a:t>保健指導対象者の優先順位</a:t>
            </a:r>
            <a:r>
              <a:rPr lang="en-US" altLang="ja-JP" sz="1200" dirty="0">
                <a:latin typeface="ＭＳ 明朝"/>
                <a:ea typeface="ＭＳ 明朝"/>
                <a:cs typeface="Times New Roman" pitchFamily="18" charset="0"/>
              </a:rPr>
              <a:t>｣</a:t>
            </a:r>
            <a:r>
              <a:rPr lang="ja-JP" altLang="ja-JP" sz="1200" dirty="0">
                <a:latin typeface="ＭＳ 明朝"/>
                <a:ea typeface="ＭＳ 明朝"/>
                <a:cs typeface="Times New Roman" pitchFamily="18" charset="0"/>
              </a:rPr>
              <a:t>の</a:t>
            </a:r>
            <a:r>
              <a:rPr lang="en-US" altLang="ja-JP" sz="1200" dirty="0">
                <a:latin typeface="ＭＳ 明朝"/>
                <a:ea typeface="ＭＳ 明朝"/>
                <a:cs typeface="Times New Roman" pitchFamily="18" charset="0"/>
              </a:rPr>
              <a:t>3</a:t>
            </a:r>
            <a:r>
              <a:rPr lang="ja-JP" altLang="en-US" sz="1200" dirty="0">
                <a:latin typeface="ＭＳ 明朝"/>
                <a:ea typeface="ＭＳ 明朝"/>
                <a:cs typeface="Times New Roman" pitchFamily="18" charset="0"/>
              </a:rPr>
              <a:t>ステップを踏まえ、適切な指導対象者は、</a:t>
            </a:r>
            <a:r>
              <a:rPr lang="en-US" altLang="ja-JP" sz="1200" dirty="0">
                <a:latin typeface="ＭＳ 明朝"/>
                <a:ea typeface="ＭＳ 明朝"/>
                <a:cs typeface="Times New Roman" pitchFamily="18" charset="0"/>
              </a:rPr>
              <a:t>123</a:t>
            </a:r>
            <a:r>
              <a:rPr lang="ja-JP" altLang="en-US" sz="1200" dirty="0">
                <a:latin typeface="ＭＳ 明朝"/>
                <a:ea typeface="ＭＳ 明朝"/>
                <a:cs typeface="Times New Roman" pitchFamily="18" charset="0"/>
              </a:rPr>
              <a:t>人となった。この分析の全体像を以下に示す。</a:t>
            </a:r>
            <a:endParaRPr lang="ja-JP" altLang="en-US" sz="1200" dirty="0">
              <a:latin typeface="ＭＳ 明朝"/>
              <a:ea typeface="ＭＳ 明朝"/>
            </a:endParaRPr>
          </a:p>
        </p:txBody>
      </p:sp>
      <p:sp>
        <p:nvSpPr>
          <p:cNvPr id="6" name="スライド番号プレースホルダ 5"/>
          <p:cNvSpPr>
            <a:spLocks noGrp="1"/>
          </p:cNvSpPr>
          <p:nvPr>
            <p:ph type="sldNum" sz="quarter" idx="12"/>
          </p:nvPr>
        </p:nvSpPr>
        <p:spPr/>
        <p:txBody>
          <a:bodyPr/>
          <a:lstStyle/>
          <a:p>
            <a:r>
              <a:rPr kumimoji="1" lang="en-US" altLang="ja-JP" dirty="0" smtClean="0">
                <a:latin typeface="ＭＳ 明朝"/>
                <a:ea typeface="ＭＳ 明朝"/>
              </a:rPr>
              <a:t>15</a:t>
            </a:r>
            <a:endParaRPr kumimoji="1" lang="ja-JP" altLang="en-US" dirty="0">
              <a:latin typeface="ＭＳ 明朝"/>
              <a:ea typeface="ＭＳ 明朝"/>
            </a:endParaRPr>
          </a:p>
        </p:txBody>
      </p:sp>
      <p:sp>
        <p:nvSpPr>
          <p:cNvPr id="9" name="Rectangle 8"/>
          <p:cNvSpPr>
            <a:spLocks noChangeAspect="1" noChangeArrowheads="1"/>
          </p:cNvSpPr>
          <p:nvPr/>
        </p:nvSpPr>
        <p:spPr bwMode="auto">
          <a:xfrm>
            <a:off x="391632" y="4648200"/>
            <a:ext cx="6336704" cy="954107"/>
          </a:xfrm>
          <a:prstGeom prst="rect">
            <a:avLst/>
          </a:prstGeom>
          <a:noFill/>
          <a:ln w="9525">
            <a:noFill/>
            <a:miter lim="800000"/>
            <a:headEnd/>
            <a:tailEnd/>
          </a:ln>
          <a:effectLst/>
        </p:spPr>
        <p:txBody>
          <a:bodyPr vert="horz" wrap="square" lIns="0" tIns="45720" rIns="91440" bIns="45720" numCol="1" anchor="t" anchorCtr="0" compatLnSpc="1">
            <a:prstTxWarp prst="textNoShape">
              <a:avLst/>
            </a:prstTxWarp>
            <a:spAutoFit/>
          </a:bodyPr>
          <a:lstStyle/>
          <a:p>
            <a:pPr lvl="0" fontAlgn="base">
              <a:spcBef>
                <a:spcPct val="0"/>
              </a:spcBef>
              <a:spcAft>
                <a:spcPct val="0"/>
              </a:spcAft>
            </a:pPr>
            <a:r>
              <a:rPr kumimoji="1" lang="ja-JP" sz="800" b="1" i="0" u="none" strike="noStrike" cap="none" normalizeH="0" baseline="0" dirty="0">
                <a:ln>
                  <a:noFill/>
                </a:ln>
                <a:solidFill>
                  <a:schemeClr val="tx1"/>
                </a:solidFill>
                <a:effectLst/>
                <a:latin typeface="ＭＳ 明朝"/>
                <a:ea typeface="ＭＳ 明朝"/>
                <a:cs typeface="ＭＳ Ｐゴシック" pitchFamily="50" charset="-128"/>
              </a:rPr>
              <a:t>デ</a:t>
            </a:r>
            <a:r>
              <a:rPr lang="ja-JP" altLang="en-US" sz="800" b="1" dirty="0">
                <a:latin typeface="ＭＳ 明朝"/>
                <a:ea typeface="ＭＳ 明朝"/>
                <a:cs typeface="ＭＳ Ｐゴシック" pitchFamily="50" charset="-128"/>
              </a:rPr>
              <a:t>ータ化範囲</a:t>
            </a:r>
            <a:r>
              <a:rPr lang="en-US" altLang="ja-JP" sz="800" b="1" dirty="0">
                <a:latin typeface="ＭＳ 明朝"/>
                <a:ea typeface="ＭＳ 明朝"/>
                <a:cs typeface="ＭＳ Ｐゴシック" pitchFamily="50" charset="-128"/>
              </a:rPr>
              <a:t>(</a:t>
            </a:r>
            <a:r>
              <a:rPr lang="ja-JP" altLang="en-US" sz="800" b="1" dirty="0">
                <a:latin typeface="ＭＳ 明朝"/>
                <a:ea typeface="ＭＳ 明朝"/>
                <a:cs typeface="ＭＳ Ｐゴシック" pitchFamily="50" charset="-128"/>
              </a:rPr>
              <a:t>分析対象</a:t>
            </a:r>
            <a:r>
              <a:rPr lang="en-US" altLang="ja-JP" sz="800" b="1" dirty="0">
                <a:latin typeface="ＭＳ 明朝"/>
                <a:ea typeface="ＭＳ 明朝"/>
                <a:cs typeface="ＭＳ Ｐゴシック" pitchFamily="50" charset="-128"/>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r>
              <a:rPr lang="ja-JP" altLang="en-US" sz="800" b="1" dirty="0">
                <a:latin typeface="ＭＳ 明朝"/>
                <a:ea typeface="ＭＳ 明朝"/>
                <a:cs typeface="ＭＳ Ｐゴシック" pitchFamily="50" charset="-128"/>
              </a:rPr>
              <a:t>。</a:t>
            </a:r>
            <a:endParaRPr lang="en-US" altLang="ja-JP" sz="800" b="1" dirty="0">
              <a:latin typeface="ＭＳ 明朝"/>
              <a:ea typeface="ＭＳ 明朝"/>
              <a:cs typeface="ＭＳ Ｐゴシック" pitchFamily="50" charset="-128"/>
            </a:endParaRPr>
          </a:p>
          <a:p>
            <a:pPr lvl="0" fontAlgn="base">
              <a:spcBef>
                <a:spcPct val="0"/>
              </a:spcBef>
              <a:spcAft>
                <a:spcPct val="0"/>
              </a:spcAft>
            </a:pPr>
            <a:r>
              <a:rPr lang="ja-JP" altLang="en-US" sz="800" b="1" dirty="0">
                <a:latin typeface="ＭＳ 明朝"/>
                <a:ea typeface="ＭＳ 明朝"/>
                <a:cs typeface="ＭＳ Ｐゴシック" pitchFamily="50" charset="-128"/>
              </a:rPr>
              <a:t>　　　　　　　　　　　　対象診療年月は平成</a:t>
            </a:r>
            <a:r>
              <a:rPr lang="en-US" altLang="ja-JP" sz="800" b="1" dirty="0">
                <a:latin typeface="ＭＳ 明朝"/>
                <a:ea typeface="ＭＳ 明朝"/>
                <a:cs typeface="ＭＳ Ｐゴシック" pitchFamily="50" charset="-128"/>
              </a:rPr>
              <a:t>27</a:t>
            </a:r>
            <a:r>
              <a:rPr lang="ja-JP" altLang="en-US" sz="800" b="1" dirty="0">
                <a:latin typeface="ＭＳ 明朝"/>
                <a:ea typeface="ＭＳ 明朝"/>
                <a:cs typeface="ＭＳ Ｐゴシック" pitchFamily="50" charset="-128"/>
              </a:rPr>
              <a:t>年</a:t>
            </a:r>
            <a:r>
              <a:rPr lang="en-US" altLang="ja-JP" sz="800" b="1" dirty="0">
                <a:latin typeface="ＭＳ 明朝"/>
                <a:ea typeface="ＭＳ 明朝"/>
                <a:cs typeface="ＭＳ Ｐゴシック" pitchFamily="50" charset="-128"/>
              </a:rPr>
              <a:t>4</a:t>
            </a:r>
            <a:r>
              <a:rPr lang="ja-JP" altLang="en-US" sz="800" b="1" dirty="0">
                <a:latin typeface="ＭＳ 明朝"/>
                <a:ea typeface="ＭＳ 明朝"/>
                <a:cs typeface="ＭＳ Ｐゴシック" pitchFamily="50" charset="-128"/>
              </a:rPr>
              <a:t>月～平成</a:t>
            </a:r>
            <a:r>
              <a:rPr lang="en-US" altLang="ja-JP" sz="800" b="1" dirty="0">
                <a:latin typeface="ＭＳ 明朝"/>
                <a:ea typeface="ＭＳ 明朝"/>
                <a:cs typeface="ＭＳ Ｐゴシック" pitchFamily="50" charset="-128"/>
              </a:rPr>
              <a:t>28</a:t>
            </a:r>
            <a:r>
              <a:rPr lang="ja-JP" altLang="en-US" sz="800" b="1" dirty="0">
                <a:latin typeface="ＭＳ 明朝"/>
                <a:ea typeface="ＭＳ 明朝"/>
                <a:cs typeface="ＭＳ Ｐゴシック" pitchFamily="50" charset="-128"/>
              </a:rPr>
              <a:t>年</a:t>
            </a:r>
            <a:r>
              <a:rPr lang="en-US" altLang="ja-JP" sz="800" b="1" dirty="0">
                <a:latin typeface="ＭＳ 明朝"/>
                <a:ea typeface="ＭＳ 明朝"/>
                <a:cs typeface="ＭＳ Ｐゴシック" pitchFamily="50" charset="-128"/>
              </a:rPr>
              <a:t>3</a:t>
            </a:r>
            <a:r>
              <a:rPr lang="ja-JP" altLang="en-US" sz="800" b="1" dirty="0">
                <a:latin typeface="ＭＳ 明朝"/>
                <a:ea typeface="ＭＳ 明朝"/>
                <a:cs typeface="ＭＳ Ｐゴシック" pitchFamily="50" charset="-128"/>
              </a:rPr>
              <a:t>月診療分</a:t>
            </a:r>
            <a:r>
              <a:rPr lang="en-US" altLang="ja-JP" sz="800" b="1" dirty="0">
                <a:latin typeface="ＭＳ 明朝"/>
                <a:ea typeface="ＭＳ 明朝"/>
                <a:cs typeface="ＭＳ Ｐゴシック" pitchFamily="50" charset="-128"/>
              </a:rPr>
              <a:t>(12</a:t>
            </a:r>
            <a:r>
              <a:rPr lang="ja-JP" altLang="en-US" sz="800" b="1" dirty="0">
                <a:latin typeface="ＭＳ 明朝"/>
                <a:ea typeface="ＭＳ 明朝"/>
                <a:cs typeface="ＭＳ Ｐゴシック" pitchFamily="50" charset="-128"/>
              </a:rPr>
              <a:t>カ月分</a:t>
            </a:r>
            <a:r>
              <a:rPr lang="en-US" altLang="ja-JP" sz="800" b="1" dirty="0">
                <a:latin typeface="ＭＳ 明朝"/>
                <a:ea typeface="ＭＳ 明朝"/>
                <a:cs typeface="ＭＳ Ｐゴシック" pitchFamily="50" charset="-128"/>
              </a:rPr>
              <a:t>)</a:t>
            </a:r>
            <a:r>
              <a:rPr lang="ja-JP" altLang="en-US" sz="800" b="1" dirty="0" err="1">
                <a:latin typeface="ＭＳ 明朝"/>
                <a:ea typeface="ＭＳ 明朝"/>
                <a:cs typeface="ＭＳ Ｐゴシック" pitchFamily="50" charset="-128"/>
              </a:rPr>
              <a:t>。</a:t>
            </a:r>
            <a:endParaRPr lang="en-US" altLang="ja-JP" sz="800" b="1" dirty="0">
              <a:latin typeface="ＭＳ 明朝"/>
              <a:ea typeface="ＭＳ 明朝"/>
              <a:cs typeface="ＭＳ Ｐゴシック" pitchFamily="50" charset="-128"/>
            </a:endParaRPr>
          </a:p>
          <a:p>
            <a:pPr fontAlgn="base">
              <a:spcBef>
                <a:spcPct val="0"/>
              </a:spcBef>
              <a:spcAft>
                <a:spcPct val="0"/>
              </a:spcAft>
            </a:pPr>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a:t>
            </a:r>
            <a:r>
              <a:rPr lang="en-US" altLang="ja-JP" sz="800" b="1" dirty="0">
                <a:latin typeface="ＭＳ 明朝"/>
                <a:ea typeface="ＭＳ 明朝"/>
              </a:rPr>
              <a:t>1</a:t>
            </a:r>
            <a:r>
              <a:rPr lang="ja-JP" altLang="en-US" sz="800" b="1" dirty="0">
                <a:latin typeface="ＭＳ 明朝"/>
                <a:ea typeface="ＭＳ 明朝"/>
              </a:rPr>
              <a:t>日時点。</a:t>
            </a:r>
            <a:endParaRPr lang="en-US" altLang="ja-JP" sz="800" b="1" dirty="0">
              <a:latin typeface="ＭＳ 明朝"/>
              <a:ea typeface="ＭＳ 明朝"/>
            </a:endParaRPr>
          </a:p>
          <a:p>
            <a:pPr lvl="0" fontAlgn="base">
              <a:spcBef>
                <a:spcPct val="0"/>
              </a:spcBef>
              <a:spcAft>
                <a:spcPct val="0"/>
              </a:spcAft>
            </a:pPr>
            <a:r>
              <a:rPr lang="en-US" altLang="ja-JP" sz="800" dirty="0">
                <a:latin typeface="ＭＳ 明朝" panose="02020609040205080304" pitchFamily="17" charset="-128"/>
                <a:ea typeface="ＭＳ 明朝" panose="02020609040205080304" pitchFamily="17" charset="-128"/>
                <a:cs typeface="ＭＳ Ｐゴシック" pitchFamily="50" charset="-128"/>
              </a:rPr>
              <a:t>※1…</a:t>
            </a:r>
            <a:r>
              <a:rPr lang="ja-JP" altLang="en-US" sz="800" dirty="0">
                <a:latin typeface="ＭＳ 明朝" panose="02020609040205080304" pitchFamily="17" charset="-128"/>
                <a:ea typeface="ＭＳ 明朝" panose="02020609040205080304" pitchFamily="17" charset="-128"/>
                <a:cs typeface="ＭＳ Ｐゴシック" pitchFamily="50" charset="-128"/>
              </a:rPr>
              <a:t>糖尿病起因以外の腎臓病患者</a:t>
            </a:r>
            <a:endParaRPr lang="en-US" altLang="ja-JP" sz="800" dirty="0">
              <a:latin typeface="ＭＳ 明朝" panose="02020609040205080304" pitchFamily="17" charset="-128"/>
              <a:ea typeface="ＭＳ 明朝" panose="02020609040205080304" pitchFamily="17" charset="-128"/>
              <a:cs typeface="ＭＳ Ｐゴシック" pitchFamily="50" charset="-128"/>
            </a:endParaRPr>
          </a:p>
          <a:p>
            <a:r>
              <a:rPr lang="en-US" altLang="ja-JP" sz="800" dirty="0">
                <a:latin typeface="ＭＳ 明朝" panose="02020609040205080304" pitchFamily="17" charset="-128"/>
                <a:ea typeface="ＭＳ 明朝" panose="02020609040205080304" pitchFamily="17" charset="-128"/>
                <a:cs typeface="ＭＳ Ｐゴシック" pitchFamily="50" charset="-128"/>
              </a:rPr>
              <a:t>※2…</a:t>
            </a:r>
            <a:r>
              <a:rPr lang="en-US" altLang="ja-JP" sz="800" dirty="0">
                <a:solidFill>
                  <a:schemeClr val="dk1"/>
                </a:solidFill>
                <a:latin typeface="ＭＳ 明朝" panose="02020609040205080304" pitchFamily="17" charset="-128"/>
                <a:ea typeface="ＭＳ 明朝" panose="02020609040205080304" pitchFamily="17" charset="-128"/>
              </a:rPr>
              <a:t>Ⅰ</a:t>
            </a:r>
            <a:r>
              <a:rPr lang="ja-JP" altLang="en-US" sz="800" dirty="0">
                <a:solidFill>
                  <a:schemeClr val="dk1"/>
                </a:solidFill>
                <a:latin typeface="ＭＳ 明朝" panose="02020609040205080304" pitchFamily="17" charset="-128"/>
                <a:ea typeface="ＭＳ 明朝" panose="02020609040205080304" pitchFamily="17" charset="-128"/>
              </a:rPr>
              <a:t>型糖尿病</a:t>
            </a:r>
            <a:r>
              <a:rPr lang="ja-JP" altLang="ja-JP" sz="800" dirty="0">
                <a:solidFill>
                  <a:schemeClr val="dk1"/>
                </a:solidFill>
                <a:latin typeface="ＭＳ 明朝" panose="02020609040205080304" pitchFamily="17" charset="-128"/>
                <a:ea typeface="ＭＳ 明朝" panose="02020609040205080304" pitchFamily="17" charset="-128"/>
              </a:rPr>
              <a:t>や、指導対象として適切でない患者</a:t>
            </a:r>
            <a:r>
              <a:rPr lang="en-US" altLang="ja-JP" sz="800" dirty="0">
                <a:solidFill>
                  <a:schemeClr val="dk1"/>
                </a:solidFill>
                <a:latin typeface="ＭＳ 明朝" panose="02020609040205080304" pitchFamily="17" charset="-128"/>
                <a:ea typeface="ＭＳ 明朝" panose="02020609040205080304" pitchFamily="17" charset="-128"/>
              </a:rPr>
              <a:t>(</a:t>
            </a:r>
            <a:r>
              <a:rPr lang="ja-JP" altLang="en-US" sz="800" dirty="0">
                <a:solidFill>
                  <a:schemeClr val="dk1"/>
                </a:solidFill>
                <a:latin typeface="ＭＳ 明朝" panose="02020609040205080304" pitchFamily="17" charset="-128"/>
                <a:ea typeface="ＭＳ 明朝" panose="02020609040205080304" pitchFamily="17" charset="-128"/>
              </a:rPr>
              <a:t>透析患者など</a:t>
            </a:r>
            <a:r>
              <a:rPr lang="en-US" altLang="ja-JP" sz="800" dirty="0">
                <a:solidFill>
                  <a:schemeClr val="dk1"/>
                </a:solidFill>
                <a:latin typeface="ＭＳ 明朝" panose="02020609040205080304" pitchFamily="17" charset="-128"/>
                <a:ea typeface="ＭＳ 明朝" panose="02020609040205080304" pitchFamily="17" charset="-128"/>
              </a:rPr>
              <a:t>)</a:t>
            </a:r>
          </a:p>
          <a:p>
            <a:pPr lvl="0" fontAlgn="base">
              <a:spcBef>
                <a:spcPct val="0"/>
              </a:spcBef>
              <a:spcAft>
                <a:spcPct val="0"/>
              </a:spcAft>
            </a:pPr>
            <a:r>
              <a:rPr lang="en-US" altLang="ja-JP" sz="800" dirty="0">
                <a:latin typeface="ＭＳ 明朝" panose="02020609040205080304" pitchFamily="17" charset="-128"/>
                <a:ea typeface="ＭＳ 明朝" panose="02020609040205080304" pitchFamily="17" charset="-128"/>
                <a:cs typeface="ＭＳ Ｐゴシック" pitchFamily="50" charset="-128"/>
              </a:rPr>
              <a:t>※3…</a:t>
            </a:r>
            <a:r>
              <a:rPr lang="ja-JP" altLang="en-US" sz="800" dirty="0">
                <a:latin typeface="ＭＳ 明朝" panose="02020609040205080304" pitchFamily="17" charset="-128"/>
                <a:ea typeface="ＭＳ 明朝" panose="02020609040205080304" pitchFamily="17" charset="-128"/>
                <a:cs typeface="ＭＳ Ｐゴシック" pitchFamily="50" charset="-128"/>
              </a:rPr>
              <a:t>複雑なケースが含まれる集団</a:t>
            </a:r>
            <a:r>
              <a:rPr lang="en-US" altLang="ja-JP" sz="800" dirty="0">
                <a:latin typeface="ＭＳ 明朝" panose="02020609040205080304" pitchFamily="17" charset="-128"/>
                <a:ea typeface="ＭＳ 明朝" panose="02020609040205080304" pitchFamily="17" charset="-128"/>
                <a:cs typeface="ＭＳ Ｐゴシック" pitchFamily="50" charset="-128"/>
              </a:rPr>
              <a:t>(</a:t>
            </a:r>
            <a:r>
              <a:rPr lang="ja-JP" altLang="en-US" sz="800" dirty="0">
                <a:latin typeface="ＭＳ 明朝" panose="02020609040205080304" pitchFamily="17" charset="-128"/>
                <a:ea typeface="ＭＳ 明朝" panose="02020609040205080304" pitchFamily="17" charset="-128"/>
                <a:cs typeface="ＭＳ Ｐゴシック" pitchFamily="50" charset="-128"/>
              </a:rPr>
              <a:t>がん、難病、精神疾患、認知症等を確認できる患者</a:t>
            </a:r>
            <a:r>
              <a:rPr lang="en-US" altLang="ja-JP" sz="800" dirty="0">
                <a:latin typeface="ＭＳ 明朝" panose="02020609040205080304" pitchFamily="17" charset="-128"/>
                <a:ea typeface="ＭＳ 明朝" panose="02020609040205080304" pitchFamily="17" charset="-128"/>
                <a:cs typeface="ＭＳ Ｐゴシック" pitchFamily="50" charset="-128"/>
              </a:rPr>
              <a:t>)</a:t>
            </a:r>
          </a:p>
          <a:p>
            <a:pPr lvl="0" fontAlgn="base">
              <a:spcBef>
                <a:spcPct val="0"/>
              </a:spcBef>
              <a:spcAft>
                <a:spcPct val="0"/>
              </a:spcAft>
            </a:pPr>
            <a:r>
              <a:rPr lang="en-US" altLang="ja-JP" sz="800" dirty="0">
                <a:latin typeface="ＭＳ 明朝" panose="02020609040205080304" pitchFamily="17" charset="-128"/>
                <a:ea typeface="ＭＳ 明朝" panose="02020609040205080304" pitchFamily="17" charset="-128"/>
                <a:cs typeface="ＭＳ Ｐゴシック" pitchFamily="50" charset="-128"/>
              </a:rPr>
              <a:t>※4…</a:t>
            </a:r>
            <a:r>
              <a:rPr lang="ja-JP" altLang="en-US" sz="800" dirty="0">
                <a:latin typeface="ＭＳ 明朝" panose="02020609040205080304" pitchFamily="17" charset="-128"/>
                <a:ea typeface="ＭＳ 明朝" panose="02020609040205080304" pitchFamily="17" charset="-128"/>
                <a:cs typeface="ＭＳ Ｐゴシック" pitchFamily="50" charset="-128"/>
              </a:rPr>
              <a:t>比較的行動変容が現れやすい患者</a:t>
            </a:r>
          </a:p>
        </p:txBody>
      </p:sp>
      <p:sp>
        <p:nvSpPr>
          <p:cNvPr id="10" name="Rectangle 7"/>
          <p:cNvSpPr>
            <a:spLocks noChangeArrowheads="1"/>
          </p:cNvSpPr>
          <p:nvPr/>
        </p:nvSpPr>
        <p:spPr bwMode="auto">
          <a:xfrm>
            <a:off x="381000" y="1094601"/>
            <a:ext cx="6120680" cy="276999"/>
          </a:xfrm>
          <a:prstGeom prst="rect">
            <a:avLst/>
          </a:prstGeom>
          <a:noFill/>
          <a:ln w="9525">
            <a:noFill/>
            <a:miter lim="800000"/>
            <a:headEnd/>
            <a:tailEnd/>
          </a:ln>
          <a:effectLst/>
        </p:spPr>
        <p:txBody>
          <a:bodyPr vert="horz" wrap="square" lIns="0" tIns="45720" rIns="91440" bIns="45720" numCol="1" anchor="t" anchorCtr="0" compatLnSpc="1">
            <a:prstTxWarp prst="textNoShape">
              <a:avLst/>
            </a:prstTxWarp>
            <a:noAutofit/>
          </a:bodyPr>
          <a:lstStyle/>
          <a:p>
            <a:pPr marL="0" marR="0" lvl="0" indent="0" algn="l" defTabSz="914400" rtl="0" fontAlgn="base" latinLnBrk="0" hangingPunct="1">
              <a:spcBef>
                <a:spcPct val="0"/>
              </a:spcBef>
              <a:spcAft>
                <a:spcPct val="0"/>
              </a:spcAft>
              <a:buClrTx/>
              <a:buSzTx/>
              <a:buFontTx/>
              <a:buNone/>
              <a:tabLst/>
            </a:pPr>
            <a:r>
              <a:rPr kumimoji="1" lang="ja-JP" altLang="en-US" sz="1100" b="0" i="0" u="none" strike="noStrike" cap="none" normalizeH="0" baseline="0" dirty="0">
                <a:ln>
                  <a:noFill/>
                </a:ln>
                <a:solidFill>
                  <a:schemeClr val="tx1"/>
                </a:solidFill>
                <a:effectLst/>
                <a:latin typeface="ＭＳ 明朝"/>
                <a:ea typeface="ＭＳ 明朝"/>
                <a:cs typeface="ＭＳ Ｐゴシック" pitchFamily="50" charset="-128"/>
              </a:rPr>
              <a:t>保健指導対象者特定の全体像</a:t>
            </a:r>
            <a:endParaRPr kumimoji="1" lang="en-US" altLang="ja-JP" sz="1100" b="0" i="0" u="none" strike="noStrike" cap="none" normalizeH="0" baseline="0" dirty="0">
              <a:ln>
                <a:noFill/>
              </a:ln>
              <a:solidFill>
                <a:schemeClr val="tx1"/>
              </a:solidFill>
              <a:effectLst/>
              <a:latin typeface="ＭＳ 明朝"/>
              <a:ea typeface="ＭＳ 明朝"/>
              <a:cs typeface="ＭＳ Ｐゴシック" pitchFamily="50" charset="-128"/>
            </a:endParaRPr>
          </a:p>
        </p:txBody>
      </p:sp>
      <p:pic>
        <p:nvPicPr>
          <p:cNvPr id="13314" name="table2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371600"/>
            <a:ext cx="6223000" cy="328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正方形/長方形 6"/>
          <p:cNvSpPr/>
          <p:nvPr/>
        </p:nvSpPr>
        <p:spPr>
          <a:xfrm>
            <a:off x="356523" y="5940152"/>
            <a:ext cx="6120680" cy="646331"/>
          </a:xfrm>
          <a:prstGeom prst="rect">
            <a:avLst/>
          </a:prstGeom>
        </p:spPr>
        <p:txBody>
          <a:bodyPr wrap="square" lIns="0">
            <a:noAutofit/>
          </a:bodyPr>
          <a:lstStyle/>
          <a:p>
            <a:r>
              <a:rPr lang="ja-JP" altLang="en-US" sz="1200" dirty="0">
                <a:latin typeface="ＭＳ 明朝"/>
                <a:ea typeface="ＭＳ 明朝"/>
              </a:rPr>
              <a:t>　保健指導の効果が期待される優先順位が高い者を対象に糖尿病重症化予防の保健指導を実施し、人工透析導入者の減少に努める。</a:t>
            </a:r>
            <a:endParaRPr lang="en-US" altLang="ja-JP" sz="1200" dirty="0">
              <a:latin typeface="ＭＳ 明朝"/>
              <a:ea typeface="ＭＳ 明朝"/>
            </a:endParaRPr>
          </a:p>
        </p:txBody>
      </p:sp>
    </p:spTree>
    <p:extLst>
      <p:ext uri="{BB962C8B-B14F-4D97-AF65-F5344CB8AC3E}">
        <p14:creationId xmlns:p14="http://schemas.microsoft.com/office/powerpoint/2010/main" val="10442035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 4"/>
          <p:cNvSpPr>
            <a:spLocks noGrp="1"/>
          </p:cNvSpPr>
          <p:nvPr>
            <p:ph type="sldNum" sz="quarter" idx="12"/>
          </p:nvPr>
        </p:nvSpPr>
        <p:spPr/>
        <p:txBody>
          <a:bodyPr/>
          <a:lstStyle/>
          <a:p>
            <a:r>
              <a:rPr kumimoji="1" lang="en-US" altLang="ja-JP" dirty="0" smtClean="0">
                <a:latin typeface="ＭＳ 明朝"/>
                <a:ea typeface="ＭＳ 明朝"/>
              </a:rPr>
              <a:t>16</a:t>
            </a:r>
            <a:endParaRPr kumimoji="1" lang="ja-JP" altLang="en-US" dirty="0">
              <a:latin typeface="ＭＳ 明朝"/>
              <a:ea typeface="ＭＳ 明朝"/>
            </a:endParaRPr>
          </a:p>
        </p:txBody>
      </p:sp>
      <p:sp>
        <p:nvSpPr>
          <p:cNvPr id="8" name="Rectangle 7"/>
          <p:cNvSpPr>
            <a:spLocks noChangeArrowheads="1"/>
          </p:cNvSpPr>
          <p:nvPr/>
        </p:nvSpPr>
        <p:spPr bwMode="auto">
          <a:xfrm>
            <a:off x="378420" y="707409"/>
            <a:ext cx="6120000" cy="261610"/>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lvl="0" fontAlgn="base">
              <a:spcBef>
                <a:spcPct val="0"/>
              </a:spcBef>
              <a:spcAft>
                <a:spcPct val="0"/>
              </a:spcAft>
            </a:pPr>
            <a:r>
              <a:rPr lang="ja-JP" altLang="en-US" sz="1100" dirty="0">
                <a:latin typeface="ＭＳ 明朝" panose="02020609040205080304" pitchFamily="17" charset="-128"/>
                <a:ea typeface="ＭＳ 明朝" panose="02020609040205080304" pitchFamily="17" charset="-128"/>
                <a:cs typeface="ＭＳ Ｐゴシック" pitchFamily="50" charset="-128"/>
              </a:rPr>
              <a:t>保健指導対象者の地区分布</a:t>
            </a:r>
            <a:endParaRPr lang="en-US" altLang="ja-JP" sz="1100" dirty="0">
              <a:latin typeface="ＭＳ 明朝" panose="02020609040205080304" pitchFamily="17" charset="-128"/>
              <a:ea typeface="ＭＳ 明朝" panose="02020609040205080304" pitchFamily="17" charset="-128"/>
              <a:cs typeface="ＭＳ Ｐゴシック" pitchFamily="50" charset="-128"/>
            </a:endParaRPr>
          </a:p>
        </p:txBody>
      </p:sp>
      <p:sp>
        <p:nvSpPr>
          <p:cNvPr id="9" name="Rectangle 7"/>
          <p:cNvSpPr>
            <a:spLocks noChangeArrowheads="1"/>
          </p:cNvSpPr>
          <p:nvPr/>
        </p:nvSpPr>
        <p:spPr bwMode="auto">
          <a:xfrm>
            <a:off x="378420" y="323528"/>
            <a:ext cx="6120000" cy="276999"/>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lvl="0" fontAlgn="base">
              <a:spcBef>
                <a:spcPct val="0"/>
              </a:spcBef>
              <a:spcAft>
                <a:spcPct val="0"/>
              </a:spcAft>
            </a:pPr>
            <a:r>
              <a:rPr lang="ja-JP" altLang="en-US" sz="1200" dirty="0">
                <a:latin typeface="ＭＳ 明朝" panose="02020609040205080304" pitchFamily="17" charset="-128"/>
                <a:ea typeface="ＭＳ 明朝" panose="02020609040205080304" pitchFamily="17" charset="-128"/>
                <a:cs typeface="ＭＳ Ｐゴシック" pitchFamily="50" charset="-128"/>
              </a:rPr>
              <a:t>　指導の優先順位が高い</a:t>
            </a:r>
            <a:r>
              <a:rPr lang="ja-JP" altLang="en-US" sz="1200">
                <a:latin typeface="ＭＳ 明朝" panose="02020609040205080304" pitchFamily="17" charset="-128"/>
                <a:ea typeface="ＭＳ 明朝" panose="02020609040205080304" pitchFamily="17" charset="-128"/>
                <a:cs typeface="ＭＳ Ｐゴシック" pitchFamily="50" charset="-128"/>
              </a:rPr>
              <a:t>患者を地区別</a:t>
            </a:r>
            <a:r>
              <a:rPr lang="ja-JP" altLang="en-US" sz="1200" dirty="0">
                <a:latin typeface="ＭＳ 明朝" panose="02020609040205080304" pitchFamily="17" charset="-128"/>
                <a:ea typeface="ＭＳ 明朝" panose="02020609040205080304" pitchFamily="17" charset="-128"/>
                <a:cs typeface="ＭＳ Ｐゴシック" pitchFamily="50" charset="-128"/>
              </a:rPr>
              <a:t>に示す。</a:t>
            </a:r>
            <a:endParaRPr kumimoji="1" lang="en-US" altLang="ja-JP" sz="1200" b="0" i="0" u="none" strike="noStrike" cap="none" normalizeH="0" baseline="0" dirty="0">
              <a:ln>
                <a:noFill/>
              </a:ln>
              <a:solidFill>
                <a:schemeClr val="tx1"/>
              </a:solidFill>
              <a:effectLst/>
              <a:latin typeface="ＭＳ 明朝" panose="02020609040205080304" pitchFamily="17" charset="-128"/>
              <a:ea typeface="ＭＳ 明朝" panose="02020609040205080304" pitchFamily="17" charset="-128"/>
              <a:cs typeface="ＭＳ Ｐゴシック" pitchFamily="50" charset="-128"/>
            </a:endParaRPr>
          </a:p>
        </p:txBody>
      </p:sp>
      <p:sp>
        <p:nvSpPr>
          <p:cNvPr id="10" name="注釈文章 8"/>
          <p:cNvSpPr>
            <a:spLocks noChangeArrowheads="1"/>
          </p:cNvSpPr>
          <p:nvPr/>
        </p:nvSpPr>
        <p:spPr bwMode="auto">
          <a:xfrm>
            <a:off x="378420" y="4415923"/>
            <a:ext cx="6336703" cy="461665"/>
          </a:xfrm>
          <a:prstGeom prst="rect">
            <a:avLst/>
          </a:prstGeom>
          <a:noFill/>
          <a:ln w="9525">
            <a:noFill/>
            <a:miter lim="800000"/>
            <a:headEnd/>
            <a:tailEnd/>
          </a:ln>
          <a:effectLst/>
        </p:spPr>
        <p:txBody>
          <a:bodyPr vert="horz" wrap="square" lIns="0" tIns="45720" rIns="91440" bIns="45720" numCol="1" anchor="t" anchorCtr="0" compatLnSpc="1">
            <a:prstTxWarp prst="textNoShape">
              <a:avLst/>
            </a:prstTxWarp>
            <a:spAutoFit/>
          </a:bodyPr>
          <a:lstStyle/>
          <a:p>
            <a:pPr lvl="0" fontAlgn="base">
              <a:spcBef>
                <a:spcPct val="0"/>
              </a:spcBef>
              <a:spcAft>
                <a:spcPct val="0"/>
              </a:spcAft>
            </a:pPr>
            <a:r>
              <a:rPr kumimoji="1" lang="ja-JP" sz="800" b="1" i="0" u="none" strike="noStrike" cap="none" normalizeH="0" baseline="0" dirty="0">
                <a:ln>
                  <a:noFill/>
                </a:ln>
                <a:solidFill>
                  <a:schemeClr val="tx1"/>
                </a:solidFill>
                <a:effectLst/>
                <a:latin typeface="ＭＳ 明朝" panose="02020609040205080304" pitchFamily="17" charset="-128"/>
                <a:ea typeface="ＭＳ 明朝" panose="02020609040205080304" pitchFamily="17" charset="-128"/>
                <a:cs typeface="ＭＳ Ｐゴシック" pitchFamily="50" charset="-128"/>
              </a:rPr>
              <a:t>データ化範囲</a:t>
            </a:r>
            <a:r>
              <a:rPr kumimoji="1" lang="en-US" altLang="ja-JP" sz="800" b="1" i="0" u="none" strike="noStrike" cap="none" normalizeH="0" baseline="0" dirty="0">
                <a:ln>
                  <a:noFill/>
                </a:ln>
                <a:solidFill>
                  <a:schemeClr val="tx1"/>
                </a:solidFill>
                <a:effectLst/>
                <a:latin typeface="ＭＳ 明朝" panose="02020609040205080304" pitchFamily="17" charset="-128"/>
                <a:ea typeface="ＭＳ 明朝" panose="02020609040205080304" pitchFamily="17" charset="-128"/>
                <a:cs typeface="ＭＳ Ｐゴシック" pitchFamily="50" charset="-128"/>
              </a:rPr>
              <a:t>(</a:t>
            </a:r>
            <a:r>
              <a:rPr kumimoji="1" lang="ja-JP" sz="800" b="1" i="0" u="none" strike="noStrike" cap="none" normalizeH="0" baseline="0" dirty="0">
                <a:ln>
                  <a:noFill/>
                </a:ln>
                <a:solidFill>
                  <a:schemeClr val="tx1"/>
                </a:solidFill>
                <a:effectLst/>
                <a:latin typeface="ＭＳ 明朝" panose="02020609040205080304" pitchFamily="17" charset="-128"/>
                <a:ea typeface="ＭＳ 明朝" panose="02020609040205080304" pitchFamily="17" charset="-128"/>
                <a:cs typeface="ＭＳ Ｐゴシック" pitchFamily="50" charset="-128"/>
              </a:rPr>
              <a:t>分析対象</a:t>
            </a:r>
            <a:r>
              <a:rPr kumimoji="1" lang="en-US" altLang="ja-JP" sz="800" b="1" i="0" u="none" strike="noStrike" cap="none" normalizeH="0" baseline="0" dirty="0">
                <a:ln>
                  <a:noFill/>
                </a:ln>
                <a:solidFill>
                  <a:schemeClr val="tx1"/>
                </a:solidFill>
                <a:effectLst/>
                <a:latin typeface="ＭＳ 明朝" panose="02020609040205080304" pitchFamily="17" charset="-128"/>
                <a:ea typeface="ＭＳ 明朝" panose="02020609040205080304" pitchFamily="17" charset="-128"/>
                <a:cs typeface="ＭＳ Ｐゴシック" pitchFamily="50" charset="-128"/>
              </a:rPr>
              <a:t>)</a:t>
            </a:r>
            <a:r>
              <a:rPr kumimoji="1" lang="ja-JP" altLang="ja-JP" sz="800" b="1" i="0" u="none" strike="noStrike" cap="none" normalizeH="0" baseline="0" dirty="0">
                <a:ln>
                  <a:noFill/>
                </a:ln>
                <a:solidFill>
                  <a:schemeClr val="tx1"/>
                </a:solidFill>
                <a:effectLst/>
                <a:latin typeface="ＭＳ 明朝" panose="02020609040205080304" pitchFamily="17" charset="-128"/>
                <a:ea typeface="ＭＳ 明朝" panose="02020609040205080304" pitchFamily="17" charset="-128"/>
                <a:cs typeface="ＭＳ Ｐゴシック" pitchFamily="50" charset="-128"/>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r>
              <a:rPr kumimoji="1" lang="ja-JP" sz="800" b="1" i="0" u="none" strike="noStrike" cap="none" normalizeH="0" baseline="0" dirty="0">
                <a:ln>
                  <a:noFill/>
                </a:ln>
                <a:solidFill>
                  <a:schemeClr val="tx1"/>
                </a:solidFill>
                <a:effectLst/>
                <a:latin typeface="ＭＳ 明朝" panose="02020609040205080304" pitchFamily="17" charset="-128"/>
                <a:ea typeface="ＭＳ 明朝" panose="02020609040205080304" pitchFamily="17" charset="-128"/>
                <a:cs typeface="ＭＳ Ｐゴシック" pitchFamily="50" charset="-128"/>
              </a:rPr>
              <a:t>。</a:t>
            </a:r>
            <a:endParaRPr kumimoji="1" lang="en-US" altLang="ja-JP" sz="800" b="1" i="0" u="none" strike="noStrike" cap="none" normalizeH="0" baseline="0" dirty="0">
              <a:ln>
                <a:noFill/>
              </a:ln>
              <a:solidFill>
                <a:schemeClr val="tx1"/>
              </a:solidFill>
              <a:effectLst/>
              <a:latin typeface="ＭＳ 明朝" panose="02020609040205080304" pitchFamily="17" charset="-128"/>
              <a:ea typeface="ＭＳ 明朝" panose="02020609040205080304" pitchFamily="17" charset="-128"/>
              <a:cs typeface="ＭＳ Ｐゴシック" pitchFamily="50" charset="-128"/>
            </a:endParaRPr>
          </a:p>
          <a:p>
            <a:pPr lvl="0" fontAlgn="base">
              <a:spcBef>
                <a:spcPct val="0"/>
              </a:spcBef>
              <a:spcAft>
                <a:spcPct val="0"/>
              </a:spcAft>
            </a:pPr>
            <a:r>
              <a:rPr lang="ja-JP" altLang="en-US" sz="800" b="1" dirty="0">
                <a:latin typeface="ＭＳ 明朝" panose="02020609040205080304" pitchFamily="17" charset="-128"/>
                <a:ea typeface="ＭＳ 明朝" panose="02020609040205080304" pitchFamily="17" charset="-128"/>
              </a:rPr>
              <a:t>　　　　　　　　　　　　対象診療年月は平成</a:t>
            </a:r>
            <a:r>
              <a:rPr lang="en-US" altLang="ja-JP" sz="800" b="1" dirty="0">
                <a:latin typeface="ＭＳ 明朝" panose="02020609040205080304" pitchFamily="17" charset="-128"/>
                <a:ea typeface="ＭＳ 明朝" panose="02020609040205080304" pitchFamily="17" charset="-128"/>
              </a:rPr>
              <a:t>27</a:t>
            </a:r>
            <a:r>
              <a:rPr lang="ja-JP" altLang="en-US" sz="800" b="1" dirty="0">
                <a:latin typeface="ＭＳ 明朝" panose="02020609040205080304" pitchFamily="17" charset="-128"/>
                <a:ea typeface="ＭＳ 明朝" panose="02020609040205080304" pitchFamily="17" charset="-128"/>
              </a:rPr>
              <a:t>年</a:t>
            </a:r>
            <a:r>
              <a:rPr lang="en-US" altLang="ja-JP" sz="800" b="1" dirty="0">
                <a:latin typeface="ＭＳ 明朝" panose="02020609040205080304" pitchFamily="17" charset="-128"/>
                <a:ea typeface="ＭＳ 明朝" panose="02020609040205080304" pitchFamily="17" charset="-128"/>
              </a:rPr>
              <a:t>4</a:t>
            </a:r>
            <a:r>
              <a:rPr lang="ja-JP" altLang="en-US" sz="800" b="1" dirty="0">
                <a:latin typeface="ＭＳ 明朝" panose="02020609040205080304" pitchFamily="17" charset="-128"/>
                <a:ea typeface="ＭＳ 明朝" panose="02020609040205080304" pitchFamily="17" charset="-128"/>
              </a:rPr>
              <a:t>月～平成</a:t>
            </a:r>
            <a:r>
              <a:rPr lang="en-US" altLang="ja-JP" sz="800" b="1" dirty="0">
                <a:latin typeface="ＭＳ 明朝" panose="02020609040205080304" pitchFamily="17" charset="-128"/>
                <a:ea typeface="ＭＳ 明朝" panose="02020609040205080304" pitchFamily="17" charset="-128"/>
              </a:rPr>
              <a:t>28</a:t>
            </a:r>
            <a:r>
              <a:rPr lang="ja-JP" altLang="en-US" sz="800" b="1" dirty="0">
                <a:latin typeface="ＭＳ 明朝" panose="02020609040205080304" pitchFamily="17" charset="-128"/>
                <a:ea typeface="ＭＳ 明朝" panose="02020609040205080304" pitchFamily="17" charset="-128"/>
              </a:rPr>
              <a:t>年</a:t>
            </a:r>
            <a:r>
              <a:rPr lang="en-US" altLang="ja-JP" sz="800" b="1" dirty="0">
                <a:latin typeface="ＭＳ 明朝" panose="02020609040205080304" pitchFamily="17" charset="-128"/>
                <a:ea typeface="ＭＳ 明朝" panose="02020609040205080304" pitchFamily="17" charset="-128"/>
              </a:rPr>
              <a:t>3</a:t>
            </a:r>
            <a:r>
              <a:rPr lang="ja-JP" altLang="en-US" sz="800" b="1" dirty="0">
                <a:latin typeface="ＭＳ 明朝" panose="02020609040205080304" pitchFamily="17" charset="-128"/>
                <a:ea typeface="ＭＳ 明朝" panose="02020609040205080304" pitchFamily="17" charset="-128"/>
              </a:rPr>
              <a:t>月診療分</a:t>
            </a:r>
            <a:r>
              <a:rPr lang="en-US" altLang="ja-JP" sz="800" b="1" dirty="0">
                <a:latin typeface="ＭＳ 明朝" panose="02020609040205080304" pitchFamily="17" charset="-128"/>
                <a:ea typeface="ＭＳ 明朝" panose="02020609040205080304" pitchFamily="17" charset="-128"/>
              </a:rPr>
              <a:t>(12</a:t>
            </a:r>
            <a:r>
              <a:rPr lang="ja-JP" altLang="en-US" sz="800" b="1" dirty="0">
                <a:latin typeface="ＭＳ 明朝" panose="02020609040205080304" pitchFamily="17" charset="-128"/>
                <a:ea typeface="ＭＳ 明朝" panose="02020609040205080304" pitchFamily="17" charset="-128"/>
              </a:rPr>
              <a:t>カ月分</a:t>
            </a:r>
            <a:r>
              <a:rPr lang="en-US" altLang="ja-JP" sz="800" b="1" dirty="0">
                <a:latin typeface="ＭＳ 明朝" panose="02020609040205080304" pitchFamily="17" charset="-128"/>
                <a:ea typeface="ＭＳ 明朝" panose="02020609040205080304" pitchFamily="17" charset="-128"/>
              </a:rPr>
              <a:t>)</a:t>
            </a:r>
            <a:r>
              <a:rPr lang="ja-JP" altLang="en-US" sz="800" b="1" dirty="0" err="1">
                <a:latin typeface="ＭＳ 明朝" panose="02020609040205080304" pitchFamily="17" charset="-128"/>
                <a:ea typeface="ＭＳ 明朝" panose="02020609040205080304" pitchFamily="17" charset="-128"/>
                <a:cs typeface="ＭＳ Ｐゴシック" pitchFamily="50" charset="-128"/>
              </a:rPr>
              <a:t>。</a:t>
            </a:r>
            <a:endParaRPr lang="en-US" altLang="ja-JP" sz="800" b="1" dirty="0">
              <a:latin typeface="ＭＳ 明朝" panose="02020609040205080304" pitchFamily="17" charset="-128"/>
              <a:ea typeface="ＭＳ 明朝" panose="02020609040205080304" pitchFamily="17" charset="-128"/>
              <a:cs typeface="ＭＳ Ｐゴシック" pitchFamily="50" charset="-128"/>
            </a:endParaRPr>
          </a:p>
          <a:p>
            <a:pPr fontAlgn="base">
              <a:spcBef>
                <a:spcPct val="0"/>
              </a:spcBef>
              <a:spcAft>
                <a:spcPct val="0"/>
              </a:spcAft>
            </a:pPr>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a:t>
            </a:r>
            <a:r>
              <a:rPr lang="en-US" altLang="ja-JP" sz="800" b="1" dirty="0">
                <a:latin typeface="ＭＳ 明朝"/>
                <a:ea typeface="ＭＳ 明朝"/>
              </a:rPr>
              <a:t>1</a:t>
            </a:r>
            <a:r>
              <a:rPr lang="ja-JP" altLang="en-US" sz="800" b="1" dirty="0">
                <a:latin typeface="ＭＳ 明朝"/>
                <a:ea typeface="ＭＳ 明朝"/>
              </a:rPr>
              <a:t>日時点。</a:t>
            </a:r>
            <a:endParaRPr lang="ja-JP" altLang="en-US" sz="800" b="1" dirty="0">
              <a:latin typeface="ＭＳ 明朝" panose="02020609040205080304" pitchFamily="17" charset="-128"/>
              <a:ea typeface="ＭＳ 明朝" panose="02020609040205080304" pitchFamily="17" charset="-128"/>
              <a:cs typeface="ＭＳ Ｐゴシック" pitchFamily="50" charset="-128"/>
            </a:endParaRPr>
          </a:p>
        </p:txBody>
      </p:sp>
      <p:pic>
        <p:nvPicPr>
          <p:cNvPr id="14338" name="table25"/>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985363"/>
            <a:ext cx="6117420" cy="341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正方形/長方形 1"/>
          <p:cNvSpPr/>
          <p:nvPr/>
        </p:nvSpPr>
        <p:spPr>
          <a:xfrm>
            <a:off x="5313016" y="1291132"/>
            <a:ext cx="1152128" cy="2802677"/>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35193895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3105834" y="179512"/>
            <a:ext cx="646331"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000"/>
                </a:solidFill>
                <a:effectLst/>
                <a:latin typeface="ＭＳ 明朝"/>
                <a:ea typeface="ＭＳ 明朝"/>
                <a:cs typeface="ＭＳ Ｐゴシック" pitchFamily="50" charset="-128"/>
              </a:rPr>
              <a:t>-</a:t>
            </a:r>
            <a:r>
              <a:rPr kumimoji="1" lang="ja-JP" altLang="en-US" sz="1200" b="0" i="0" u="none" strike="noStrike" cap="none" normalizeH="0" baseline="0" dirty="0">
                <a:ln>
                  <a:noFill/>
                </a:ln>
                <a:solidFill>
                  <a:srgbClr val="000000"/>
                </a:solidFill>
                <a:effectLst/>
                <a:latin typeface="ＭＳ 明朝"/>
                <a:ea typeface="ＭＳ 明朝"/>
                <a:cs typeface="ＭＳ Ｐゴシック" pitchFamily="50" charset="-128"/>
              </a:rPr>
              <a:t>目次</a:t>
            </a:r>
            <a:r>
              <a:rPr kumimoji="1" lang="en-US" altLang="ja-JP" sz="1200" b="0" i="0" u="none" strike="noStrike" cap="none" normalizeH="0" baseline="0" dirty="0">
                <a:ln>
                  <a:noFill/>
                </a:ln>
                <a:solidFill>
                  <a:srgbClr val="000000"/>
                </a:solidFill>
                <a:effectLst/>
                <a:latin typeface="ＭＳ 明朝"/>
                <a:ea typeface="ＭＳ 明朝"/>
                <a:cs typeface="ＭＳ Ｐゴシック" pitchFamily="50" charset="-128"/>
              </a:rPr>
              <a:t>-</a:t>
            </a:r>
            <a:endParaRPr kumimoji="1" lang="en-US" altLang="ja-JP" sz="1800" b="0" i="0" u="none" strike="noStrike" cap="none" normalizeH="0" baseline="0" dirty="0">
              <a:ln>
                <a:noFill/>
              </a:ln>
              <a:solidFill>
                <a:schemeClr val="tx1"/>
              </a:solidFill>
              <a:effectLst/>
              <a:latin typeface="ＭＳ 明朝"/>
              <a:ea typeface="ＭＳ 明朝"/>
              <a:cs typeface="ＭＳ Ｐゴシック" pitchFamily="50" charset="-128"/>
            </a:endParaRPr>
          </a:p>
        </p:txBody>
      </p:sp>
      <p:graphicFrame>
        <p:nvGraphicFramePr>
          <p:cNvPr id="5" name="表 4"/>
          <p:cNvGraphicFramePr>
            <a:graphicFrameLocks noGrp="1" noChangeAspect="1"/>
          </p:cNvGraphicFramePr>
          <p:nvPr>
            <p:extLst>
              <p:ext uri="{D42A27DB-BD31-4B8C-83A1-F6EECF244321}">
                <p14:modId xmlns:p14="http://schemas.microsoft.com/office/powerpoint/2010/main" val="2414916559"/>
              </p:ext>
            </p:extLst>
          </p:nvPr>
        </p:nvGraphicFramePr>
        <p:xfrm>
          <a:off x="188635" y="489183"/>
          <a:ext cx="6401862" cy="8539308"/>
        </p:xfrm>
        <a:graphic>
          <a:graphicData uri="http://schemas.openxmlformats.org/drawingml/2006/table">
            <a:tbl>
              <a:tblPr/>
              <a:tblGrid>
                <a:gridCol w="683203">
                  <a:extLst>
                    <a:ext uri="{9D8B030D-6E8A-4147-A177-3AD203B41FA5}">
                      <a16:colId xmlns="" xmlns:a16="http://schemas.microsoft.com/office/drawing/2014/main" val="20000"/>
                    </a:ext>
                  </a:extLst>
                </a:gridCol>
                <a:gridCol w="5035456">
                  <a:extLst>
                    <a:ext uri="{9D8B030D-6E8A-4147-A177-3AD203B41FA5}">
                      <a16:colId xmlns="" xmlns:a16="http://schemas.microsoft.com/office/drawing/2014/main" val="20001"/>
                    </a:ext>
                  </a:extLst>
                </a:gridCol>
                <a:gridCol w="683203">
                  <a:extLst>
                    <a:ext uri="{9D8B030D-6E8A-4147-A177-3AD203B41FA5}">
                      <a16:colId xmlns="" xmlns:a16="http://schemas.microsoft.com/office/drawing/2014/main" val="20002"/>
                    </a:ext>
                  </a:extLst>
                </a:gridCol>
              </a:tblGrid>
              <a:tr h="237203">
                <a:tc gridSpan="2">
                  <a:txBody>
                    <a:bodyPr/>
                    <a:lstStyle/>
                    <a:p>
                      <a:pPr algn="l" rtl="0" fontAlgn="ctr"/>
                      <a:r>
                        <a:rPr lang="ja-JP" altLang="en-US" sz="1100" b="0" i="0" u="none" strike="noStrike" baseline="0"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Ⅰ.</a:t>
                      </a:r>
                      <a:r>
                        <a:rPr lang="ja-JP" altLang="en-US" sz="1100" b="0" i="0" u="none" strike="noStrike" dirty="0">
                          <a:solidFill>
                            <a:srgbClr val="000000"/>
                          </a:solidFill>
                          <a:latin typeface="ＭＳ 明朝"/>
                          <a:ea typeface="ＭＳ 明朝"/>
                        </a:rPr>
                        <a:t>計画の策定にあたって</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9D9D9"/>
                    </a:solidFill>
                  </a:tcPr>
                </a:tc>
                <a:tc hMerge="1">
                  <a:txBody>
                    <a:bodyPr/>
                    <a:lstStyle/>
                    <a:p>
                      <a:endParaRPr kumimoji="1" lang="ja-JP" altLang="en-US"/>
                    </a:p>
                  </a:txBody>
                  <a:tcPr/>
                </a:tc>
                <a:tc>
                  <a:txBody>
                    <a:bodyPr/>
                    <a:lstStyle/>
                    <a:p>
                      <a:pPr algn="ctr"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9D9D9"/>
                    </a:solidFill>
                  </a:tcPr>
                </a:tc>
                <a:extLst>
                  <a:ext uri="{0D108BD9-81ED-4DB2-BD59-A6C34878D82A}">
                    <a16:rowId xmlns="" xmlns:a16="http://schemas.microsoft.com/office/drawing/2014/main" val="10000"/>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US" altLang="ja-JP" sz="1100" b="0" i="0" u="none" strike="noStrike" dirty="0">
                          <a:solidFill>
                            <a:srgbClr val="000000"/>
                          </a:solidFill>
                          <a:latin typeface="ＭＳ 明朝"/>
                          <a:ea typeface="ＭＳ 明朝"/>
                        </a:rPr>
                        <a:t> 1.</a:t>
                      </a:r>
                      <a:r>
                        <a:rPr lang="ja-JP" altLang="en-US" sz="1100" b="0" i="0" u="none" strike="noStrike" dirty="0">
                          <a:solidFill>
                            <a:srgbClr val="000000"/>
                          </a:solidFill>
                          <a:latin typeface="ＭＳ 明朝"/>
                          <a:ea typeface="ＭＳ 明朝"/>
                        </a:rPr>
                        <a:t>計画策定の目的と背景</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1</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1"/>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US" altLang="ja-JP" sz="1100" b="0" i="0" u="none" strike="noStrike" dirty="0">
                          <a:solidFill>
                            <a:srgbClr val="000000"/>
                          </a:solidFill>
                          <a:latin typeface="ＭＳ 明朝"/>
                          <a:ea typeface="ＭＳ 明朝"/>
                        </a:rPr>
                        <a:t> 2.</a:t>
                      </a:r>
                      <a:r>
                        <a:rPr lang="ja-JP" altLang="en-US" sz="1100" b="0" i="0" u="none" strike="noStrike" dirty="0">
                          <a:solidFill>
                            <a:srgbClr val="000000"/>
                          </a:solidFill>
                          <a:latin typeface="ＭＳ 明朝"/>
                          <a:ea typeface="ＭＳ 明朝"/>
                        </a:rPr>
                        <a:t>計画期間</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1</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2"/>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US" altLang="ja-JP" sz="1100" b="0" i="0" u="none" strike="noStrike" dirty="0">
                          <a:solidFill>
                            <a:srgbClr val="000000"/>
                          </a:solidFill>
                          <a:latin typeface="ＭＳ 明朝"/>
                          <a:ea typeface="ＭＳ 明朝"/>
                        </a:rPr>
                        <a:t> 3.</a:t>
                      </a:r>
                      <a:r>
                        <a:rPr lang="ja-JP" altLang="en-US" sz="1100" b="0" i="0" u="none" strike="noStrike" dirty="0">
                          <a:solidFill>
                            <a:srgbClr val="000000"/>
                          </a:solidFill>
                          <a:latin typeface="ＭＳ 明朝"/>
                          <a:ea typeface="ＭＳ 明朝"/>
                        </a:rPr>
                        <a:t>計画の位置付け</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1</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3"/>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US" altLang="ja-JP" sz="1100" b="0" i="0" u="none" strike="noStrike" dirty="0">
                          <a:solidFill>
                            <a:srgbClr val="000000"/>
                          </a:solidFill>
                          <a:latin typeface="ＭＳ 明朝"/>
                          <a:ea typeface="ＭＳ 明朝"/>
                        </a:rPr>
                        <a:t> 4.</a:t>
                      </a:r>
                      <a:r>
                        <a:rPr lang="ja-JP" altLang="en-US" sz="1100" b="0" i="0" u="none" strike="noStrike" dirty="0">
                          <a:solidFill>
                            <a:srgbClr val="000000"/>
                          </a:solidFill>
                          <a:latin typeface="ＭＳ 明朝"/>
                          <a:ea typeface="ＭＳ 明朝"/>
                        </a:rPr>
                        <a:t>保険者の特性把握</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3</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4"/>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US" altLang="ja-JP" sz="1100" b="0" i="0" u="none" strike="noStrike" dirty="0">
                          <a:solidFill>
                            <a:srgbClr val="000000"/>
                          </a:solidFill>
                          <a:latin typeface="ＭＳ 明朝"/>
                          <a:ea typeface="ＭＳ 明朝"/>
                        </a:rPr>
                        <a:t> 5.</a:t>
                      </a:r>
                      <a:r>
                        <a:rPr lang="ja-JP" altLang="en-US" sz="1100" b="0" i="0" u="none" strike="noStrike" dirty="0">
                          <a:solidFill>
                            <a:srgbClr val="000000"/>
                          </a:solidFill>
                          <a:latin typeface="ＭＳ 明朝"/>
                          <a:ea typeface="ＭＳ 明朝"/>
                        </a:rPr>
                        <a:t>死亡の状況</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4</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5"/>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(1)</a:t>
                      </a:r>
                      <a:r>
                        <a:rPr lang="ja-JP" altLang="en-US" sz="1100" dirty="0">
                          <a:latin typeface="+mj-ea"/>
                        </a:rPr>
                        <a:t>死亡数・性・死因（簡単分類）別状況</a:t>
                      </a:r>
                      <a:endParaRPr lang="ja-JP" altLang="en-US" sz="1100" b="0" i="0" u="none" strike="noStrike" dirty="0">
                        <a:solidFill>
                          <a:srgbClr val="000000"/>
                        </a:solidFill>
                        <a:latin typeface="ＭＳ 明朝"/>
                        <a:ea typeface="ＭＳ 明朝"/>
                      </a:endParaRP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4</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6"/>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zh-TW" sz="1100" b="0" i="0" u="none" strike="noStrike" dirty="0">
                          <a:solidFill>
                            <a:srgbClr val="000000"/>
                          </a:solidFill>
                          <a:latin typeface="ＭＳ 明朝"/>
                          <a:ea typeface="ＭＳ 明朝"/>
                        </a:rPr>
                        <a:t>(2)</a:t>
                      </a:r>
                      <a:r>
                        <a:rPr kumimoji="1" lang="ja-JP" altLang="en-US" sz="1100" dirty="0">
                          <a:latin typeface="+mj-ea"/>
                        </a:rPr>
                        <a:t>主要死因別標準化死亡比（</a:t>
                      </a:r>
                      <a:r>
                        <a:rPr kumimoji="1" lang="en-US" altLang="ja-JP" sz="1100" dirty="0">
                          <a:latin typeface="+mj-ea"/>
                        </a:rPr>
                        <a:t>SMR</a:t>
                      </a:r>
                      <a:r>
                        <a:rPr kumimoji="1" lang="ja-JP" altLang="en-US" sz="1100" dirty="0">
                          <a:latin typeface="+mj-ea"/>
                        </a:rPr>
                        <a:t>）</a:t>
                      </a:r>
                      <a:endParaRPr lang="zh-TW" altLang="en-US" sz="1100" b="0" i="0" u="none" strike="noStrike" dirty="0">
                        <a:solidFill>
                          <a:srgbClr val="000000"/>
                        </a:solidFill>
                        <a:latin typeface="ＭＳ 明朝"/>
                        <a:ea typeface="ＭＳ 明朝"/>
                      </a:endParaRP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5</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7"/>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US" altLang="ja-JP" sz="1100" b="0" i="0" u="none" strike="noStrike" dirty="0">
                          <a:solidFill>
                            <a:srgbClr val="000000"/>
                          </a:solidFill>
                          <a:latin typeface="ＭＳ 明朝"/>
                          <a:ea typeface="ＭＳ 明朝"/>
                        </a:rPr>
                        <a:t> 6.</a:t>
                      </a:r>
                      <a:r>
                        <a:rPr lang="ja-JP" altLang="en-US" sz="1100" b="0" i="0" u="none" strike="noStrike" dirty="0">
                          <a:solidFill>
                            <a:srgbClr val="000000"/>
                          </a:solidFill>
                          <a:latin typeface="ＭＳ 明朝"/>
                          <a:ea typeface="ＭＳ 明朝"/>
                        </a:rPr>
                        <a:t>医療費等の状況</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6</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8"/>
                  </a:ext>
                </a:extLst>
              </a:tr>
              <a:tr h="237203">
                <a:tc gridSpan="2">
                  <a:txBody>
                    <a:bodyPr/>
                    <a:lstStyle/>
                    <a:p>
                      <a:pPr algn="l" rtl="0" fontAlgn="ctr"/>
                      <a:r>
                        <a:rPr lang="en-US" altLang="ja-JP" sz="1100" b="0" i="0" u="none" strike="noStrike" dirty="0">
                          <a:solidFill>
                            <a:srgbClr val="000000"/>
                          </a:solidFill>
                          <a:latin typeface="ＭＳ 明朝"/>
                          <a:ea typeface="ＭＳ 明朝"/>
                        </a:rPr>
                        <a:t> Ⅱ.</a:t>
                      </a:r>
                      <a:r>
                        <a:rPr lang="ja-JP" altLang="en-US" sz="1100" b="0" i="0" u="none" strike="noStrike" dirty="0">
                          <a:solidFill>
                            <a:srgbClr val="000000"/>
                          </a:solidFill>
                          <a:latin typeface="ＭＳ 明朝"/>
                          <a:ea typeface="ＭＳ 明朝"/>
                        </a:rPr>
                        <a:t>現状分析と課題</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9D9D9"/>
                    </a:solidFill>
                  </a:tcPr>
                </a:tc>
                <a:tc hMerge="1">
                  <a:txBody>
                    <a:bodyPr/>
                    <a:lstStyle/>
                    <a:p>
                      <a:endParaRPr kumimoji="1" lang="ja-JP" altLang="en-US"/>
                    </a:p>
                  </a:txBody>
                  <a:tcPr/>
                </a:tc>
                <a:tc>
                  <a:txBody>
                    <a:bodyPr/>
                    <a:lstStyle/>
                    <a:p>
                      <a:pPr algn="ctr" fontAlgn="ctr"/>
                      <a:endParaRPr lang="ja-JP" altLang="en-US" sz="1100" b="0" i="0" u="none" strike="noStrike" dirty="0">
                        <a:solidFill>
                          <a:srgbClr val="FFFFFF"/>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9D9D9"/>
                    </a:solidFill>
                  </a:tcPr>
                </a:tc>
                <a:extLst>
                  <a:ext uri="{0D108BD9-81ED-4DB2-BD59-A6C34878D82A}">
                    <a16:rowId xmlns="" xmlns:a16="http://schemas.microsoft.com/office/drawing/2014/main" val="10009"/>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US" altLang="ja-JP" sz="1100" b="0" i="0" u="none" strike="noStrike" dirty="0">
                          <a:solidFill>
                            <a:srgbClr val="000000"/>
                          </a:solidFill>
                          <a:latin typeface="ＭＳ 明朝"/>
                          <a:ea typeface="ＭＳ 明朝"/>
                        </a:rPr>
                        <a:t> 1.</a:t>
                      </a:r>
                      <a:r>
                        <a:rPr lang="ja-JP" altLang="en-US" sz="1100" b="0" i="0" u="none" strike="noStrike" dirty="0">
                          <a:solidFill>
                            <a:srgbClr val="000000"/>
                          </a:solidFill>
                          <a:latin typeface="ＭＳ 明朝"/>
                          <a:ea typeface="ＭＳ 明朝"/>
                        </a:rPr>
                        <a:t>医療費状況の把握</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7</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0"/>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(1)</a:t>
                      </a:r>
                      <a:r>
                        <a:rPr lang="ja-JP" altLang="en-US" sz="1100" b="0" i="0" u="none" strike="noStrike" dirty="0">
                          <a:solidFill>
                            <a:srgbClr val="000000"/>
                          </a:solidFill>
                          <a:latin typeface="ＭＳ 明朝"/>
                          <a:ea typeface="ＭＳ 明朝"/>
                        </a:rPr>
                        <a:t>基礎統計</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7</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1"/>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(2)</a:t>
                      </a:r>
                      <a:r>
                        <a:rPr lang="ja-JP" altLang="en-US" sz="1100" b="0" i="0" u="none" strike="noStrike" dirty="0">
                          <a:solidFill>
                            <a:srgbClr val="000000"/>
                          </a:solidFill>
                          <a:latin typeface="ＭＳ 明朝"/>
                          <a:ea typeface="ＭＳ 明朝"/>
                        </a:rPr>
                        <a:t>中分類による疾病別医療費統計</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8</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2"/>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zh-TW" sz="1100" b="0" i="0" u="none" strike="noStrike" dirty="0">
                          <a:solidFill>
                            <a:srgbClr val="000000"/>
                          </a:solidFill>
                          <a:latin typeface="ＭＳ 明朝"/>
                          <a:ea typeface="ＭＳ 明朝"/>
                        </a:rPr>
                        <a:t>(3)</a:t>
                      </a:r>
                      <a:r>
                        <a:rPr lang="ja-JP" altLang="en-US" sz="1100" b="0" i="0" u="none" strike="noStrike" dirty="0">
                          <a:solidFill>
                            <a:srgbClr val="000000"/>
                          </a:solidFill>
                          <a:latin typeface="ＭＳ 明朝"/>
                          <a:ea typeface="ＭＳ 明朝"/>
                        </a:rPr>
                        <a:t>医療費の県内比較</a:t>
                      </a:r>
                      <a:endParaRPr lang="zh-TW" altLang="en-US" sz="1100" b="0" i="0" u="none" strike="noStrike" dirty="0">
                        <a:solidFill>
                          <a:srgbClr val="000000"/>
                        </a:solidFill>
                        <a:latin typeface="ＭＳ 明朝"/>
                        <a:ea typeface="ＭＳ 明朝"/>
                      </a:endParaRP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9</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3"/>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(4)</a:t>
                      </a:r>
                      <a:r>
                        <a:rPr lang="ja-JP" altLang="en-US" sz="1100" b="0" i="0" u="none" strike="noStrike" dirty="0">
                          <a:solidFill>
                            <a:srgbClr val="000000"/>
                          </a:solidFill>
                          <a:latin typeface="ＭＳ 明朝"/>
                          <a:ea typeface="ＭＳ 明朝"/>
                        </a:rPr>
                        <a:t>生活習慣病が占める費用額の割合の県内比較</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10</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4"/>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(5)</a:t>
                      </a:r>
                      <a:r>
                        <a:rPr lang="ja-JP" altLang="en-US" sz="1100" dirty="0">
                          <a:latin typeface="ＭＳ 明朝"/>
                          <a:ea typeface="ＭＳ 明朝"/>
                          <a:cs typeface="Times New Roman" pitchFamily="18" charset="0"/>
                        </a:rPr>
                        <a:t>人工透析患者の実態</a:t>
                      </a:r>
                      <a:endParaRPr lang="ja-JP" altLang="en-US" sz="1100" b="0" i="0" u="none" strike="noStrike" dirty="0">
                        <a:solidFill>
                          <a:srgbClr val="000000"/>
                        </a:solidFill>
                        <a:latin typeface="ＭＳ 明朝"/>
                        <a:ea typeface="ＭＳ 明朝"/>
                      </a:endParaRP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11</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5"/>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(6)</a:t>
                      </a:r>
                      <a:r>
                        <a:rPr lang="ja-JP" altLang="en-US" sz="1100" b="0" i="0" u="none" strike="noStrike" dirty="0">
                          <a:solidFill>
                            <a:srgbClr val="000000"/>
                          </a:solidFill>
                          <a:latin typeface="ＭＳ 明朝"/>
                          <a:ea typeface="ＭＳ 明朝"/>
                        </a:rPr>
                        <a:t>糖尿病性腎症重症化予防対象者分析</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13</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6"/>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(7)</a:t>
                      </a:r>
                      <a:r>
                        <a:rPr lang="ja-JP" altLang="en-US" sz="1100" b="0" i="0" u="none" strike="noStrike" dirty="0">
                          <a:solidFill>
                            <a:srgbClr val="000000"/>
                          </a:solidFill>
                          <a:latin typeface="ＭＳ 明朝"/>
                          <a:ea typeface="ＭＳ 明朝"/>
                        </a:rPr>
                        <a:t>脳卒中・心筋梗塞の疾病別医療費及び患者数</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17</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7"/>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(8)</a:t>
                      </a:r>
                      <a:r>
                        <a:rPr lang="ja-JP" altLang="en-US" sz="1100" b="0" i="0" u="none" strike="noStrike" dirty="0">
                          <a:solidFill>
                            <a:srgbClr val="000000"/>
                          </a:solidFill>
                          <a:latin typeface="ＭＳ 明朝"/>
                          <a:ea typeface="ＭＳ 明朝"/>
                        </a:rPr>
                        <a:t>医療機関受診状況の把握</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18</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8"/>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a:t>
                      </a:r>
                      <a:r>
                        <a:rPr lang="en-US" altLang="ja-JP" sz="1100" b="0" i="0" u="none" strike="noStrike" dirty="0" smtClean="0">
                          <a:solidFill>
                            <a:srgbClr val="000000"/>
                          </a:solidFill>
                          <a:latin typeface="ＭＳ 明朝"/>
                          <a:ea typeface="ＭＳ 明朝"/>
                        </a:rPr>
                        <a:t>9)</a:t>
                      </a:r>
                      <a:r>
                        <a:rPr lang="ja-JP" altLang="en-US" sz="1100" b="0" i="0" u="none" strike="noStrike" dirty="0" smtClean="0">
                          <a:solidFill>
                            <a:srgbClr val="000000"/>
                          </a:solidFill>
                          <a:latin typeface="ＭＳ 明朝"/>
                          <a:ea typeface="ＭＳ 明朝"/>
                        </a:rPr>
                        <a:t>ジェネリック医</a:t>
                      </a:r>
                      <a:r>
                        <a:rPr lang="ja-JP" altLang="en-US" sz="1100" b="0" i="0" u="none" strike="noStrike" dirty="0">
                          <a:solidFill>
                            <a:srgbClr val="000000"/>
                          </a:solidFill>
                          <a:latin typeface="ＭＳ 明朝"/>
                          <a:ea typeface="ＭＳ 明朝"/>
                        </a:rPr>
                        <a:t>薬品の普及状況</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19</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9"/>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(10)</a:t>
                      </a:r>
                      <a:r>
                        <a:rPr lang="ja-JP" altLang="en-US" sz="1100" b="0" i="0" u="none" strike="noStrike" dirty="0">
                          <a:solidFill>
                            <a:srgbClr val="000000"/>
                          </a:solidFill>
                          <a:latin typeface="ＭＳ 明朝"/>
                          <a:ea typeface="ＭＳ 明朝"/>
                        </a:rPr>
                        <a:t>高齢者の県内比較</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20</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20"/>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(11)</a:t>
                      </a:r>
                      <a:r>
                        <a:rPr lang="ja-JP" altLang="en-US" sz="1100" b="0" i="0" u="none" strike="noStrike" dirty="0">
                          <a:solidFill>
                            <a:srgbClr val="000000"/>
                          </a:solidFill>
                          <a:latin typeface="ＭＳ 明朝"/>
                          <a:ea typeface="ＭＳ 明朝"/>
                        </a:rPr>
                        <a:t>介護保険の状況</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21</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21"/>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(12)</a:t>
                      </a:r>
                      <a:r>
                        <a:rPr lang="ja-JP" altLang="en-US" sz="1100" b="0" i="0" u="none" strike="noStrike" dirty="0">
                          <a:solidFill>
                            <a:srgbClr val="000000"/>
                          </a:solidFill>
                          <a:latin typeface="ＭＳ 明朝"/>
                          <a:ea typeface="ＭＳ 明朝"/>
                        </a:rPr>
                        <a:t>特定健康診査受診状況及び特定保健指導実施状況</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25</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22"/>
                  </a:ext>
                </a:extLst>
              </a:tr>
              <a:tr h="237203">
                <a:tc gridSpan="2">
                  <a:txBody>
                    <a:bodyPr/>
                    <a:lstStyle/>
                    <a:p>
                      <a:pPr algn="l" rtl="0" fontAlgn="ctr"/>
                      <a:r>
                        <a:rPr lang="ja-JP" altLang="en-US" sz="1100" b="0" i="0" u="none" strike="noStrike" baseline="0" dirty="0">
                          <a:solidFill>
                            <a:srgbClr val="000000"/>
                          </a:solidFill>
                          <a:latin typeface="ＭＳ 明朝"/>
                          <a:ea typeface="ＭＳ 明朝"/>
                        </a:rPr>
                        <a:t> </a:t>
                      </a:r>
                      <a:r>
                        <a:rPr lang="en-US" altLang="ja-JP" sz="1100" b="0" i="0" u="none" strike="noStrike" baseline="0" dirty="0">
                          <a:solidFill>
                            <a:srgbClr val="000000"/>
                          </a:solidFill>
                          <a:latin typeface="ＭＳ 明朝"/>
                          <a:ea typeface="ＭＳ 明朝"/>
                        </a:rPr>
                        <a:t>Ⅲ</a:t>
                      </a:r>
                      <a:r>
                        <a:rPr lang="en-US" altLang="ja-JP" sz="1100" b="0" i="0" u="none" strike="noStrike" dirty="0">
                          <a:solidFill>
                            <a:srgbClr val="000000"/>
                          </a:solidFill>
                          <a:latin typeface="ＭＳ 明朝"/>
                          <a:ea typeface="ＭＳ 明朝"/>
                        </a:rPr>
                        <a:t>.</a:t>
                      </a:r>
                      <a:r>
                        <a:rPr lang="ja-JP" altLang="en-US" sz="1100" b="0" i="0" u="none" strike="noStrike" dirty="0">
                          <a:solidFill>
                            <a:srgbClr val="000000"/>
                          </a:solidFill>
                          <a:latin typeface="ＭＳ 明朝"/>
                          <a:ea typeface="ＭＳ 明朝"/>
                        </a:rPr>
                        <a:t>分析結果</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lumMod val="85000"/>
                      </a:schemeClr>
                    </a:solidFill>
                  </a:tcPr>
                </a:tc>
                <a:tc hMerge="1">
                  <a:txBody>
                    <a:bodyPr/>
                    <a:lstStyle/>
                    <a:p>
                      <a:endParaRPr kumimoji="1" lang="ja-JP" altLang="en-US"/>
                    </a:p>
                  </a:txBody>
                  <a:tcP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ja-JP" altLang="en-US" sz="1100" b="0" i="0" u="none" strike="noStrike" dirty="0" smtClean="0">
                          <a:solidFill>
                            <a:srgbClr val="000000"/>
                          </a:solidFill>
                          <a:latin typeface="ＭＳ 明朝"/>
                          <a:ea typeface="ＭＳ 明朝"/>
                        </a:rPr>
                        <a:t>　</a:t>
                      </a:r>
                      <a:endParaRPr lang="ja-JP" altLang="en-US" sz="1100" b="0" i="0" u="none" strike="noStrike" dirty="0">
                        <a:solidFill>
                          <a:srgbClr val="000000"/>
                        </a:solidFill>
                        <a:latin typeface="ＭＳ 明朝"/>
                        <a:ea typeface="ＭＳ 明朝"/>
                      </a:endParaRP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lumMod val="85000"/>
                      </a:schemeClr>
                    </a:solidFill>
                  </a:tcPr>
                </a:tc>
                <a:extLst>
                  <a:ext uri="{0D108BD9-81ED-4DB2-BD59-A6C34878D82A}">
                    <a16:rowId xmlns="" xmlns:a16="http://schemas.microsoft.com/office/drawing/2014/main" val="10023"/>
                  </a:ext>
                </a:extLst>
              </a:tr>
              <a:tr h="237203">
                <a:tc gridSpan="2">
                  <a:txBody>
                    <a:bodyPr/>
                    <a:lstStyle/>
                    <a:p>
                      <a:pPr algn="l" rtl="0" fontAlgn="ctr"/>
                      <a:r>
                        <a:rPr lang="ja-JP" altLang="en-US" sz="1100" b="0" i="0" u="none" strike="noStrike" baseline="0" dirty="0">
                          <a:solidFill>
                            <a:srgbClr val="000000"/>
                          </a:solidFill>
                          <a:latin typeface="ＭＳ 明朝"/>
                          <a:ea typeface="ＭＳ 明朝"/>
                        </a:rPr>
                        <a:t> </a:t>
                      </a:r>
                      <a:r>
                        <a:rPr lang="en-US" altLang="ja-JP" sz="1100" b="0" i="0" u="none" strike="noStrike" baseline="0" dirty="0">
                          <a:solidFill>
                            <a:srgbClr val="000000"/>
                          </a:solidFill>
                          <a:latin typeface="ＭＳ 明朝"/>
                          <a:ea typeface="ＭＳ 明朝"/>
                        </a:rPr>
                        <a:t>Ⅳ</a:t>
                      </a:r>
                      <a:r>
                        <a:rPr lang="en-US" altLang="ja-JP" sz="1100" b="0" i="0" u="none" strike="noStrike" dirty="0">
                          <a:solidFill>
                            <a:srgbClr val="000000"/>
                          </a:solidFill>
                          <a:latin typeface="ＭＳ 明朝"/>
                          <a:ea typeface="ＭＳ 明朝"/>
                        </a:rPr>
                        <a:t>.</a:t>
                      </a:r>
                      <a:r>
                        <a:rPr lang="ja-JP" altLang="en-US" sz="1100" b="0" i="0" u="none" strike="noStrike" dirty="0">
                          <a:solidFill>
                            <a:srgbClr val="000000"/>
                          </a:solidFill>
                          <a:latin typeface="ＭＳ 明朝"/>
                          <a:ea typeface="ＭＳ 明朝"/>
                        </a:rPr>
                        <a:t>健康課題</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lumMod val="85000"/>
                      </a:schemeClr>
                    </a:solidFill>
                  </a:tcPr>
                </a:tc>
                <a:tc hMerge="1">
                  <a:txBody>
                    <a:bodyPr/>
                    <a:lstStyle/>
                    <a:p>
                      <a:endParaRPr kumimoji="1" lang="ja-JP" altLang="en-US"/>
                    </a:p>
                  </a:txBody>
                  <a:tcP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ja-JP" altLang="en-US" sz="1100" b="0" i="0" u="none" strike="noStrike" dirty="0" smtClean="0">
                          <a:solidFill>
                            <a:srgbClr val="000000"/>
                          </a:solidFill>
                          <a:latin typeface="ＭＳ 明朝"/>
                          <a:ea typeface="ＭＳ 明朝"/>
                        </a:rPr>
                        <a:t>　</a:t>
                      </a:r>
                      <a:endParaRPr lang="ja-JP" altLang="en-US" sz="1100" b="0" i="0" u="none" strike="noStrike" dirty="0">
                        <a:solidFill>
                          <a:srgbClr val="000000"/>
                        </a:solidFill>
                        <a:latin typeface="ＭＳ 明朝"/>
                        <a:ea typeface="ＭＳ 明朝"/>
                      </a:endParaRP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lumMod val="85000"/>
                      </a:schemeClr>
                    </a:solidFill>
                  </a:tcPr>
                </a:tc>
                <a:extLst>
                  <a:ext uri="{0D108BD9-81ED-4DB2-BD59-A6C34878D82A}">
                    <a16:rowId xmlns="" xmlns:a16="http://schemas.microsoft.com/office/drawing/2014/main" val="10024"/>
                  </a:ext>
                </a:extLst>
              </a:tr>
              <a:tr h="237203">
                <a:tc gridSpan="2">
                  <a:txBody>
                    <a:bodyPr/>
                    <a:lstStyle/>
                    <a:p>
                      <a:pPr algn="l" rtl="0" fontAlgn="ctr"/>
                      <a:r>
                        <a:rPr lang="ja-JP" altLang="en-US" sz="1100" b="0" i="0" u="none" strike="noStrike" baseline="0" dirty="0">
                          <a:solidFill>
                            <a:srgbClr val="000000"/>
                          </a:solidFill>
                          <a:latin typeface="ＭＳ 明朝"/>
                          <a:ea typeface="ＭＳ 明朝"/>
                        </a:rPr>
                        <a:t> </a:t>
                      </a:r>
                      <a:r>
                        <a:rPr lang="en-US" altLang="ja-JP" sz="1100" b="0" i="0" u="none" strike="noStrike" baseline="0" dirty="0">
                          <a:solidFill>
                            <a:srgbClr val="000000"/>
                          </a:solidFill>
                          <a:latin typeface="ＭＳ 明朝"/>
                          <a:ea typeface="ＭＳ 明朝"/>
                        </a:rPr>
                        <a:t>Ⅴ</a:t>
                      </a:r>
                      <a:r>
                        <a:rPr lang="en-US" altLang="ja-JP" sz="1100" b="0" i="0" u="none" strike="noStrike" dirty="0">
                          <a:solidFill>
                            <a:srgbClr val="000000"/>
                          </a:solidFill>
                          <a:latin typeface="ＭＳ 明朝"/>
                          <a:ea typeface="ＭＳ 明朝"/>
                        </a:rPr>
                        <a:t>.</a:t>
                      </a:r>
                      <a:r>
                        <a:rPr lang="ja-JP" altLang="en-US" sz="1100" b="0" i="0" u="none" strike="noStrike" dirty="0">
                          <a:solidFill>
                            <a:srgbClr val="000000"/>
                          </a:solidFill>
                          <a:latin typeface="ＭＳ 明朝"/>
                          <a:ea typeface="ＭＳ 明朝"/>
                        </a:rPr>
                        <a:t>課題への対応策</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lumMod val="85000"/>
                      </a:schemeClr>
                    </a:solidFill>
                  </a:tcPr>
                </a:tc>
                <a:tc hMerge="1">
                  <a:txBody>
                    <a:bodyPr/>
                    <a:lstStyle/>
                    <a:p>
                      <a:endParaRPr kumimoji="1" lang="ja-JP" altLang="en-US"/>
                    </a:p>
                  </a:txBody>
                  <a:tcP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ja-JP" altLang="en-US" sz="1100" b="0" i="0" u="none" strike="noStrike" dirty="0" smtClean="0">
                          <a:solidFill>
                            <a:srgbClr val="000000"/>
                          </a:solidFill>
                          <a:latin typeface="ＭＳ 明朝"/>
                          <a:ea typeface="ＭＳ 明朝"/>
                        </a:rPr>
                        <a:t>　</a:t>
                      </a:r>
                      <a:endParaRPr lang="ja-JP" altLang="en-US" sz="1100" b="0" i="0" u="none" strike="noStrike" dirty="0">
                        <a:solidFill>
                          <a:srgbClr val="000000"/>
                        </a:solidFill>
                        <a:latin typeface="ＭＳ 明朝"/>
                        <a:ea typeface="ＭＳ 明朝"/>
                      </a:endParaRP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lumMod val="85000"/>
                      </a:schemeClr>
                    </a:solidFill>
                  </a:tcPr>
                </a:tc>
                <a:extLst>
                  <a:ext uri="{0D108BD9-81ED-4DB2-BD59-A6C34878D82A}">
                    <a16:rowId xmlns="" xmlns:a16="http://schemas.microsoft.com/office/drawing/2014/main" val="10025"/>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US" altLang="ja-JP" sz="1100" b="0" i="0" u="none" strike="noStrike" dirty="0">
                          <a:solidFill>
                            <a:srgbClr val="000000"/>
                          </a:solidFill>
                          <a:latin typeface="ＭＳ 明朝"/>
                          <a:ea typeface="ＭＳ 明朝"/>
                        </a:rPr>
                        <a:t> 1.</a:t>
                      </a:r>
                      <a:r>
                        <a:rPr lang="ja-JP" altLang="en-US" sz="1100" b="0" i="0" u="none" strike="noStrike" dirty="0">
                          <a:solidFill>
                            <a:srgbClr val="000000"/>
                          </a:solidFill>
                          <a:latin typeface="ＭＳ 明朝"/>
                          <a:ea typeface="ＭＳ 明朝"/>
                        </a:rPr>
                        <a:t>主な保健事業の実施内容</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32</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26"/>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(1)</a:t>
                      </a:r>
                      <a:r>
                        <a:rPr lang="ja-JP" altLang="en-US" sz="1100" b="0" i="0" u="none" strike="noStrike" dirty="0">
                          <a:solidFill>
                            <a:srgbClr val="000000"/>
                          </a:solidFill>
                          <a:latin typeface="ＭＳ 明朝"/>
                          <a:ea typeface="ＭＳ 明朝"/>
                        </a:rPr>
                        <a:t>特定健康診査事業</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32</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27"/>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(2)</a:t>
                      </a:r>
                      <a:r>
                        <a:rPr lang="ja-JP" altLang="en-US" sz="1100" b="0" i="0" u="none" strike="noStrike" dirty="0">
                          <a:solidFill>
                            <a:srgbClr val="000000"/>
                          </a:solidFill>
                          <a:latin typeface="ＭＳ 明朝"/>
                          <a:ea typeface="ＭＳ 明朝"/>
                        </a:rPr>
                        <a:t>特定健康診査未受診者</a:t>
                      </a:r>
                      <a:r>
                        <a:rPr lang="ja-JP" altLang="en-US" sz="1100" b="0" i="0" u="none" strike="noStrike" dirty="0" smtClean="0">
                          <a:solidFill>
                            <a:srgbClr val="000000"/>
                          </a:solidFill>
                          <a:latin typeface="ＭＳ 明朝"/>
                          <a:ea typeface="ＭＳ 明朝"/>
                        </a:rPr>
                        <a:t>対策事業</a:t>
                      </a:r>
                      <a:endParaRPr lang="ja-JP" altLang="en-US" sz="1100" b="0" i="0" u="none" strike="noStrike" dirty="0">
                        <a:solidFill>
                          <a:srgbClr val="000000"/>
                        </a:solidFill>
                        <a:latin typeface="ＭＳ 明朝"/>
                        <a:ea typeface="ＭＳ 明朝"/>
                      </a:endParaRP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32</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28"/>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zh-TW" sz="1100" b="0" i="0" u="none" strike="noStrike" dirty="0">
                          <a:solidFill>
                            <a:srgbClr val="000000"/>
                          </a:solidFill>
                          <a:latin typeface="ＭＳ 明朝"/>
                          <a:ea typeface="ＭＳ 明朝"/>
                        </a:rPr>
                        <a:t>(3)</a:t>
                      </a:r>
                      <a:r>
                        <a:rPr lang="ja-JP" altLang="en-US" sz="1100" b="0" i="0" u="none" strike="noStrike" dirty="0">
                          <a:solidFill>
                            <a:srgbClr val="000000"/>
                          </a:solidFill>
                          <a:latin typeface="ＭＳ 明朝"/>
                          <a:ea typeface="ＭＳ 明朝"/>
                        </a:rPr>
                        <a:t>特定保健指導事業</a:t>
                      </a:r>
                      <a:endParaRPr lang="zh-TW" altLang="en-US" sz="1100" b="0" i="0" u="none" strike="noStrike" dirty="0">
                        <a:solidFill>
                          <a:srgbClr val="000000"/>
                        </a:solidFill>
                        <a:latin typeface="ＭＳ 明朝"/>
                        <a:ea typeface="ＭＳ 明朝"/>
                      </a:endParaRP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32</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29"/>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(4)</a:t>
                      </a:r>
                      <a:r>
                        <a:rPr lang="ja-JP" altLang="en-US" sz="1100" b="0" i="0" u="none" strike="noStrike" dirty="0">
                          <a:solidFill>
                            <a:srgbClr val="000000"/>
                          </a:solidFill>
                          <a:latin typeface="ＭＳ 明朝"/>
                          <a:ea typeface="ＭＳ 明朝"/>
                        </a:rPr>
                        <a:t>健診結果説明会</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33</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30"/>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(5)</a:t>
                      </a:r>
                      <a:r>
                        <a:rPr lang="ja-JP" altLang="en-US" sz="1100" b="0" i="0" u="none" strike="noStrike" dirty="0">
                          <a:solidFill>
                            <a:schemeClr val="tx1"/>
                          </a:solidFill>
                          <a:latin typeface="ＭＳ 明朝"/>
                          <a:ea typeface="ＭＳ 明朝"/>
                          <a:cs typeface="Times New Roman" pitchFamily="18" charset="0"/>
                        </a:rPr>
                        <a:t>健診異常値放置者受診勧奨事業</a:t>
                      </a:r>
                      <a:endParaRPr lang="ja-JP" altLang="en-US" sz="1100" b="0" i="0" u="none" strike="noStrike" dirty="0">
                        <a:solidFill>
                          <a:srgbClr val="000000"/>
                        </a:solidFill>
                        <a:latin typeface="ＭＳ 明朝"/>
                        <a:ea typeface="ＭＳ 明朝"/>
                      </a:endParaRP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34</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31"/>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(6)</a:t>
                      </a:r>
                      <a:r>
                        <a:rPr lang="ja-JP" altLang="en-US" sz="1100" b="0" i="0" u="none" strike="noStrike" dirty="0">
                          <a:solidFill>
                            <a:srgbClr val="000000"/>
                          </a:solidFill>
                          <a:latin typeface="ＭＳ 明朝"/>
                          <a:ea typeface="ＭＳ 明朝"/>
                        </a:rPr>
                        <a:t>糖尿病予防事業</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34</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32"/>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(7)</a:t>
                      </a:r>
                      <a:r>
                        <a:rPr lang="ja-JP" altLang="en-US" sz="1100" b="0" i="0" u="none" strike="noStrike" dirty="0">
                          <a:solidFill>
                            <a:srgbClr val="000000"/>
                          </a:solidFill>
                          <a:latin typeface="ＭＳ 明朝"/>
                          <a:ea typeface="ＭＳ 明朝"/>
                        </a:rPr>
                        <a:t>高血圧予防事業</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35</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33"/>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(8)</a:t>
                      </a:r>
                      <a:r>
                        <a:rPr lang="ja-JP" altLang="en-US" sz="1100" b="0" i="0" u="none" strike="noStrike" dirty="0">
                          <a:solidFill>
                            <a:srgbClr val="000000"/>
                          </a:solidFill>
                          <a:latin typeface="ＭＳ 明朝"/>
                          <a:ea typeface="ＭＳ 明朝"/>
                        </a:rPr>
                        <a:t>受診行動適正化指導事業</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36</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34"/>
                  </a:ext>
                </a:extLst>
              </a:tr>
              <a:tr h="23720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(9)</a:t>
                      </a:r>
                      <a:r>
                        <a:rPr lang="ja-JP" altLang="en-US" sz="1100" b="0" i="0" u="none" strike="noStrike" dirty="0">
                          <a:solidFill>
                            <a:srgbClr val="000000"/>
                          </a:solidFill>
                          <a:latin typeface="ＭＳ 明朝"/>
                          <a:ea typeface="ＭＳ 明朝"/>
                        </a:rPr>
                        <a:t>ジェネリック医薬品差額通知事業</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36</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35"/>
                  </a:ext>
                </a:extLst>
              </a:tr>
            </a:tbl>
          </a:graphicData>
        </a:graphic>
      </p:graphicFrame>
    </p:spTree>
    <p:extLst>
      <p:ext uri="{BB962C8B-B14F-4D97-AF65-F5344CB8AC3E}">
        <p14:creationId xmlns:p14="http://schemas.microsoft.com/office/powerpoint/2010/main" val="10137553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 6"/>
          <p:cNvSpPr>
            <a:spLocks noGrp="1"/>
          </p:cNvSpPr>
          <p:nvPr>
            <p:ph type="sldNum" sz="quarter" idx="12"/>
          </p:nvPr>
        </p:nvSpPr>
        <p:spPr/>
        <p:txBody>
          <a:bodyPr/>
          <a:lstStyle/>
          <a:p>
            <a:r>
              <a:rPr kumimoji="1" lang="en-US" altLang="ja-JP" dirty="0" smtClean="0">
                <a:latin typeface="ＭＳ 明朝"/>
                <a:ea typeface="ＭＳ 明朝"/>
              </a:rPr>
              <a:t>17</a:t>
            </a:r>
            <a:endParaRPr kumimoji="1" lang="ja-JP" altLang="en-US" dirty="0">
              <a:latin typeface="ＭＳ 明朝"/>
              <a:ea typeface="ＭＳ 明朝"/>
            </a:endParaRPr>
          </a:p>
        </p:txBody>
      </p:sp>
      <p:sp>
        <p:nvSpPr>
          <p:cNvPr id="16" name="テキスト ボックス 15"/>
          <p:cNvSpPr txBox="1"/>
          <p:nvPr/>
        </p:nvSpPr>
        <p:spPr>
          <a:xfrm>
            <a:off x="368660" y="160807"/>
            <a:ext cx="6120680" cy="1892826"/>
          </a:xfrm>
          <a:prstGeom prst="rect">
            <a:avLst/>
          </a:prstGeom>
          <a:noFill/>
          <a:ln>
            <a:noFill/>
          </a:ln>
        </p:spPr>
        <p:txBody>
          <a:bodyPr wrap="square" lIns="0" rtlCol="0">
            <a:noAutofit/>
          </a:bodyPr>
          <a:lstStyle/>
          <a:p>
            <a:pPr indent="1588">
              <a:lnSpc>
                <a:spcPct val="150000"/>
              </a:lnSpc>
            </a:pPr>
            <a:r>
              <a:rPr lang="en-US" altLang="ja-JP" sz="1400" dirty="0">
                <a:latin typeface="ＭＳ 明朝"/>
                <a:ea typeface="ＭＳ 明朝"/>
              </a:rPr>
              <a:t>(7)</a:t>
            </a:r>
            <a:r>
              <a:rPr lang="ja-JP" altLang="en-US" sz="1400" dirty="0">
                <a:latin typeface="ＭＳ 明朝"/>
                <a:ea typeface="ＭＳ 明朝"/>
              </a:rPr>
              <a:t>脳卒中･心筋梗塞の疾病別医療費及び患者数</a:t>
            </a:r>
            <a:endParaRPr lang="en-US" altLang="ja-JP" sz="1400" dirty="0">
              <a:latin typeface="ＭＳ 明朝"/>
              <a:ea typeface="ＭＳ 明朝"/>
            </a:endParaRPr>
          </a:p>
          <a:p>
            <a:pPr indent="1588"/>
            <a:r>
              <a:rPr lang="ja-JP" altLang="en-US" sz="1200" dirty="0">
                <a:latin typeface="ＭＳ 明朝"/>
                <a:ea typeface="ＭＳ 明朝"/>
              </a:rPr>
              <a:t>　厚生労働省</a:t>
            </a:r>
            <a:r>
              <a:rPr lang="en-US" altLang="ja-JP" sz="1200" dirty="0">
                <a:latin typeface="ＭＳ 明朝"/>
                <a:ea typeface="ＭＳ 明朝"/>
              </a:rPr>
              <a:t>｢</a:t>
            </a:r>
            <a:r>
              <a:rPr lang="zh-TW" altLang="en-US" sz="1200" dirty="0">
                <a:latin typeface="ＭＳ 明朝"/>
                <a:ea typeface="ＭＳ 明朝"/>
              </a:rPr>
              <a:t>平成</a:t>
            </a:r>
            <a:r>
              <a:rPr lang="en-US" altLang="zh-TW" sz="1200" dirty="0">
                <a:latin typeface="ＭＳ 明朝"/>
                <a:ea typeface="ＭＳ 明朝"/>
              </a:rPr>
              <a:t>2</a:t>
            </a:r>
            <a:r>
              <a:rPr lang="en-US" altLang="ja-JP" sz="1200" dirty="0">
                <a:latin typeface="ＭＳ 明朝"/>
                <a:ea typeface="ＭＳ 明朝"/>
              </a:rPr>
              <a:t>5</a:t>
            </a:r>
            <a:r>
              <a:rPr lang="zh-TW" altLang="en-US" sz="1200" dirty="0">
                <a:latin typeface="ＭＳ 明朝"/>
                <a:ea typeface="ＭＳ 明朝"/>
              </a:rPr>
              <a:t>年人口動態統計月報年計</a:t>
            </a:r>
            <a:r>
              <a:rPr lang="en-US" altLang="ja-JP" sz="1200" dirty="0">
                <a:latin typeface="ＭＳ 明朝"/>
                <a:ea typeface="ＭＳ 明朝"/>
              </a:rPr>
              <a:t>｣</a:t>
            </a:r>
            <a:r>
              <a:rPr lang="ja-JP" altLang="en-US" sz="1200" dirty="0">
                <a:latin typeface="ＭＳ 明朝"/>
                <a:ea typeface="ＭＳ 明朝"/>
              </a:rPr>
              <a:t>において死亡率の高い疾病第</a:t>
            </a:r>
            <a:r>
              <a:rPr lang="en-US" altLang="ja-JP" sz="1200" dirty="0">
                <a:latin typeface="ＭＳ 明朝"/>
                <a:ea typeface="ＭＳ 明朝"/>
              </a:rPr>
              <a:t>2</a:t>
            </a:r>
            <a:r>
              <a:rPr lang="ja-JP" altLang="en-US" sz="1200" dirty="0">
                <a:latin typeface="ＭＳ 明朝"/>
                <a:ea typeface="ＭＳ 明朝"/>
              </a:rPr>
              <a:t>位の心疾患、第</a:t>
            </a:r>
            <a:r>
              <a:rPr lang="en-US" altLang="ja-JP" sz="1200" dirty="0">
                <a:latin typeface="ＭＳ 明朝"/>
                <a:ea typeface="ＭＳ 明朝"/>
              </a:rPr>
              <a:t>4</a:t>
            </a:r>
            <a:r>
              <a:rPr lang="ja-JP" altLang="en-US" sz="1200" dirty="0">
                <a:latin typeface="ＭＳ 明朝"/>
                <a:ea typeface="ＭＳ 明朝"/>
              </a:rPr>
              <a:t>位の脳血管疾患に関して分析を行う。脳卒中においては後遺症が残る恐れがあり、厚生労働省</a:t>
            </a:r>
            <a:r>
              <a:rPr lang="en-US" altLang="ja-JP" sz="1200" dirty="0">
                <a:latin typeface="ＭＳ 明朝"/>
                <a:ea typeface="ＭＳ 明朝"/>
              </a:rPr>
              <a:t>｢</a:t>
            </a:r>
            <a:r>
              <a:rPr lang="zh-TW" altLang="en-US" sz="1200" dirty="0">
                <a:latin typeface="ＭＳ 明朝"/>
                <a:ea typeface="ＭＳ 明朝"/>
              </a:rPr>
              <a:t>平成</a:t>
            </a:r>
            <a:r>
              <a:rPr lang="en-US" altLang="zh-TW" sz="1200" dirty="0">
                <a:latin typeface="ＭＳ 明朝"/>
                <a:ea typeface="ＭＳ 明朝"/>
              </a:rPr>
              <a:t>25</a:t>
            </a:r>
            <a:r>
              <a:rPr lang="zh-TW" altLang="en-US" sz="1200" dirty="0">
                <a:latin typeface="ＭＳ 明朝"/>
                <a:ea typeface="ＭＳ 明朝"/>
              </a:rPr>
              <a:t>年　国民生活基礎調査</a:t>
            </a:r>
            <a:r>
              <a:rPr lang="en-US" altLang="ja-JP" sz="1200" dirty="0">
                <a:latin typeface="ＭＳ 明朝"/>
                <a:ea typeface="ＭＳ 明朝"/>
              </a:rPr>
              <a:t>｣</a:t>
            </a:r>
            <a:r>
              <a:rPr lang="ja-JP" altLang="en-US" sz="1200" dirty="0">
                <a:latin typeface="ＭＳ 明朝"/>
                <a:ea typeface="ＭＳ 明朝"/>
              </a:rPr>
              <a:t>において要介護者となった主な原因の第</a:t>
            </a:r>
            <a:r>
              <a:rPr lang="en-US" altLang="ja-JP" sz="1200" dirty="0">
                <a:latin typeface="ＭＳ 明朝"/>
                <a:ea typeface="ＭＳ 明朝"/>
              </a:rPr>
              <a:t>1</a:t>
            </a:r>
            <a:r>
              <a:rPr lang="ja-JP" altLang="en-US" sz="1200" dirty="0">
                <a:latin typeface="ＭＳ 明朝"/>
                <a:ea typeface="ＭＳ 明朝"/>
              </a:rPr>
              <a:t>位となっている。</a:t>
            </a:r>
            <a:endParaRPr lang="en-US" altLang="ja-JP" sz="1200" dirty="0">
              <a:latin typeface="ＭＳ 明朝"/>
              <a:ea typeface="ＭＳ 明朝"/>
            </a:endParaRPr>
          </a:p>
          <a:p>
            <a:pPr indent="1588"/>
            <a:r>
              <a:rPr lang="ja-JP" altLang="en-US" sz="1200" dirty="0">
                <a:latin typeface="ＭＳ 明朝"/>
                <a:ea typeface="ＭＳ 明朝"/>
              </a:rPr>
              <a:t>　脳卒中･心筋梗塞における疾病毎の医療費、患者数を集計する。生活習慣病から重篤化した疾患のなかでは、脳梗塞の患者数が多く、特に対策が必要な疾病であると考えられる。また、脳卒中･心筋梗塞においては再発率が高く、治療完了後の生活習慣の改善が必要となる。</a:t>
            </a:r>
            <a:endParaRPr lang="en-US" altLang="ja-JP" sz="1200" dirty="0">
              <a:latin typeface="ＭＳ 明朝"/>
              <a:ea typeface="ＭＳ 明朝"/>
            </a:endParaRPr>
          </a:p>
        </p:txBody>
      </p:sp>
      <p:sp>
        <p:nvSpPr>
          <p:cNvPr id="8" name="Rectangle 5"/>
          <p:cNvSpPr>
            <a:spLocks noChangeArrowheads="1"/>
          </p:cNvSpPr>
          <p:nvPr/>
        </p:nvSpPr>
        <p:spPr bwMode="auto">
          <a:xfrm>
            <a:off x="385439" y="7974798"/>
            <a:ext cx="5985048" cy="954107"/>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fontAlgn="base">
              <a:spcBef>
                <a:spcPct val="0"/>
              </a:spcBef>
              <a:spcAft>
                <a:spcPct val="0"/>
              </a:spcAft>
            </a:pPr>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pPr fontAlgn="base">
              <a:spcBef>
                <a:spcPct val="0"/>
              </a:spcBef>
              <a:spcAft>
                <a:spcPct val="0"/>
              </a:spcAft>
            </a:pPr>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pPr fontAlgn="base">
              <a:spcBef>
                <a:spcPct val="0"/>
              </a:spcBef>
              <a:spcAft>
                <a:spcPct val="0"/>
              </a:spcAft>
            </a:pPr>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endParaRPr lang="en-US" altLang="ja-JP" sz="800" b="1" dirty="0">
              <a:latin typeface="ＭＳ 明朝"/>
              <a:ea typeface="ＭＳ 明朝"/>
            </a:endParaRPr>
          </a:p>
          <a:p>
            <a:pPr lvl="0" fontAlgn="base">
              <a:spcBef>
                <a:spcPct val="0"/>
              </a:spcBef>
              <a:spcAft>
                <a:spcPct val="0"/>
              </a:spcAft>
            </a:pPr>
            <a:r>
              <a:rPr lang="ja-JP" altLang="en-US" sz="800" dirty="0">
                <a:latin typeface="ＭＳ 明朝"/>
                <a:ea typeface="ＭＳ 明朝"/>
              </a:rPr>
              <a:t>データ化範囲</a:t>
            </a:r>
            <a:r>
              <a:rPr lang="en-US" altLang="ja-JP" sz="800" dirty="0">
                <a:latin typeface="ＭＳ 明朝"/>
                <a:ea typeface="ＭＳ 明朝"/>
              </a:rPr>
              <a:t>(</a:t>
            </a:r>
            <a:r>
              <a:rPr lang="ja-JP" altLang="en-US" sz="800" dirty="0">
                <a:latin typeface="ＭＳ 明朝"/>
                <a:ea typeface="ＭＳ 明朝"/>
              </a:rPr>
              <a:t>分析対象</a:t>
            </a:r>
            <a:r>
              <a:rPr lang="en-US" altLang="ja-JP" sz="800" dirty="0">
                <a:latin typeface="ＭＳ 明朝"/>
                <a:ea typeface="ＭＳ 明朝"/>
              </a:rPr>
              <a:t>)</a:t>
            </a:r>
            <a:r>
              <a:rPr lang="ja-JP" altLang="en-US" sz="800" dirty="0">
                <a:latin typeface="ＭＳ 明朝"/>
                <a:ea typeface="ＭＳ 明朝"/>
              </a:rPr>
              <a:t>期間内に</a:t>
            </a:r>
            <a:r>
              <a:rPr lang="en-US" altLang="ja-JP" sz="800" dirty="0">
                <a:latin typeface="ＭＳ 明朝"/>
                <a:ea typeface="ＭＳ 明朝"/>
              </a:rPr>
              <a:t>｢</a:t>
            </a:r>
            <a:r>
              <a:rPr lang="ja-JP" altLang="en-US" sz="800" dirty="0">
                <a:latin typeface="ＭＳ 明朝"/>
                <a:ea typeface="ＭＳ 明朝"/>
              </a:rPr>
              <a:t>脳卒中</a:t>
            </a:r>
            <a:r>
              <a:rPr lang="en-US" altLang="ja-JP" sz="800" dirty="0">
                <a:latin typeface="ＭＳ 明朝"/>
                <a:ea typeface="ＭＳ 明朝"/>
              </a:rPr>
              <a:t>｣</a:t>
            </a:r>
            <a:r>
              <a:rPr lang="ja-JP" altLang="en-US" sz="800" dirty="0">
                <a:latin typeface="ＭＳ 明朝"/>
                <a:ea typeface="ＭＳ 明朝"/>
              </a:rPr>
              <a:t>もしくは</a:t>
            </a:r>
            <a:r>
              <a:rPr lang="en-US" altLang="ja-JP" sz="800" dirty="0">
                <a:latin typeface="ＭＳ 明朝"/>
                <a:ea typeface="ＭＳ 明朝"/>
              </a:rPr>
              <a:t>｢</a:t>
            </a:r>
            <a:r>
              <a:rPr lang="ja-JP" altLang="en-US" sz="800" dirty="0">
                <a:latin typeface="ＭＳ 明朝"/>
                <a:ea typeface="ＭＳ 明朝"/>
              </a:rPr>
              <a:t>心筋梗塞</a:t>
            </a:r>
            <a:r>
              <a:rPr lang="en-US" altLang="ja-JP" sz="800" dirty="0">
                <a:latin typeface="ＭＳ 明朝"/>
                <a:ea typeface="ＭＳ 明朝"/>
              </a:rPr>
              <a:t>｣</a:t>
            </a:r>
            <a:r>
              <a:rPr lang="ja-JP" altLang="en-US" sz="800" dirty="0">
                <a:latin typeface="ＭＳ 明朝"/>
                <a:ea typeface="ＭＳ 明朝"/>
              </a:rPr>
              <a:t>に関する診療行為がある患者を対象に集計。  </a:t>
            </a:r>
            <a:endParaRPr lang="en-US" altLang="ja-JP" sz="800" dirty="0">
              <a:latin typeface="ＭＳ 明朝"/>
              <a:ea typeface="ＭＳ 明朝"/>
            </a:endParaRPr>
          </a:p>
          <a:p>
            <a:pPr lvl="0" fontAlgn="base">
              <a:spcBef>
                <a:spcPct val="0"/>
              </a:spcBef>
              <a:spcAft>
                <a:spcPct val="0"/>
              </a:spcAft>
            </a:pPr>
            <a:r>
              <a:rPr lang="en-US" altLang="ja-JP" sz="800" dirty="0">
                <a:latin typeface="ＭＳ 明朝" panose="02020609040205080304" pitchFamily="17" charset="-128"/>
                <a:ea typeface="ＭＳ 明朝" panose="02020609040205080304" pitchFamily="17" charset="-128"/>
              </a:rPr>
              <a:t>※</a:t>
            </a:r>
            <a:r>
              <a:rPr lang="ja-JP" altLang="en-US" sz="800" dirty="0">
                <a:latin typeface="ＭＳ 明朝" panose="02020609040205080304" pitchFamily="17" charset="-128"/>
                <a:ea typeface="ＭＳ 明朝" panose="02020609040205080304" pitchFamily="17" charset="-128"/>
              </a:rPr>
              <a:t>中分類による疾病別医療費統計の分析結果と一致しないのは、</a:t>
            </a:r>
            <a:r>
              <a:rPr lang="en-US" altLang="ja-JP" sz="800" dirty="0">
                <a:latin typeface="ＭＳ 明朝" panose="02020609040205080304" pitchFamily="17" charset="-128"/>
                <a:ea typeface="ＭＳ 明朝" panose="02020609040205080304" pitchFamily="17" charset="-128"/>
              </a:rPr>
              <a:t>｢0908</a:t>
            </a:r>
            <a:r>
              <a:rPr lang="ja-JP" altLang="en-US" sz="800" dirty="0">
                <a:latin typeface="ＭＳ 明朝" panose="02020609040205080304" pitchFamily="17" charset="-128"/>
                <a:ea typeface="ＭＳ 明朝" panose="02020609040205080304" pitchFamily="17" charset="-128"/>
              </a:rPr>
              <a:t>その他の脳血管疾患</a:t>
            </a:r>
            <a:r>
              <a:rPr lang="en-US" altLang="ja-JP" sz="800" dirty="0">
                <a:latin typeface="ＭＳ 明朝" panose="02020609040205080304" pitchFamily="17" charset="-128"/>
                <a:ea typeface="ＭＳ 明朝" panose="02020609040205080304" pitchFamily="17" charset="-128"/>
              </a:rPr>
              <a:t>｣</a:t>
            </a:r>
            <a:r>
              <a:rPr lang="ja-JP" altLang="en-US" sz="800" dirty="0">
                <a:latin typeface="ＭＳ 明朝" panose="02020609040205080304" pitchFamily="17" charset="-128"/>
                <a:ea typeface="ＭＳ 明朝" panose="02020609040205080304" pitchFamily="17" charset="-128"/>
              </a:rPr>
              <a:t>の分類内訳を</a:t>
            </a:r>
            <a:r>
              <a:rPr lang="en-US" altLang="ja-JP" sz="800" dirty="0">
                <a:latin typeface="ＭＳ 明朝" panose="02020609040205080304" pitchFamily="17" charset="-128"/>
                <a:ea typeface="ＭＳ 明朝" panose="02020609040205080304" pitchFamily="17" charset="-128"/>
              </a:rPr>
              <a:t>｢</a:t>
            </a:r>
            <a:r>
              <a:rPr lang="ja-JP" altLang="en-US" sz="800" dirty="0">
                <a:latin typeface="ＭＳ 明朝" panose="02020609040205080304" pitchFamily="17" charset="-128"/>
                <a:ea typeface="ＭＳ 明朝" panose="02020609040205080304" pitchFamily="17" charset="-128"/>
              </a:rPr>
              <a:t>脳梗塞</a:t>
            </a:r>
            <a:r>
              <a:rPr lang="en-US" altLang="ja-JP" sz="800" dirty="0">
                <a:latin typeface="ＭＳ 明朝" panose="02020609040205080304" pitchFamily="17" charset="-128"/>
                <a:ea typeface="ＭＳ 明朝" panose="02020609040205080304" pitchFamily="17" charset="-128"/>
              </a:rPr>
              <a:t>｣｢</a:t>
            </a:r>
            <a:r>
              <a:rPr lang="ja-JP" altLang="en-US" sz="800" dirty="0">
                <a:latin typeface="ＭＳ 明朝" panose="02020609040205080304" pitchFamily="17" charset="-128"/>
                <a:ea typeface="ＭＳ 明朝" panose="02020609040205080304" pitchFamily="17" charset="-128"/>
              </a:rPr>
              <a:t>脳内出血</a:t>
            </a:r>
            <a:r>
              <a:rPr lang="en-US" altLang="ja-JP" sz="800" dirty="0">
                <a:latin typeface="ＭＳ 明朝" panose="02020609040205080304" pitchFamily="17" charset="-128"/>
                <a:ea typeface="ＭＳ 明朝" panose="02020609040205080304" pitchFamily="17" charset="-128"/>
              </a:rPr>
              <a:t>｣｢</a:t>
            </a:r>
            <a:r>
              <a:rPr lang="ja-JP" altLang="en-US" sz="800" dirty="0">
                <a:latin typeface="ＭＳ 明朝" panose="02020609040205080304" pitchFamily="17" charset="-128"/>
                <a:ea typeface="ＭＳ 明朝" panose="02020609040205080304" pitchFamily="17" charset="-128"/>
              </a:rPr>
              <a:t>くも膜下出血</a:t>
            </a:r>
            <a:r>
              <a:rPr lang="en-US" altLang="ja-JP" sz="800" dirty="0">
                <a:latin typeface="ＭＳ 明朝" panose="02020609040205080304" pitchFamily="17" charset="-128"/>
                <a:ea typeface="ＭＳ 明朝" panose="02020609040205080304" pitchFamily="17" charset="-128"/>
              </a:rPr>
              <a:t>｣</a:t>
            </a:r>
            <a:r>
              <a:rPr lang="ja-JP" altLang="en-US" sz="800" dirty="0">
                <a:latin typeface="ＭＳ 明朝" panose="02020609040205080304" pitchFamily="17" charset="-128"/>
                <a:ea typeface="ＭＳ 明朝" panose="02020609040205080304" pitchFamily="17" charset="-128"/>
              </a:rPr>
              <a:t>に振り分けたため、一致しない。</a:t>
            </a:r>
            <a:endParaRPr lang="en-US" altLang="ja-JP" sz="800" dirty="0">
              <a:latin typeface="ＭＳ 明朝" panose="02020609040205080304" pitchFamily="17" charset="-128"/>
              <a:ea typeface="ＭＳ 明朝" panose="02020609040205080304" pitchFamily="17" charset="-128"/>
            </a:endParaRPr>
          </a:p>
          <a:p>
            <a:pPr lvl="0" fontAlgn="base">
              <a:spcBef>
                <a:spcPct val="0"/>
              </a:spcBef>
              <a:spcAft>
                <a:spcPct val="0"/>
              </a:spcAft>
            </a:pPr>
            <a:r>
              <a:rPr lang="en-US" altLang="ja-JP" sz="800" dirty="0">
                <a:latin typeface="ＭＳ 明朝"/>
                <a:ea typeface="ＭＳ 明朝"/>
              </a:rPr>
              <a:t>※</a:t>
            </a:r>
            <a:r>
              <a:rPr lang="ja-JP" altLang="en-US" sz="800" dirty="0">
                <a:latin typeface="ＭＳ 明朝"/>
                <a:ea typeface="ＭＳ 明朝"/>
              </a:rPr>
              <a:t>患者数</a:t>
            </a:r>
            <a:r>
              <a:rPr lang="en-US" altLang="ja-JP" sz="800" dirty="0">
                <a:latin typeface="ＭＳ 明朝"/>
                <a:ea typeface="ＭＳ 明朝"/>
              </a:rPr>
              <a:t>…</a:t>
            </a:r>
            <a:r>
              <a:rPr lang="ja-JP" altLang="en-US" sz="800" dirty="0">
                <a:latin typeface="ＭＳ 明朝"/>
                <a:ea typeface="ＭＳ 明朝"/>
              </a:rPr>
              <a:t>一人の患者に複数の傷病名が確認できるため、合計は一致しない。 </a:t>
            </a:r>
            <a:endParaRPr lang="ja-JP" altLang="en-US" sz="800" dirty="0">
              <a:latin typeface="ＭＳ 明朝"/>
              <a:ea typeface="ＭＳ 明朝"/>
              <a:cs typeface="ＭＳ Ｐゴシック" pitchFamily="50" charset="-128"/>
            </a:endParaRPr>
          </a:p>
        </p:txBody>
      </p:sp>
      <p:sp>
        <p:nvSpPr>
          <p:cNvPr id="11" name="テキスト ボックス 10"/>
          <p:cNvSpPr txBox="1"/>
          <p:nvPr/>
        </p:nvSpPr>
        <p:spPr>
          <a:xfrm>
            <a:off x="368660" y="2053633"/>
            <a:ext cx="4557658" cy="261610"/>
          </a:xfrm>
          <a:prstGeom prst="rect">
            <a:avLst/>
          </a:prstGeom>
          <a:noFill/>
        </p:spPr>
        <p:txBody>
          <a:bodyPr wrap="none" lIns="0" rtlCol="0">
            <a:noAutofit/>
          </a:bodyPr>
          <a:lstStyle/>
          <a:p>
            <a:r>
              <a:rPr lang="ja-JP" altLang="en-US" sz="1100" dirty="0">
                <a:latin typeface="ＭＳ 明朝"/>
                <a:ea typeface="ＭＳ 明朝"/>
              </a:rPr>
              <a:t>脳卒中</a:t>
            </a:r>
            <a:r>
              <a:rPr lang="en-US" altLang="ja-JP" sz="1100" dirty="0">
                <a:latin typeface="ＭＳ 明朝"/>
                <a:ea typeface="ＭＳ 明朝"/>
              </a:rPr>
              <a:t>(</a:t>
            </a:r>
            <a:r>
              <a:rPr lang="ja-JP" altLang="en-US" sz="1100" dirty="0">
                <a:latin typeface="ＭＳ 明朝"/>
                <a:ea typeface="ＭＳ 明朝"/>
              </a:rPr>
              <a:t>脳梗塞･脳内出血･くも膜下出血</a:t>
            </a:r>
            <a:r>
              <a:rPr lang="en-US" altLang="ja-JP" sz="1100" dirty="0">
                <a:latin typeface="ＭＳ 明朝"/>
                <a:ea typeface="ＭＳ 明朝"/>
              </a:rPr>
              <a:t>)</a:t>
            </a:r>
            <a:r>
              <a:rPr lang="ja-JP" altLang="en-US" sz="1100" dirty="0" err="1">
                <a:latin typeface="ＭＳ 明朝"/>
                <a:ea typeface="ＭＳ 明朝"/>
              </a:rPr>
              <a:t>、</a:t>
            </a:r>
            <a:r>
              <a:rPr lang="ja-JP" altLang="en-US" sz="1100" dirty="0">
                <a:latin typeface="ＭＳ 明朝"/>
                <a:ea typeface="ＭＳ 明朝"/>
              </a:rPr>
              <a:t>心筋梗塞における</a:t>
            </a:r>
            <a:r>
              <a:rPr kumimoji="1" lang="ja-JP" altLang="en-US" sz="1100" dirty="0">
                <a:latin typeface="ＭＳ 明朝"/>
                <a:ea typeface="ＭＳ 明朝"/>
              </a:rPr>
              <a:t>患者数</a:t>
            </a:r>
          </a:p>
        </p:txBody>
      </p:sp>
      <p:sp>
        <p:nvSpPr>
          <p:cNvPr id="12" name="テキスト ボックス 11"/>
          <p:cNvSpPr txBox="1"/>
          <p:nvPr/>
        </p:nvSpPr>
        <p:spPr>
          <a:xfrm>
            <a:off x="368660" y="4417634"/>
            <a:ext cx="4557658" cy="261610"/>
          </a:xfrm>
          <a:prstGeom prst="rect">
            <a:avLst/>
          </a:prstGeom>
          <a:noFill/>
        </p:spPr>
        <p:txBody>
          <a:bodyPr wrap="none" lIns="0" rtlCol="0">
            <a:noAutofit/>
          </a:bodyPr>
          <a:lstStyle/>
          <a:p>
            <a:r>
              <a:rPr lang="ja-JP" altLang="en-US" sz="1100" dirty="0">
                <a:latin typeface="ＭＳ 明朝"/>
                <a:ea typeface="ＭＳ 明朝"/>
              </a:rPr>
              <a:t>脳卒中</a:t>
            </a:r>
            <a:r>
              <a:rPr lang="en-US" altLang="ja-JP" sz="1100" dirty="0">
                <a:latin typeface="ＭＳ 明朝"/>
                <a:ea typeface="ＭＳ 明朝"/>
              </a:rPr>
              <a:t>(</a:t>
            </a:r>
            <a:r>
              <a:rPr lang="ja-JP" altLang="en-US" sz="1100" dirty="0">
                <a:latin typeface="ＭＳ 明朝"/>
                <a:ea typeface="ＭＳ 明朝"/>
              </a:rPr>
              <a:t>脳梗塞･脳内出血･くも膜下出血</a:t>
            </a:r>
            <a:r>
              <a:rPr lang="en-US" altLang="ja-JP" sz="1100" dirty="0">
                <a:latin typeface="ＭＳ 明朝"/>
                <a:ea typeface="ＭＳ 明朝"/>
              </a:rPr>
              <a:t>)</a:t>
            </a:r>
            <a:r>
              <a:rPr lang="ja-JP" altLang="en-US" sz="1100" dirty="0" err="1">
                <a:latin typeface="ＭＳ 明朝"/>
                <a:ea typeface="ＭＳ 明朝"/>
              </a:rPr>
              <a:t>、</a:t>
            </a:r>
            <a:r>
              <a:rPr lang="ja-JP" altLang="en-US" sz="1100" dirty="0">
                <a:latin typeface="ＭＳ 明朝"/>
                <a:ea typeface="ＭＳ 明朝"/>
              </a:rPr>
              <a:t>心筋梗塞における医療費</a:t>
            </a:r>
            <a:endParaRPr kumimoji="1" lang="ja-JP" altLang="en-US" sz="1100" dirty="0">
              <a:latin typeface="ＭＳ 明朝"/>
              <a:ea typeface="ＭＳ 明朝"/>
            </a:endParaRPr>
          </a:p>
        </p:txBody>
      </p:sp>
      <p:graphicFrame>
        <p:nvGraphicFramePr>
          <p:cNvPr id="9" name="table27"/>
          <p:cNvGraphicFramePr>
            <a:graphicFrameLocks/>
          </p:cNvGraphicFramePr>
          <p:nvPr>
            <p:extLst>
              <p:ext uri="{D42A27DB-BD31-4B8C-83A1-F6EECF244321}">
                <p14:modId xmlns:p14="http://schemas.microsoft.com/office/powerpoint/2010/main" val="2543802728"/>
              </p:ext>
            </p:extLst>
          </p:nvPr>
        </p:nvGraphicFramePr>
        <p:xfrm>
          <a:off x="381000" y="4679244"/>
          <a:ext cx="5626100" cy="2032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table28"/>
          <p:cNvGraphicFramePr>
            <a:graphicFrameLocks/>
          </p:cNvGraphicFramePr>
          <p:nvPr>
            <p:extLst>
              <p:ext uri="{D42A27DB-BD31-4B8C-83A1-F6EECF244321}">
                <p14:modId xmlns:p14="http://schemas.microsoft.com/office/powerpoint/2010/main" val="2420191323"/>
              </p:ext>
            </p:extLst>
          </p:nvPr>
        </p:nvGraphicFramePr>
        <p:xfrm>
          <a:off x="368660" y="2317898"/>
          <a:ext cx="5626100" cy="2032000"/>
        </p:xfrm>
        <a:graphic>
          <a:graphicData uri="http://schemas.openxmlformats.org/drawingml/2006/chart">
            <c:chart xmlns:c="http://schemas.openxmlformats.org/drawingml/2006/chart" xmlns:r="http://schemas.openxmlformats.org/officeDocument/2006/relationships" r:id="rId3"/>
          </a:graphicData>
        </a:graphic>
      </p:graphicFrame>
      <p:pic>
        <p:nvPicPr>
          <p:cNvPr id="15362" name="table29"/>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6819900"/>
            <a:ext cx="3708400"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66031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12"/>
          <p:cNvSpPr>
            <a:spLocks noGrp="1"/>
          </p:cNvSpPr>
          <p:nvPr>
            <p:ph type="sldNum" sz="quarter" idx="12"/>
          </p:nvPr>
        </p:nvSpPr>
        <p:spPr>
          <a:xfrm>
            <a:off x="2628900" y="8783668"/>
            <a:ext cx="1600200" cy="485775"/>
          </a:xfrm>
        </p:spPr>
        <p:txBody>
          <a:bodyPr/>
          <a:lstStyle/>
          <a:p>
            <a:r>
              <a:rPr kumimoji="1" lang="en-US" altLang="ja-JP" dirty="0" smtClean="0">
                <a:latin typeface="ＭＳ 明朝"/>
                <a:ea typeface="ＭＳ 明朝"/>
              </a:rPr>
              <a:t>18</a:t>
            </a:r>
            <a:endParaRPr kumimoji="1" lang="ja-JP" altLang="en-US" dirty="0">
              <a:latin typeface="ＭＳ 明朝"/>
              <a:ea typeface="ＭＳ 明朝"/>
            </a:endParaRPr>
          </a:p>
        </p:txBody>
      </p:sp>
      <p:sp>
        <p:nvSpPr>
          <p:cNvPr id="13" name="タイトル_小_2_1_3_3"/>
          <p:cNvSpPr txBox="1"/>
          <p:nvPr/>
        </p:nvSpPr>
        <p:spPr>
          <a:xfrm>
            <a:off x="366076" y="158479"/>
            <a:ext cx="6120000" cy="307777"/>
          </a:xfrm>
          <a:prstGeom prst="rect">
            <a:avLst/>
          </a:prstGeom>
          <a:noFill/>
          <a:ln>
            <a:noFill/>
          </a:ln>
        </p:spPr>
        <p:txBody>
          <a:bodyPr wrap="square" lIns="0" rIns="0" rtlCol="0">
            <a:spAutoFit/>
          </a:bodyPr>
          <a:lstStyle/>
          <a:p>
            <a:r>
              <a:rPr lang="en-US" altLang="ja-JP" sz="1400" dirty="0">
                <a:latin typeface="ＭＳ 明朝"/>
                <a:ea typeface="ＭＳ 明朝"/>
              </a:rPr>
              <a:t>(8)</a:t>
            </a:r>
            <a:r>
              <a:rPr lang="ja-JP" altLang="en-US" sz="1400" dirty="0">
                <a:latin typeface="ＭＳ 明朝"/>
                <a:ea typeface="ＭＳ 明朝"/>
              </a:rPr>
              <a:t>医療機関受診状況の把握</a:t>
            </a:r>
            <a:endParaRPr lang="ja-JP" altLang="ja-JP" sz="1400" dirty="0">
              <a:latin typeface="ＭＳ 明朝"/>
              <a:ea typeface="ＭＳ 明朝"/>
            </a:endParaRPr>
          </a:p>
        </p:txBody>
      </p:sp>
      <p:sp>
        <p:nvSpPr>
          <p:cNvPr id="19" name="Rectangle 10"/>
          <p:cNvSpPr>
            <a:spLocks noChangeAspect="1" noChangeArrowheads="1"/>
          </p:cNvSpPr>
          <p:nvPr/>
        </p:nvSpPr>
        <p:spPr bwMode="auto">
          <a:xfrm>
            <a:off x="394302" y="466256"/>
            <a:ext cx="6120679" cy="646331"/>
          </a:xfrm>
          <a:prstGeom prst="rect">
            <a:avLst/>
          </a:prstGeom>
          <a:noFill/>
          <a:ln w="9525">
            <a:noFill/>
            <a:miter lim="800000"/>
            <a:headEnd/>
            <a:tailEnd/>
          </a:ln>
          <a:effectLst/>
        </p:spPr>
        <p:txBody>
          <a:bodyPr vert="horz" wrap="square" lIns="0" tIns="45720" rIns="0" bIns="45720" numCol="1" anchor="ctr" anchorCtr="0" compatLnSpc="1">
            <a:prstTxWarp prst="textNoShape">
              <a:avLst/>
            </a:prstTxWarp>
            <a:spAutoFit/>
          </a:bodyPr>
          <a:lstStyle/>
          <a:p>
            <a:pPr fontAlgn="base">
              <a:spcBef>
                <a:spcPct val="0"/>
              </a:spcBef>
              <a:spcAft>
                <a:spcPct val="0"/>
              </a:spcAft>
            </a:pPr>
            <a:r>
              <a:rPr lang="ja-JP" altLang="en-US" sz="1200" dirty="0">
                <a:latin typeface="ＭＳ 明朝"/>
                <a:ea typeface="ＭＳ 明朝"/>
                <a:cs typeface="ＭＳ Ｐゴシック" pitchFamily="50" charset="-128"/>
              </a:rPr>
              <a:t>①重複受診者数</a:t>
            </a:r>
            <a:endParaRPr lang="en-US" altLang="ja-JP" sz="1200" dirty="0">
              <a:latin typeface="ＭＳ 明朝"/>
              <a:ea typeface="ＭＳ 明朝"/>
              <a:cs typeface="ＭＳ Ｐゴシック" pitchFamily="50" charset="-128"/>
            </a:endParaRPr>
          </a:p>
          <a:p>
            <a:pPr fontAlgn="base">
              <a:spcBef>
                <a:spcPct val="0"/>
              </a:spcBef>
              <a:spcAft>
                <a:spcPct val="0"/>
              </a:spcAft>
            </a:pPr>
            <a:r>
              <a:rPr lang="ja-JP" altLang="en-US" sz="1200" dirty="0">
                <a:latin typeface="ＭＳ 明朝"/>
                <a:ea typeface="ＭＳ 明朝"/>
                <a:cs typeface="ＭＳ Ｐゴシック" pitchFamily="50" charset="-128"/>
              </a:rPr>
              <a:t>　</a:t>
            </a:r>
            <a:r>
              <a:rPr lang="en-US" altLang="ja-JP" sz="1200" dirty="0">
                <a:latin typeface="ＭＳ 明朝"/>
                <a:ea typeface="ＭＳ 明朝"/>
                <a:cs typeface="ＭＳ Ｐゴシック" pitchFamily="50" charset="-128"/>
              </a:rPr>
              <a:t>1</a:t>
            </a:r>
            <a:r>
              <a:rPr lang="ja-JP" altLang="en-US" sz="1200" dirty="0">
                <a:latin typeface="ＭＳ 明朝"/>
                <a:ea typeface="ＭＳ 明朝"/>
                <a:cs typeface="ＭＳ Ｐゴシック" pitchFamily="50" charset="-128"/>
              </a:rPr>
              <a:t>か月に同系の疾病を理由に</a:t>
            </a:r>
            <a:r>
              <a:rPr lang="en-US" altLang="ja-JP" sz="1200" dirty="0">
                <a:latin typeface="ＭＳ 明朝"/>
                <a:ea typeface="ＭＳ 明朝"/>
                <a:cs typeface="ＭＳ Ｐゴシック" pitchFamily="50" charset="-128"/>
              </a:rPr>
              <a:t>3</a:t>
            </a:r>
            <a:r>
              <a:rPr lang="ja-JP" altLang="en-US" sz="1200" dirty="0">
                <a:latin typeface="ＭＳ 明朝"/>
                <a:ea typeface="ＭＳ 明朝"/>
                <a:cs typeface="ＭＳ Ｐゴシック" pitchFamily="50" charset="-128"/>
              </a:rPr>
              <a:t>医療機関（同一科）以上受診している重複受診者の実人数　　</a:t>
            </a:r>
            <a:endParaRPr lang="en-US" altLang="ja-JP" sz="1200" dirty="0">
              <a:latin typeface="ＭＳ 明朝"/>
              <a:ea typeface="ＭＳ 明朝"/>
              <a:cs typeface="ＭＳ Ｐゴシック" pitchFamily="50" charset="-128"/>
            </a:endParaRPr>
          </a:p>
          <a:p>
            <a:pPr fontAlgn="base">
              <a:spcBef>
                <a:spcPct val="0"/>
              </a:spcBef>
              <a:spcAft>
                <a:spcPct val="0"/>
              </a:spcAft>
            </a:pPr>
            <a:r>
              <a:rPr lang="ja-JP" altLang="en-US" sz="1200" dirty="0">
                <a:latin typeface="ＭＳ 明朝"/>
                <a:ea typeface="ＭＳ 明朝"/>
                <a:cs typeface="ＭＳ Ｐゴシック" pitchFamily="50" charset="-128"/>
              </a:rPr>
              <a:t>　は、</a:t>
            </a:r>
            <a:r>
              <a:rPr lang="en-US" altLang="ja-JP" sz="1200" dirty="0">
                <a:latin typeface="ＭＳ 明朝"/>
                <a:ea typeface="ＭＳ 明朝"/>
                <a:cs typeface="ＭＳ Ｐゴシック" pitchFamily="50" charset="-128"/>
              </a:rPr>
              <a:t>12</a:t>
            </a:r>
            <a:r>
              <a:rPr lang="ja-JP" altLang="en-US" sz="1200" dirty="0">
                <a:latin typeface="ＭＳ 明朝"/>
                <a:ea typeface="ＭＳ 明朝"/>
                <a:cs typeface="ＭＳ Ｐゴシック" pitchFamily="50" charset="-128"/>
              </a:rPr>
              <a:t>か月間で</a:t>
            </a:r>
            <a:r>
              <a:rPr lang="en-US" altLang="ja-JP" sz="1200" dirty="0">
                <a:latin typeface="ＭＳ 明朝"/>
                <a:ea typeface="ＭＳ 明朝"/>
                <a:cs typeface="ＭＳ Ｐゴシック" pitchFamily="50" charset="-128"/>
              </a:rPr>
              <a:t>87</a:t>
            </a:r>
            <a:r>
              <a:rPr lang="ja-JP" altLang="en-US" sz="1200" dirty="0">
                <a:latin typeface="ＭＳ 明朝"/>
                <a:ea typeface="ＭＳ 明朝"/>
                <a:cs typeface="ＭＳ Ｐゴシック" pitchFamily="50" charset="-128"/>
              </a:rPr>
              <a:t>人であった。</a:t>
            </a:r>
          </a:p>
        </p:txBody>
      </p:sp>
      <p:sp>
        <p:nvSpPr>
          <p:cNvPr id="20" name="Rectangle 4"/>
          <p:cNvSpPr>
            <a:spLocks noChangeAspect="1" noChangeArrowheads="1"/>
          </p:cNvSpPr>
          <p:nvPr/>
        </p:nvSpPr>
        <p:spPr bwMode="auto">
          <a:xfrm>
            <a:off x="394301" y="3324044"/>
            <a:ext cx="6120679" cy="461665"/>
          </a:xfrm>
          <a:prstGeom prst="rect">
            <a:avLst/>
          </a:prstGeom>
          <a:noFill/>
          <a:ln w="9525">
            <a:noFill/>
            <a:miter lim="800000"/>
            <a:headEnd/>
            <a:tailEnd/>
          </a:ln>
          <a:effectLst/>
        </p:spPr>
        <p:txBody>
          <a:bodyPr vert="horz" wrap="square" lIns="0" tIns="45720" rIns="0" bIns="45720" numCol="1" anchor="ctr" anchorCtr="0" compatLnSpc="1">
            <a:prstTxWarp prst="textNoShape">
              <a:avLst/>
            </a:prstTxWarp>
            <a:spAutoFit/>
          </a:bodyPr>
          <a:lstStyle/>
          <a:p>
            <a:pPr fontAlgn="base">
              <a:spcBef>
                <a:spcPct val="0"/>
              </a:spcBef>
              <a:spcAft>
                <a:spcPct val="0"/>
              </a:spcAft>
            </a:pPr>
            <a:r>
              <a:rPr lang="ja-JP" altLang="en-US" sz="1200" dirty="0">
                <a:latin typeface="ＭＳ 明朝"/>
                <a:ea typeface="ＭＳ 明朝"/>
                <a:cs typeface="ＭＳ Ｐゴシック" pitchFamily="50" charset="-128"/>
              </a:rPr>
              <a:t>②頻回受診者数</a:t>
            </a:r>
            <a:endParaRPr lang="en-US" altLang="ja-JP" sz="1200" dirty="0">
              <a:latin typeface="ＭＳ 明朝"/>
              <a:ea typeface="ＭＳ 明朝"/>
              <a:cs typeface="ＭＳ Ｐゴシック" pitchFamily="50" charset="-128"/>
            </a:endParaRPr>
          </a:p>
          <a:p>
            <a:pPr fontAlgn="base">
              <a:spcBef>
                <a:spcPct val="0"/>
              </a:spcBef>
              <a:spcAft>
                <a:spcPct val="0"/>
              </a:spcAft>
            </a:pPr>
            <a:r>
              <a:rPr kumimoji="1" lang="ja-JP" altLang="en-US" sz="1200" b="0" i="0" u="none" strike="noStrike" cap="none" normalizeH="0" baseline="0" dirty="0">
                <a:ln>
                  <a:noFill/>
                </a:ln>
                <a:solidFill>
                  <a:schemeClr val="tx1"/>
                </a:solidFill>
                <a:effectLst/>
                <a:latin typeface="ＭＳ 明朝"/>
                <a:ea typeface="ＭＳ 明朝"/>
                <a:cs typeface="ＭＳ Ｐゴシック" pitchFamily="50" charset="-128"/>
              </a:rPr>
              <a:t>　</a:t>
            </a:r>
            <a:r>
              <a:rPr kumimoji="1" lang="en-US" altLang="ja-JP" sz="1200" b="0" i="0" u="none" strike="noStrike" cap="none" normalizeH="0" baseline="0" dirty="0">
                <a:ln>
                  <a:noFill/>
                </a:ln>
                <a:solidFill>
                  <a:schemeClr val="tx1"/>
                </a:solidFill>
                <a:effectLst/>
                <a:latin typeface="ＭＳ 明朝"/>
                <a:ea typeface="ＭＳ 明朝"/>
                <a:cs typeface="ＭＳ Ｐゴシック" pitchFamily="50" charset="-128"/>
              </a:rPr>
              <a:t>1</a:t>
            </a:r>
            <a:r>
              <a:rPr kumimoji="1" lang="ja-JP" altLang="en-US" sz="1200" b="0" i="0" u="none" strike="noStrike" cap="none" normalizeH="0" baseline="0" dirty="0">
                <a:ln>
                  <a:noFill/>
                </a:ln>
                <a:solidFill>
                  <a:schemeClr val="tx1"/>
                </a:solidFill>
                <a:effectLst/>
                <a:latin typeface="ＭＳ 明朝"/>
                <a:ea typeface="ＭＳ 明朝"/>
                <a:cs typeface="ＭＳ Ｐゴシック" pitchFamily="50" charset="-128"/>
              </a:rPr>
              <a:t>か月間に</a:t>
            </a:r>
            <a:r>
              <a:rPr kumimoji="1" lang="en-US" altLang="ja-JP" sz="1200" b="0" i="0" u="none" strike="noStrike" cap="none" normalizeH="0" baseline="0" dirty="0">
                <a:ln>
                  <a:noFill/>
                </a:ln>
                <a:solidFill>
                  <a:schemeClr val="tx1"/>
                </a:solidFill>
                <a:effectLst/>
                <a:latin typeface="ＭＳ 明朝"/>
                <a:ea typeface="ＭＳ 明朝"/>
                <a:cs typeface="ＭＳ Ｐゴシック" pitchFamily="50" charset="-128"/>
              </a:rPr>
              <a:t>15</a:t>
            </a:r>
            <a:r>
              <a:rPr kumimoji="1" lang="ja-JP" altLang="en-US" sz="1200" b="0" i="0" u="none" strike="noStrike" cap="none" normalizeH="0" baseline="0" dirty="0">
                <a:ln>
                  <a:noFill/>
                </a:ln>
                <a:solidFill>
                  <a:schemeClr val="tx1"/>
                </a:solidFill>
                <a:effectLst/>
                <a:latin typeface="ＭＳ 明朝"/>
                <a:ea typeface="ＭＳ 明朝"/>
                <a:cs typeface="ＭＳ Ｐゴシック" pitchFamily="50" charset="-128"/>
              </a:rPr>
              <a:t>回以上受診している頻回受診者の実人数は、</a:t>
            </a:r>
            <a:r>
              <a:rPr kumimoji="1" lang="en-US" altLang="ja-JP" sz="1200" b="0" i="0" u="none" strike="noStrike" cap="none" normalizeH="0" baseline="0" dirty="0">
                <a:ln>
                  <a:noFill/>
                </a:ln>
                <a:solidFill>
                  <a:schemeClr val="tx1"/>
                </a:solidFill>
                <a:effectLst/>
                <a:latin typeface="ＭＳ 明朝"/>
                <a:ea typeface="ＭＳ 明朝"/>
                <a:cs typeface="ＭＳ Ｐゴシック" pitchFamily="50" charset="-128"/>
              </a:rPr>
              <a:t>12</a:t>
            </a:r>
            <a:r>
              <a:rPr kumimoji="1" lang="ja-JP" altLang="en-US" sz="1200" b="0" i="0" u="none" strike="noStrike" cap="none" normalizeH="0" baseline="0" dirty="0">
                <a:ln>
                  <a:noFill/>
                </a:ln>
                <a:solidFill>
                  <a:schemeClr val="tx1"/>
                </a:solidFill>
                <a:effectLst/>
                <a:latin typeface="ＭＳ 明朝"/>
                <a:ea typeface="ＭＳ 明朝"/>
                <a:cs typeface="ＭＳ Ｐゴシック" pitchFamily="50" charset="-128"/>
              </a:rPr>
              <a:t>か月間で</a:t>
            </a:r>
            <a:r>
              <a:rPr kumimoji="1" lang="en-US" altLang="ja-JP" sz="1200" b="0" i="0" u="none" strike="noStrike" cap="none" normalizeH="0" baseline="0" dirty="0">
                <a:ln>
                  <a:noFill/>
                </a:ln>
                <a:solidFill>
                  <a:schemeClr val="tx1"/>
                </a:solidFill>
                <a:effectLst/>
                <a:latin typeface="ＭＳ 明朝"/>
                <a:ea typeface="ＭＳ 明朝"/>
                <a:cs typeface="ＭＳ Ｐゴシック" pitchFamily="50" charset="-128"/>
              </a:rPr>
              <a:t>163</a:t>
            </a:r>
            <a:r>
              <a:rPr kumimoji="1" lang="ja-JP" altLang="en-US" sz="1200" b="0" i="0" u="none" strike="noStrike" cap="none" normalizeH="0" baseline="0" dirty="0">
                <a:ln>
                  <a:noFill/>
                </a:ln>
                <a:solidFill>
                  <a:schemeClr val="tx1"/>
                </a:solidFill>
                <a:effectLst/>
                <a:latin typeface="ＭＳ 明朝"/>
                <a:ea typeface="ＭＳ 明朝"/>
                <a:cs typeface="ＭＳ Ｐゴシック" pitchFamily="50" charset="-128"/>
              </a:rPr>
              <a:t>人であった。</a:t>
            </a:r>
          </a:p>
        </p:txBody>
      </p:sp>
      <p:sp>
        <p:nvSpPr>
          <p:cNvPr id="28" name="テキスト ボックス 27"/>
          <p:cNvSpPr txBox="1">
            <a:spLocks noChangeAspect="1"/>
          </p:cNvSpPr>
          <p:nvPr/>
        </p:nvSpPr>
        <p:spPr>
          <a:xfrm>
            <a:off x="379441" y="2441016"/>
            <a:ext cx="6120000" cy="584775"/>
          </a:xfrm>
          <a:prstGeom prst="rect">
            <a:avLst/>
          </a:prstGeom>
          <a:noFill/>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 </a:t>
            </a:r>
            <a:endParaRPr lang="en-US" altLang="ja-JP" sz="800" b="1" dirty="0">
              <a:latin typeface="ＭＳ 明朝"/>
              <a:ea typeface="ＭＳ 明朝"/>
            </a:endParaRPr>
          </a:p>
          <a:p>
            <a:pPr lvl="0"/>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a:t>
            </a:r>
            <a:r>
              <a:rPr lang="en-US" altLang="ja-JP" sz="800" b="1" dirty="0">
                <a:latin typeface="ＭＳ 明朝"/>
                <a:ea typeface="ＭＳ 明朝"/>
              </a:rPr>
              <a:t>1</a:t>
            </a:r>
            <a:r>
              <a:rPr lang="ja-JP" altLang="en-US" sz="800" b="1" dirty="0">
                <a:latin typeface="ＭＳ 明朝"/>
                <a:ea typeface="ＭＳ 明朝"/>
              </a:rPr>
              <a:t>日時点。</a:t>
            </a:r>
          </a:p>
          <a:p>
            <a:r>
              <a:rPr lang="en-US" altLang="ja-JP" sz="800" dirty="0">
                <a:latin typeface="ＭＳ 明朝"/>
                <a:ea typeface="ＭＳ 明朝"/>
              </a:rPr>
              <a:t>※</a:t>
            </a:r>
            <a:r>
              <a:rPr lang="ja-JP" altLang="en-US" sz="800" dirty="0">
                <a:latin typeface="ＭＳ 明朝"/>
                <a:ea typeface="ＭＳ 明朝"/>
              </a:rPr>
              <a:t>透析中、治療行為を行っていないレセプトは対象外とする。 </a:t>
            </a:r>
            <a:endParaRPr kumimoji="1" lang="ja-JP" altLang="en-US" sz="800" dirty="0">
              <a:latin typeface="ＭＳ 明朝"/>
              <a:ea typeface="ＭＳ 明朝"/>
            </a:endParaRPr>
          </a:p>
        </p:txBody>
      </p:sp>
      <p:sp>
        <p:nvSpPr>
          <p:cNvPr id="29" name="Rectangle 9"/>
          <p:cNvSpPr>
            <a:spLocks noChangeAspect="1" noChangeArrowheads="1"/>
          </p:cNvSpPr>
          <p:nvPr/>
        </p:nvSpPr>
        <p:spPr bwMode="auto">
          <a:xfrm>
            <a:off x="394301" y="5118655"/>
            <a:ext cx="6120679" cy="584775"/>
          </a:xfrm>
          <a:prstGeom prst="rect">
            <a:avLst/>
          </a:prstGeom>
          <a:noFill/>
          <a:ln w="9525">
            <a:noFill/>
            <a:miter lim="800000"/>
            <a:headEnd/>
            <a:tailEnd/>
          </a:ln>
          <a:effectLst/>
        </p:spPr>
        <p:txBody>
          <a:bodyPr vert="horz" wrap="square" lIns="0" tIns="45720" rIns="0" bIns="45720" numCol="1" anchor="ctr" anchorCtr="0" compatLnSpc="1">
            <a:prstTxWarp prst="textNoShape">
              <a:avLst/>
            </a:prstTxWarp>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a:t>
            </a:r>
            <a:r>
              <a:rPr lang="en-US" altLang="ja-JP" sz="800" b="1" dirty="0">
                <a:latin typeface="ＭＳ 明朝"/>
                <a:ea typeface="ＭＳ 明朝"/>
              </a:rPr>
              <a:t>1</a:t>
            </a:r>
            <a:r>
              <a:rPr lang="ja-JP" altLang="en-US" sz="800" b="1" dirty="0">
                <a:latin typeface="ＭＳ 明朝"/>
                <a:ea typeface="ＭＳ 明朝"/>
              </a:rPr>
              <a:t>日時点。</a:t>
            </a:r>
            <a:endParaRPr lang="ja-JP" altLang="en-US" sz="800" dirty="0">
              <a:solidFill>
                <a:srgbClr val="FF0000"/>
              </a:solidFill>
              <a:latin typeface="ＭＳ 明朝"/>
              <a:ea typeface="ＭＳ 明朝"/>
              <a:cs typeface="ＭＳ Ｐゴシック" pitchFamily="50" charset="-128"/>
            </a:endParaRPr>
          </a:p>
          <a:p>
            <a:pPr lvl="0" fontAlgn="base" hangingPunct="0">
              <a:spcBef>
                <a:spcPct val="0"/>
              </a:spcBef>
              <a:spcAft>
                <a:spcPct val="0"/>
              </a:spcAft>
            </a:pPr>
            <a:r>
              <a:rPr lang="ja-JP" altLang="en-US" sz="800" dirty="0">
                <a:latin typeface="ＭＳ 明朝"/>
                <a:ea typeface="ＭＳ 明朝"/>
              </a:rPr>
              <a:t> </a:t>
            </a:r>
            <a:endParaRPr kumimoji="1" lang="ja-JP" altLang="en-US" sz="800" b="0" i="0" u="none" strike="noStrike" cap="none" normalizeH="0" baseline="0" dirty="0">
              <a:ln>
                <a:noFill/>
              </a:ln>
              <a:solidFill>
                <a:schemeClr val="tx1"/>
              </a:solidFill>
              <a:effectLst/>
              <a:latin typeface="ＭＳ 明朝"/>
              <a:ea typeface="ＭＳ 明朝"/>
              <a:cs typeface="ＭＳ Ｐゴシック" pitchFamily="50" charset="-128"/>
            </a:endParaRPr>
          </a:p>
        </p:txBody>
      </p:sp>
      <p:pic>
        <p:nvPicPr>
          <p:cNvPr id="48130" name="table8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819" y="1122490"/>
            <a:ext cx="6350000" cy="133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正方形/長方形 2"/>
          <p:cNvSpPr/>
          <p:nvPr/>
        </p:nvSpPr>
        <p:spPr>
          <a:xfrm>
            <a:off x="379441" y="3786655"/>
            <a:ext cx="6350400" cy="1332000"/>
          </a:xfrm>
          <a:prstGeom prst="rect">
            <a:avLst/>
          </a:prstGeom>
          <a:noFill/>
          <a:ln w="317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graphicFrame>
        <p:nvGraphicFramePr>
          <p:cNvPr id="11" name="表 10"/>
          <p:cNvGraphicFramePr>
            <a:graphicFrameLocks noGrp="1"/>
          </p:cNvGraphicFramePr>
          <p:nvPr>
            <p:extLst>
              <p:ext uri="{D42A27DB-BD31-4B8C-83A1-F6EECF244321}">
                <p14:modId xmlns:p14="http://schemas.microsoft.com/office/powerpoint/2010/main" val="1576807333"/>
              </p:ext>
            </p:extLst>
          </p:nvPr>
        </p:nvGraphicFramePr>
        <p:xfrm>
          <a:off x="468543" y="3968559"/>
          <a:ext cx="6172196" cy="322730"/>
        </p:xfrm>
        <a:graphic>
          <a:graphicData uri="http://schemas.openxmlformats.org/drawingml/2006/table">
            <a:tbl>
              <a:tblPr/>
              <a:tblGrid>
                <a:gridCol w="632012">
                  <a:extLst>
                    <a:ext uri="{9D8B030D-6E8A-4147-A177-3AD203B41FA5}">
                      <a16:colId xmlns="" xmlns:a16="http://schemas.microsoft.com/office/drawing/2014/main" val="20000"/>
                    </a:ext>
                  </a:extLst>
                </a:gridCol>
                <a:gridCol w="461682">
                  <a:extLst>
                    <a:ext uri="{9D8B030D-6E8A-4147-A177-3AD203B41FA5}">
                      <a16:colId xmlns="" xmlns:a16="http://schemas.microsoft.com/office/drawing/2014/main" val="20001"/>
                    </a:ext>
                  </a:extLst>
                </a:gridCol>
                <a:gridCol w="461682">
                  <a:extLst>
                    <a:ext uri="{9D8B030D-6E8A-4147-A177-3AD203B41FA5}">
                      <a16:colId xmlns="" xmlns:a16="http://schemas.microsoft.com/office/drawing/2014/main" val="20002"/>
                    </a:ext>
                  </a:extLst>
                </a:gridCol>
                <a:gridCol w="461682">
                  <a:extLst>
                    <a:ext uri="{9D8B030D-6E8A-4147-A177-3AD203B41FA5}">
                      <a16:colId xmlns="" xmlns:a16="http://schemas.microsoft.com/office/drawing/2014/main" val="20003"/>
                    </a:ext>
                  </a:extLst>
                </a:gridCol>
                <a:gridCol w="461682">
                  <a:extLst>
                    <a:ext uri="{9D8B030D-6E8A-4147-A177-3AD203B41FA5}">
                      <a16:colId xmlns="" xmlns:a16="http://schemas.microsoft.com/office/drawing/2014/main" val="20004"/>
                    </a:ext>
                  </a:extLst>
                </a:gridCol>
                <a:gridCol w="461682">
                  <a:extLst>
                    <a:ext uri="{9D8B030D-6E8A-4147-A177-3AD203B41FA5}">
                      <a16:colId xmlns="" xmlns:a16="http://schemas.microsoft.com/office/drawing/2014/main" val="20005"/>
                    </a:ext>
                  </a:extLst>
                </a:gridCol>
                <a:gridCol w="461682">
                  <a:extLst>
                    <a:ext uri="{9D8B030D-6E8A-4147-A177-3AD203B41FA5}">
                      <a16:colId xmlns="" xmlns:a16="http://schemas.microsoft.com/office/drawing/2014/main" val="20006"/>
                    </a:ext>
                  </a:extLst>
                </a:gridCol>
                <a:gridCol w="461682">
                  <a:extLst>
                    <a:ext uri="{9D8B030D-6E8A-4147-A177-3AD203B41FA5}">
                      <a16:colId xmlns="" xmlns:a16="http://schemas.microsoft.com/office/drawing/2014/main" val="20007"/>
                    </a:ext>
                  </a:extLst>
                </a:gridCol>
                <a:gridCol w="461682">
                  <a:extLst>
                    <a:ext uri="{9D8B030D-6E8A-4147-A177-3AD203B41FA5}">
                      <a16:colId xmlns="" xmlns:a16="http://schemas.microsoft.com/office/drawing/2014/main" val="20008"/>
                    </a:ext>
                  </a:extLst>
                </a:gridCol>
                <a:gridCol w="461682">
                  <a:extLst>
                    <a:ext uri="{9D8B030D-6E8A-4147-A177-3AD203B41FA5}">
                      <a16:colId xmlns="" xmlns:a16="http://schemas.microsoft.com/office/drawing/2014/main" val="20009"/>
                    </a:ext>
                  </a:extLst>
                </a:gridCol>
                <a:gridCol w="461682">
                  <a:extLst>
                    <a:ext uri="{9D8B030D-6E8A-4147-A177-3AD203B41FA5}">
                      <a16:colId xmlns="" xmlns:a16="http://schemas.microsoft.com/office/drawing/2014/main" val="20010"/>
                    </a:ext>
                  </a:extLst>
                </a:gridCol>
                <a:gridCol w="461682">
                  <a:extLst>
                    <a:ext uri="{9D8B030D-6E8A-4147-A177-3AD203B41FA5}">
                      <a16:colId xmlns="" xmlns:a16="http://schemas.microsoft.com/office/drawing/2014/main" val="20011"/>
                    </a:ext>
                  </a:extLst>
                </a:gridCol>
                <a:gridCol w="461682">
                  <a:extLst>
                    <a:ext uri="{9D8B030D-6E8A-4147-A177-3AD203B41FA5}">
                      <a16:colId xmlns="" xmlns:a16="http://schemas.microsoft.com/office/drawing/2014/main" val="20012"/>
                    </a:ext>
                  </a:extLst>
                </a:gridCol>
              </a:tblGrid>
              <a:tr h="161365">
                <a:tc>
                  <a:txBody>
                    <a:bodyPr/>
                    <a:lstStyle/>
                    <a:p>
                      <a:pPr algn="l" fontAlgn="ct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平成</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27</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年</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4</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月</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平成</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27</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年</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5</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月</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平成</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27</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年</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6</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月</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平成</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27</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年</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7</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月</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平成</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27</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年</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8</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月</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平成</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27</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年</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9</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月</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平成</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27</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年</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10</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月</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平成</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27</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年</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11</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月</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平成</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27</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年</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12</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月</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平成</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28</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年</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1</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月</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平成</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28</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年</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2</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月</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平成</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28</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年</a:t>
                      </a: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3</a:t>
                      </a:r>
                      <a:r>
                        <a:rPr lang="ja-JP" altLang="en-US" sz="500" b="0" i="0" u="none" strike="noStrike">
                          <a:solidFill>
                            <a:srgbClr val="000000"/>
                          </a:solidFill>
                          <a:effectLst/>
                          <a:latin typeface="ＭＳ Ｐ明朝" panose="02020600040205080304" pitchFamily="18" charset="-128"/>
                          <a:ea typeface="ＭＳ Ｐ明朝" panose="02020600040205080304" pitchFamily="18" charset="-128"/>
                        </a:rPr>
                        <a:t>月</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 xmlns:a16="http://schemas.microsoft.com/office/drawing/2014/main" val="10000"/>
                  </a:ext>
                </a:extLst>
              </a:tr>
              <a:tr h="161365">
                <a:tc>
                  <a:txBody>
                    <a:bodyPr/>
                    <a:lstStyle/>
                    <a:p>
                      <a:pPr algn="l" fontAlgn="ctr"/>
                      <a:r>
                        <a:rPr lang="zh-TW" altLang="en-US" sz="500" b="0" i="0" u="none" strike="noStrike">
                          <a:solidFill>
                            <a:srgbClr val="000000"/>
                          </a:solidFill>
                          <a:effectLst/>
                          <a:latin typeface="ＭＳ Ｐ明朝" panose="02020600040205080304" pitchFamily="18" charset="-128"/>
                          <a:ea typeface="ＭＳ Ｐ明朝" panose="02020600040205080304" pitchFamily="18" charset="-128"/>
                        </a:rPr>
                        <a:t>頻回受診者人数（人）</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37</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27</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34</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32</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22</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28</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34</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28</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35</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23</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500" b="0" i="0" u="none" strike="noStrike">
                          <a:solidFill>
                            <a:srgbClr val="000000"/>
                          </a:solidFill>
                          <a:effectLst/>
                          <a:latin typeface="ＭＳ Ｐ明朝" panose="02020600040205080304" pitchFamily="18" charset="-128"/>
                          <a:ea typeface="ＭＳ Ｐ明朝" panose="02020600040205080304" pitchFamily="18" charset="-128"/>
                        </a:rPr>
                        <a:t>34</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500" b="0" i="0" u="none" strike="noStrike" dirty="0">
                          <a:solidFill>
                            <a:srgbClr val="000000"/>
                          </a:solidFill>
                          <a:effectLst/>
                          <a:latin typeface="ＭＳ Ｐ明朝" panose="02020600040205080304" pitchFamily="18" charset="-128"/>
                          <a:ea typeface="ＭＳ Ｐ明朝" panose="02020600040205080304" pitchFamily="18" charset="-128"/>
                        </a:rPr>
                        <a:t>33</a:t>
                      </a:r>
                    </a:p>
                  </a:txBody>
                  <a:tcPr marL="3362" marR="3362" marT="33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2978059470"/>
              </p:ext>
            </p:extLst>
          </p:nvPr>
        </p:nvGraphicFramePr>
        <p:xfrm>
          <a:off x="3641939" y="4463511"/>
          <a:ext cx="2998800" cy="543902"/>
        </p:xfrm>
        <a:graphic>
          <a:graphicData uri="http://schemas.openxmlformats.org/drawingml/2006/table">
            <a:tbl>
              <a:tblPr/>
              <a:tblGrid>
                <a:gridCol w="428400">
                  <a:extLst>
                    <a:ext uri="{9D8B030D-6E8A-4147-A177-3AD203B41FA5}">
                      <a16:colId xmlns="" xmlns:a16="http://schemas.microsoft.com/office/drawing/2014/main" val="20000"/>
                    </a:ext>
                  </a:extLst>
                </a:gridCol>
                <a:gridCol w="428400">
                  <a:extLst>
                    <a:ext uri="{9D8B030D-6E8A-4147-A177-3AD203B41FA5}">
                      <a16:colId xmlns="" xmlns:a16="http://schemas.microsoft.com/office/drawing/2014/main" val="20001"/>
                    </a:ext>
                  </a:extLst>
                </a:gridCol>
                <a:gridCol w="428400">
                  <a:extLst>
                    <a:ext uri="{9D8B030D-6E8A-4147-A177-3AD203B41FA5}">
                      <a16:colId xmlns="" xmlns:a16="http://schemas.microsoft.com/office/drawing/2014/main" val="20002"/>
                    </a:ext>
                  </a:extLst>
                </a:gridCol>
                <a:gridCol w="428400">
                  <a:extLst>
                    <a:ext uri="{9D8B030D-6E8A-4147-A177-3AD203B41FA5}">
                      <a16:colId xmlns="" xmlns:a16="http://schemas.microsoft.com/office/drawing/2014/main" val="20003"/>
                    </a:ext>
                  </a:extLst>
                </a:gridCol>
                <a:gridCol w="428400">
                  <a:extLst>
                    <a:ext uri="{9D8B030D-6E8A-4147-A177-3AD203B41FA5}">
                      <a16:colId xmlns="" xmlns:a16="http://schemas.microsoft.com/office/drawing/2014/main" val="20004"/>
                    </a:ext>
                  </a:extLst>
                </a:gridCol>
                <a:gridCol w="428400">
                  <a:extLst>
                    <a:ext uri="{9D8B030D-6E8A-4147-A177-3AD203B41FA5}">
                      <a16:colId xmlns="" xmlns:a16="http://schemas.microsoft.com/office/drawing/2014/main" val="20005"/>
                    </a:ext>
                  </a:extLst>
                </a:gridCol>
                <a:gridCol w="428400">
                  <a:extLst>
                    <a:ext uri="{9D8B030D-6E8A-4147-A177-3AD203B41FA5}">
                      <a16:colId xmlns="" xmlns:a16="http://schemas.microsoft.com/office/drawing/2014/main" val="20006"/>
                    </a:ext>
                  </a:extLst>
                </a:gridCol>
              </a:tblGrid>
              <a:tr h="207781">
                <a:tc gridSpan="5">
                  <a:txBody>
                    <a:bodyPr/>
                    <a:lstStyle/>
                    <a:p>
                      <a:pPr algn="ctr" fontAlgn="ctr"/>
                      <a:r>
                        <a:rPr lang="en-US" altLang="ja-JP" sz="800" b="0" i="0" u="none" strike="noStrike">
                          <a:solidFill>
                            <a:srgbClr val="000000"/>
                          </a:solidFill>
                          <a:effectLst/>
                          <a:latin typeface="ＭＳ Ｐ明朝" panose="02020600040205080304" pitchFamily="18" charset="-128"/>
                          <a:ea typeface="ＭＳ Ｐ明朝" panose="02020600040205080304" pitchFamily="18" charset="-128"/>
                        </a:rPr>
                        <a:t>12</a:t>
                      </a:r>
                      <a:r>
                        <a:rPr lang="ja-JP" altLang="en-US" sz="800" b="0" i="0" u="none" strike="noStrike">
                          <a:solidFill>
                            <a:srgbClr val="000000"/>
                          </a:solidFill>
                          <a:effectLst/>
                          <a:latin typeface="ＭＳ Ｐ明朝" panose="02020600040205080304" pitchFamily="18" charset="-128"/>
                          <a:ea typeface="ＭＳ Ｐ明朝" panose="02020600040205080304" pitchFamily="18" charset="-128"/>
                        </a:rPr>
                        <a:t>ヵ月間の延べ人数</a:t>
                      </a:r>
                    </a:p>
                  </a:txBody>
                  <a:tcPr marL="6420" marR="6420" marT="64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r" fontAlgn="ctr"/>
                      <a:r>
                        <a:rPr lang="en-US" altLang="ja-JP" sz="800" b="0" i="0" u="none" strike="noStrike">
                          <a:solidFill>
                            <a:srgbClr val="000000"/>
                          </a:solidFill>
                          <a:effectLst/>
                          <a:latin typeface="ＭＳ Ｐ明朝" panose="02020600040205080304" pitchFamily="18" charset="-128"/>
                          <a:ea typeface="ＭＳ Ｐ明朝" panose="02020600040205080304" pitchFamily="18" charset="-128"/>
                        </a:rPr>
                        <a:t>367</a:t>
                      </a:r>
                    </a:p>
                  </a:txBody>
                  <a:tcPr marL="6420" marR="6420" marT="64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 xmlns:a16="http://schemas.microsoft.com/office/drawing/2014/main" val="10000"/>
                  </a:ext>
                </a:extLst>
              </a:tr>
              <a:tr h="87441">
                <a:tc>
                  <a:txBody>
                    <a:bodyPr/>
                    <a:lstStyle/>
                    <a:p>
                      <a:pPr algn="l" fontAlgn="ctr"/>
                      <a:endParaRPr lang="ja-JP" altLang="en-US" sz="8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6420" marR="6420" marT="64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8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6420" marR="6420" marT="64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8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6420" marR="6420" marT="64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8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6420" marR="6420" marT="64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8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6420" marR="6420" marT="64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8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6420" marR="6420" marT="64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8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6420" marR="6420" marT="642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207781">
                <a:tc gridSpan="5">
                  <a:txBody>
                    <a:bodyPr/>
                    <a:lstStyle/>
                    <a:p>
                      <a:pPr algn="ctr" fontAlgn="ctr"/>
                      <a:r>
                        <a:rPr lang="en-US" altLang="ja-JP" sz="800" b="0" i="0" u="none" strike="noStrike">
                          <a:solidFill>
                            <a:srgbClr val="000000"/>
                          </a:solidFill>
                          <a:effectLst/>
                          <a:latin typeface="ＭＳ Ｐ明朝" panose="02020600040205080304" pitchFamily="18" charset="-128"/>
                          <a:ea typeface="ＭＳ Ｐ明朝" panose="02020600040205080304" pitchFamily="18" charset="-128"/>
                        </a:rPr>
                        <a:t>12</a:t>
                      </a:r>
                      <a:r>
                        <a:rPr lang="ja-JP" altLang="en-US" sz="800" b="0" i="0" u="none" strike="noStrike">
                          <a:solidFill>
                            <a:srgbClr val="000000"/>
                          </a:solidFill>
                          <a:effectLst/>
                          <a:latin typeface="ＭＳ Ｐ明朝" panose="02020600040205080304" pitchFamily="18" charset="-128"/>
                          <a:ea typeface="ＭＳ Ｐ明朝" panose="02020600040205080304" pitchFamily="18" charset="-128"/>
                        </a:rPr>
                        <a:t>ヵ月間の実人数</a:t>
                      </a:r>
                    </a:p>
                  </a:txBody>
                  <a:tcPr marL="6420" marR="6420" marT="64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r" fontAlgn="ctr"/>
                      <a:r>
                        <a:rPr lang="en-US" altLang="ja-JP" sz="800" b="0" i="0" u="none" strike="noStrike" dirty="0">
                          <a:solidFill>
                            <a:srgbClr val="000000"/>
                          </a:solidFill>
                          <a:effectLst/>
                          <a:latin typeface="ＭＳ Ｐ明朝" panose="02020600040205080304" pitchFamily="18" charset="-128"/>
                          <a:ea typeface="ＭＳ Ｐ明朝" panose="02020600040205080304" pitchFamily="18" charset="-128"/>
                        </a:rPr>
                        <a:t>163</a:t>
                      </a:r>
                    </a:p>
                  </a:txBody>
                  <a:tcPr marL="6420" marR="6420" marT="64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25045019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_小_2_1_3_4"/>
          <p:cNvSpPr txBox="1"/>
          <p:nvPr/>
        </p:nvSpPr>
        <p:spPr>
          <a:xfrm>
            <a:off x="387741" y="223596"/>
            <a:ext cx="5868000" cy="307777"/>
          </a:xfrm>
          <a:prstGeom prst="rect">
            <a:avLst/>
          </a:prstGeom>
          <a:noFill/>
          <a:ln>
            <a:noFill/>
          </a:ln>
        </p:spPr>
        <p:txBody>
          <a:bodyPr wrap="square" lIns="0" rIns="0" rtlCol="0">
            <a:spAutoFit/>
          </a:bodyPr>
          <a:lstStyle/>
          <a:p>
            <a:r>
              <a:rPr lang="en-US" altLang="ja-JP" sz="1400" dirty="0">
                <a:latin typeface="ＭＳ 明朝"/>
                <a:ea typeface="ＭＳ 明朝"/>
              </a:rPr>
              <a:t>(9)</a:t>
            </a:r>
            <a:r>
              <a:rPr lang="ja-JP" altLang="en-US" sz="1400" dirty="0">
                <a:latin typeface="ＭＳ 明朝"/>
                <a:ea typeface="ＭＳ 明朝"/>
              </a:rPr>
              <a:t>ジェネリック医薬品の普及状況</a:t>
            </a:r>
            <a:endParaRPr lang="ja-JP" altLang="ja-JP" sz="1400" dirty="0">
              <a:latin typeface="ＭＳ 明朝"/>
              <a:ea typeface="ＭＳ 明朝"/>
            </a:endParaRPr>
          </a:p>
        </p:txBody>
      </p:sp>
      <p:sp>
        <p:nvSpPr>
          <p:cNvPr id="8" name="スライド番号プレースホルダ 12"/>
          <p:cNvSpPr>
            <a:spLocks noGrp="1"/>
          </p:cNvSpPr>
          <p:nvPr>
            <p:ph type="sldNum" sz="quarter" idx="12"/>
          </p:nvPr>
        </p:nvSpPr>
        <p:spPr>
          <a:xfrm>
            <a:off x="2628900" y="8783668"/>
            <a:ext cx="1600200" cy="485775"/>
          </a:xfrm>
        </p:spPr>
        <p:txBody>
          <a:bodyPr/>
          <a:lstStyle/>
          <a:p>
            <a:r>
              <a:rPr kumimoji="1" lang="en-US" altLang="ja-JP" dirty="0" smtClean="0">
                <a:latin typeface="ＭＳ 明朝"/>
                <a:ea typeface="ＭＳ 明朝"/>
              </a:rPr>
              <a:t>19</a:t>
            </a:r>
            <a:endParaRPr kumimoji="1" lang="ja-JP" altLang="en-US" dirty="0">
              <a:latin typeface="ＭＳ 明朝"/>
              <a:ea typeface="ＭＳ 明朝"/>
            </a:endParaRPr>
          </a:p>
        </p:txBody>
      </p:sp>
      <p:sp>
        <p:nvSpPr>
          <p:cNvPr id="10" name="タイトル 1"/>
          <p:cNvSpPr txBox="1">
            <a:spLocks/>
          </p:cNvSpPr>
          <p:nvPr/>
        </p:nvSpPr>
        <p:spPr>
          <a:xfrm>
            <a:off x="467615" y="467676"/>
            <a:ext cx="6120680" cy="1117303"/>
          </a:xfrm>
          <a:prstGeom prst="rect">
            <a:avLst/>
          </a:prstGeom>
          <a:ln>
            <a:noFill/>
          </a:ln>
        </p:spPr>
        <p:txBody>
          <a:bodyPr vert="horz" lIns="0" tIns="45720" rIns="91440" bIns="45720" rtlCol="0" anchor="t">
            <a:noAutofit/>
          </a:bodyPr>
          <a:lstStyle/>
          <a:p>
            <a:pPr lvl="0" fontAlgn="base">
              <a:lnSpc>
                <a:spcPct val="150000"/>
              </a:lnSpc>
              <a:spcBef>
                <a:spcPct val="0"/>
              </a:spcBef>
              <a:spcAft>
                <a:spcPct val="0"/>
              </a:spcAft>
              <a:defRPr/>
            </a:pPr>
            <a:r>
              <a:rPr kumimoji="1" lang="ja-JP" altLang="en-US" sz="1300" b="0" i="0" u="none" strike="noStrike" kern="1200" cap="none" spc="0" normalizeH="0" baseline="0" noProof="0" dirty="0">
                <a:ln>
                  <a:noFill/>
                </a:ln>
                <a:solidFill>
                  <a:schemeClr val="tx1"/>
                </a:solidFill>
                <a:effectLst/>
                <a:uLnTx/>
                <a:uFillTx/>
                <a:latin typeface="ＭＳ 明朝"/>
                <a:ea typeface="ＭＳ 明朝"/>
                <a:cs typeface="Times New Roman" pitchFamily="18" charset="0"/>
              </a:rPr>
              <a:t>ジェネリック医薬品普及率</a:t>
            </a:r>
            <a:r>
              <a:rPr kumimoji="1" lang="en-US" altLang="ja-JP" sz="1300" b="0" i="0" u="none" strike="noStrike" kern="1200" cap="none" spc="0" normalizeH="0" baseline="0" noProof="0" dirty="0">
                <a:ln>
                  <a:noFill/>
                </a:ln>
                <a:solidFill>
                  <a:schemeClr val="tx1"/>
                </a:solidFill>
                <a:effectLst/>
                <a:uLnTx/>
                <a:uFillTx/>
                <a:latin typeface="ＭＳ 明朝"/>
                <a:ea typeface="ＭＳ 明朝"/>
                <a:cs typeface="Times New Roman" pitchFamily="18" charset="0"/>
              </a:rPr>
              <a:t>(</a:t>
            </a:r>
            <a:r>
              <a:rPr kumimoji="1" lang="ja-JP" altLang="en-US" sz="1300" b="0" i="0" u="none" strike="noStrike" kern="1200" cap="none" spc="0" normalizeH="0" baseline="0" noProof="0" dirty="0">
                <a:ln>
                  <a:noFill/>
                </a:ln>
                <a:solidFill>
                  <a:schemeClr val="tx1"/>
                </a:solidFill>
                <a:effectLst/>
                <a:uLnTx/>
                <a:uFillTx/>
                <a:latin typeface="ＭＳ 明朝"/>
                <a:ea typeface="ＭＳ 明朝"/>
                <a:cs typeface="Times New Roman" pitchFamily="18" charset="0"/>
              </a:rPr>
              <a:t>数量ベース</a:t>
            </a:r>
            <a:r>
              <a:rPr kumimoji="1" lang="en-US" altLang="ja-JP" sz="1300" b="0" i="0" u="none" strike="noStrike" kern="1200" cap="none" spc="0" normalizeH="0" baseline="0" noProof="0" dirty="0">
                <a:ln>
                  <a:noFill/>
                </a:ln>
                <a:solidFill>
                  <a:schemeClr val="tx1"/>
                </a:solidFill>
                <a:effectLst/>
                <a:uLnTx/>
                <a:uFillTx/>
                <a:latin typeface="ＭＳ 明朝"/>
                <a:ea typeface="ＭＳ 明朝"/>
                <a:cs typeface="Times New Roman" pitchFamily="18" charset="0"/>
              </a:rPr>
              <a:t>)</a:t>
            </a:r>
          </a:p>
          <a:p>
            <a:pPr lvl="0" fontAlgn="base">
              <a:spcBef>
                <a:spcPct val="0"/>
              </a:spcBef>
              <a:spcAft>
                <a:spcPct val="0"/>
              </a:spcAft>
              <a:defRPr/>
            </a:pPr>
            <a:r>
              <a:rPr kumimoji="1" lang="ja-JP" altLang="en-US" sz="1200" b="0" i="0" u="none" strike="noStrike" kern="1200" cap="none" spc="0" normalizeH="0" baseline="0" noProof="0" dirty="0">
                <a:ln>
                  <a:noFill/>
                </a:ln>
                <a:solidFill>
                  <a:schemeClr val="tx1"/>
                </a:solidFill>
                <a:effectLst/>
                <a:uLnTx/>
                <a:uFillTx/>
                <a:latin typeface="ＭＳ 明朝"/>
                <a:ea typeface="ＭＳ 明朝"/>
                <a:cs typeface="Times New Roman" pitchFamily="18" charset="0"/>
              </a:rPr>
              <a:t>　</a:t>
            </a:r>
            <a:r>
              <a:rPr lang="ja-JP" altLang="en-US" sz="1200" dirty="0">
                <a:latin typeface="ＭＳ 明朝"/>
                <a:ea typeface="ＭＳ 明朝"/>
                <a:cs typeface="Times New Roman" pitchFamily="18" charset="0"/>
              </a:rPr>
              <a:t>以下の通り、診療年月毎の先発品薬剤数量、ジェネリック医薬品薬剤数量、全体の薬剤数量に対するジェネリック医薬品薬剤数の割合を示す。</a:t>
            </a:r>
            <a:r>
              <a:rPr lang="zh-TW" altLang="en-US" sz="1200" dirty="0">
                <a:latin typeface="ＭＳ 明朝"/>
                <a:ea typeface="ＭＳ 明朝"/>
              </a:rPr>
              <a:t>平成</a:t>
            </a:r>
            <a:r>
              <a:rPr lang="en-US" altLang="zh-TW" sz="1200" dirty="0">
                <a:latin typeface="ＭＳ 明朝"/>
                <a:ea typeface="ＭＳ 明朝"/>
              </a:rPr>
              <a:t>27</a:t>
            </a:r>
            <a:r>
              <a:rPr lang="zh-TW" altLang="en-US" sz="1200" dirty="0">
                <a:latin typeface="ＭＳ 明朝"/>
                <a:ea typeface="ＭＳ 明朝"/>
              </a:rPr>
              <a:t>年</a:t>
            </a:r>
            <a:r>
              <a:rPr lang="en-US" altLang="zh-TW" sz="1200" dirty="0">
                <a:latin typeface="ＭＳ 明朝"/>
                <a:ea typeface="ＭＳ 明朝"/>
              </a:rPr>
              <a:t>4</a:t>
            </a:r>
            <a:r>
              <a:rPr lang="zh-TW" altLang="en-US" sz="1200" dirty="0">
                <a:latin typeface="ＭＳ 明朝"/>
                <a:ea typeface="ＭＳ 明朝"/>
              </a:rPr>
              <a:t>月～平成</a:t>
            </a:r>
            <a:r>
              <a:rPr lang="en-US" altLang="zh-TW" sz="1200" dirty="0">
                <a:latin typeface="ＭＳ 明朝"/>
                <a:ea typeface="ＭＳ 明朝"/>
              </a:rPr>
              <a:t>28</a:t>
            </a:r>
            <a:r>
              <a:rPr lang="zh-TW" altLang="en-US" sz="1200" dirty="0">
                <a:latin typeface="ＭＳ 明朝"/>
                <a:ea typeface="ＭＳ 明朝"/>
              </a:rPr>
              <a:t>年</a:t>
            </a:r>
            <a:r>
              <a:rPr lang="en-US" altLang="zh-TW" sz="1200" dirty="0">
                <a:latin typeface="ＭＳ 明朝"/>
                <a:ea typeface="ＭＳ 明朝"/>
              </a:rPr>
              <a:t>3</a:t>
            </a:r>
            <a:r>
              <a:rPr lang="zh-TW" altLang="en-US" sz="1200" dirty="0">
                <a:latin typeface="ＭＳ 明朝"/>
                <a:ea typeface="ＭＳ 明朝"/>
              </a:rPr>
              <a:t>月診療分</a:t>
            </a:r>
            <a:r>
              <a:rPr lang="ja-JP" altLang="en-US" sz="1200" dirty="0">
                <a:latin typeface="ＭＳ 明朝"/>
                <a:ea typeface="ＭＳ 明朝"/>
              </a:rPr>
              <a:t>の</a:t>
            </a:r>
            <a:r>
              <a:rPr lang="en-US" altLang="ja-JP" sz="1200" dirty="0">
                <a:latin typeface="ＭＳ 明朝"/>
                <a:ea typeface="ＭＳ 明朝"/>
              </a:rPr>
              <a:t>12</a:t>
            </a:r>
            <a:r>
              <a:rPr lang="ja-JP" altLang="en-US" sz="1200" dirty="0">
                <a:latin typeface="ＭＳ 明朝"/>
                <a:ea typeface="ＭＳ 明朝"/>
              </a:rPr>
              <a:t>カ</a:t>
            </a:r>
            <a:r>
              <a:rPr lang="zh-TW" altLang="en-US" sz="1200" dirty="0">
                <a:latin typeface="ＭＳ 明朝"/>
                <a:ea typeface="ＭＳ 明朝"/>
              </a:rPr>
              <a:t>月</a:t>
            </a:r>
            <a:r>
              <a:rPr lang="ja-JP" altLang="en-US" sz="1200" dirty="0">
                <a:latin typeface="ＭＳ 明朝"/>
                <a:ea typeface="ＭＳ 明朝"/>
              </a:rPr>
              <a:t>分</a:t>
            </a:r>
            <a:r>
              <a:rPr lang="ja-JP" altLang="en-US" sz="1200" dirty="0">
                <a:latin typeface="ＭＳ 明朝"/>
                <a:ea typeface="ＭＳ 明朝"/>
                <a:cs typeface="Times New Roman" pitchFamily="18" charset="0"/>
              </a:rPr>
              <a:t>での平均ジェネリック医薬品普及率は、旧指標では</a:t>
            </a:r>
            <a:r>
              <a:rPr lang="en-US" altLang="ja-JP" sz="1200" dirty="0">
                <a:latin typeface="ＭＳ 明朝"/>
                <a:ea typeface="ＭＳ 明朝"/>
                <a:cs typeface="Times New Roman" pitchFamily="18" charset="0"/>
              </a:rPr>
              <a:t>32.3%</a:t>
            </a:r>
            <a:r>
              <a:rPr lang="ja-JP" altLang="en-US" sz="1200" dirty="0" err="1">
                <a:latin typeface="ＭＳ 明朝"/>
                <a:ea typeface="ＭＳ 明朝"/>
                <a:cs typeface="Times New Roman" pitchFamily="18" charset="0"/>
              </a:rPr>
              <a:t>、</a:t>
            </a:r>
            <a:r>
              <a:rPr lang="ja-JP" altLang="en-US" sz="1200" dirty="0">
                <a:latin typeface="ＭＳ 明朝"/>
                <a:ea typeface="ＭＳ 明朝"/>
                <a:cs typeface="Times New Roman" pitchFamily="18" charset="0"/>
              </a:rPr>
              <a:t>新指標では</a:t>
            </a:r>
            <a:r>
              <a:rPr lang="en-US" altLang="ja-JP" sz="1200" dirty="0">
                <a:latin typeface="ＭＳ 明朝"/>
                <a:ea typeface="ＭＳ 明朝"/>
                <a:cs typeface="Times New Roman" pitchFamily="18" charset="0"/>
              </a:rPr>
              <a:t>54.7%</a:t>
            </a:r>
            <a:r>
              <a:rPr lang="ja-JP" altLang="en-US" sz="1200" dirty="0">
                <a:latin typeface="ＭＳ 明朝"/>
                <a:ea typeface="ＭＳ 明朝"/>
                <a:cs typeface="Times New Roman" pitchFamily="18" charset="0"/>
              </a:rPr>
              <a:t>である。</a:t>
            </a:r>
            <a:endParaRPr kumimoji="1" lang="ja-JP" altLang="en-US" sz="1200" b="0" i="0" u="none" strike="noStrike" kern="1200" cap="none" spc="0" normalizeH="0" baseline="0" noProof="0" dirty="0">
              <a:ln>
                <a:noFill/>
              </a:ln>
              <a:solidFill>
                <a:schemeClr val="tx1"/>
              </a:solidFill>
              <a:effectLst/>
              <a:uLnTx/>
              <a:uFillTx/>
              <a:latin typeface="ＭＳ 明朝"/>
              <a:ea typeface="ＭＳ 明朝"/>
              <a:cs typeface="ＭＳ Ｐゴシック" pitchFamily="50" charset="-128"/>
            </a:endParaRPr>
          </a:p>
        </p:txBody>
      </p:sp>
      <p:sp>
        <p:nvSpPr>
          <p:cNvPr id="12" name="テキスト ボックス 11"/>
          <p:cNvSpPr txBox="1"/>
          <p:nvPr/>
        </p:nvSpPr>
        <p:spPr>
          <a:xfrm>
            <a:off x="680356" y="3259468"/>
            <a:ext cx="6192688" cy="261610"/>
          </a:xfrm>
          <a:prstGeom prst="rect">
            <a:avLst/>
          </a:prstGeom>
          <a:noFill/>
        </p:spPr>
        <p:txBody>
          <a:bodyPr wrap="square" lIns="0" rtlCol="0">
            <a:spAutoFit/>
          </a:bodyPr>
          <a:lstStyle/>
          <a:p>
            <a:r>
              <a:rPr kumimoji="1" lang="ja-JP" altLang="en-US" sz="1100" dirty="0">
                <a:latin typeface="ＭＳ 明朝"/>
                <a:ea typeface="ＭＳ 明朝"/>
              </a:rPr>
              <a:t>ジェネリック医薬品普及率</a:t>
            </a:r>
            <a:r>
              <a:rPr kumimoji="1" lang="en-US" altLang="ja-JP" sz="1100" dirty="0">
                <a:latin typeface="ＭＳ 明朝"/>
                <a:ea typeface="ＭＳ 明朝"/>
              </a:rPr>
              <a:t>(</a:t>
            </a:r>
            <a:r>
              <a:rPr kumimoji="1" lang="ja-JP" altLang="en-US" sz="1100" dirty="0">
                <a:latin typeface="ＭＳ 明朝"/>
                <a:ea typeface="ＭＳ 明朝"/>
              </a:rPr>
              <a:t>数量</a:t>
            </a:r>
            <a:r>
              <a:rPr lang="ja-JP" altLang="en-US" sz="1100" dirty="0">
                <a:latin typeface="ＭＳ 明朝"/>
                <a:ea typeface="ＭＳ 明朝"/>
              </a:rPr>
              <a:t>ベース</a:t>
            </a:r>
            <a:r>
              <a:rPr lang="en-US" altLang="ja-JP" sz="1100" dirty="0">
                <a:latin typeface="ＭＳ 明朝"/>
                <a:ea typeface="ＭＳ 明朝"/>
              </a:rPr>
              <a:t>)</a:t>
            </a:r>
            <a:r>
              <a:rPr lang="ja-JP" altLang="en-US" sz="1100" dirty="0">
                <a:latin typeface="ＭＳ 明朝"/>
                <a:ea typeface="ＭＳ 明朝"/>
              </a:rPr>
              <a:t>推移</a:t>
            </a:r>
            <a:r>
              <a:rPr lang="en-US" altLang="ja-JP" sz="1100" dirty="0">
                <a:latin typeface="ＭＳ 明朝"/>
                <a:ea typeface="ＭＳ 明朝"/>
              </a:rPr>
              <a:t>               </a:t>
            </a:r>
          </a:p>
        </p:txBody>
      </p:sp>
      <p:sp>
        <p:nvSpPr>
          <p:cNvPr id="13" name="Rectangle 7"/>
          <p:cNvSpPr>
            <a:spLocks noChangeArrowheads="1"/>
          </p:cNvSpPr>
          <p:nvPr/>
        </p:nvSpPr>
        <p:spPr bwMode="auto">
          <a:xfrm>
            <a:off x="387741" y="5004047"/>
            <a:ext cx="6669360" cy="707886"/>
          </a:xfrm>
          <a:prstGeom prst="rect">
            <a:avLst/>
          </a:prstGeom>
          <a:noFill/>
          <a:ln w="9525">
            <a:noFill/>
            <a:miter lim="800000"/>
            <a:headEnd/>
            <a:tailEnd/>
          </a:ln>
          <a:effectLst/>
        </p:spPr>
        <p:txBody>
          <a:bodyPr vert="horz" wrap="square" lIns="0" tIns="45720" rIns="91440" bIns="45720" numCol="1" anchor="t" anchorCtr="0" compatLnSpc="1">
            <a:prstTxWarp prst="textNoShape">
              <a:avLst/>
            </a:prstTxWarp>
            <a:noAutofit/>
          </a:bodyPr>
          <a:lstStyle/>
          <a:p>
            <a:pPr lvl="0" fontAlgn="base">
              <a:spcBef>
                <a:spcPct val="0"/>
              </a:spcBef>
              <a:spcAft>
                <a:spcPct val="0"/>
              </a:spcAft>
            </a:pPr>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pPr lvl="0" fontAlgn="base">
              <a:spcBef>
                <a:spcPct val="0"/>
              </a:spcBef>
              <a:spcAft>
                <a:spcPct val="0"/>
              </a:spcAft>
            </a:pPr>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pPr lvl="0" fontAlgn="base">
              <a:spcBef>
                <a:spcPct val="0"/>
              </a:spcBef>
              <a:spcAft>
                <a:spcPct val="0"/>
              </a:spcAft>
            </a:pPr>
            <a:r>
              <a:rPr lang="en-US" altLang="ja-JP" sz="800" dirty="0">
                <a:latin typeface="ＭＳ 明朝"/>
                <a:ea typeface="ＭＳ 明朝"/>
                <a:cs typeface="ＭＳ Ｐゴシック" pitchFamily="50" charset="-128"/>
              </a:rPr>
              <a:t>※</a:t>
            </a:r>
            <a:r>
              <a:rPr lang="ja-JP" altLang="en-US" sz="800" dirty="0">
                <a:latin typeface="ＭＳ 明朝"/>
                <a:ea typeface="ＭＳ 明朝"/>
                <a:cs typeface="ＭＳ Ｐゴシック" pitchFamily="50" charset="-128"/>
              </a:rPr>
              <a:t>新指標</a:t>
            </a:r>
            <a:r>
              <a:rPr lang="en-US" altLang="ja-JP" sz="800" dirty="0">
                <a:latin typeface="ＭＳ 明朝"/>
                <a:ea typeface="ＭＳ 明朝"/>
                <a:cs typeface="ＭＳ Ｐゴシック" pitchFamily="50" charset="-128"/>
              </a:rPr>
              <a:t>…</a:t>
            </a:r>
            <a:r>
              <a:rPr lang="ja-JP" altLang="en-US" sz="800" dirty="0">
                <a:latin typeface="ＭＳ 明朝"/>
                <a:ea typeface="ＭＳ 明朝"/>
                <a:cs typeface="ＭＳ Ｐゴシック" pitchFamily="50" charset="-128"/>
              </a:rPr>
              <a:t>ジェネリック医薬品薬剤数量／</a:t>
            </a:r>
            <a:r>
              <a:rPr lang="en-US" altLang="ja-JP" sz="800" dirty="0">
                <a:latin typeface="ＭＳ 明朝"/>
                <a:ea typeface="ＭＳ 明朝"/>
                <a:cs typeface="ＭＳ Ｐゴシック" pitchFamily="50" charset="-128"/>
              </a:rPr>
              <a:t>(</a:t>
            </a:r>
            <a:r>
              <a:rPr lang="ja-JP" altLang="en-US" sz="800" dirty="0">
                <a:latin typeface="ＭＳ 明朝"/>
                <a:ea typeface="ＭＳ 明朝"/>
                <a:cs typeface="ＭＳ Ｐゴシック" pitchFamily="50" charset="-128"/>
              </a:rPr>
              <a:t>先発品薬剤数量のうちジェネリック医薬品が存在する数量 </a:t>
            </a:r>
            <a:r>
              <a:rPr lang="en-US" altLang="ja-JP" sz="800" dirty="0">
                <a:latin typeface="ＭＳ 明朝"/>
                <a:ea typeface="ＭＳ 明朝"/>
                <a:cs typeface="ＭＳ Ｐゴシック" pitchFamily="50" charset="-128"/>
              </a:rPr>
              <a:t>+ </a:t>
            </a:r>
            <a:r>
              <a:rPr lang="ja-JP" altLang="en-US" sz="800" dirty="0">
                <a:latin typeface="ＭＳ 明朝"/>
                <a:ea typeface="ＭＳ 明朝"/>
                <a:cs typeface="ＭＳ Ｐゴシック" pitchFamily="50" charset="-128"/>
              </a:rPr>
              <a:t>ジェネリック医薬品薬剤数量</a:t>
            </a:r>
            <a:r>
              <a:rPr lang="en-US" altLang="ja-JP" sz="800" dirty="0">
                <a:latin typeface="ＭＳ 明朝"/>
                <a:ea typeface="ＭＳ 明朝"/>
                <a:cs typeface="ＭＳ Ｐゴシック" pitchFamily="50" charset="-128"/>
              </a:rPr>
              <a:t>)</a:t>
            </a:r>
          </a:p>
          <a:p>
            <a:pPr lvl="0" fontAlgn="base">
              <a:spcBef>
                <a:spcPct val="0"/>
              </a:spcBef>
              <a:spcAft>
                <a:spcPct val="0"/>
              </a:spcAft>
            </a:pPr>
            <a:r>
              <a:rPr lang="en-US" altLang="ja-JP" sz="800" dirty="0">
                <a:latin typeface="ＭＳ 明朝"/>
                <a:ea typeface="ＭＳ 明朝"/>
                <a:cs typeface="ＭＳ Ｐゴシック" pitchFamily="50" charset="-128"/>
              </a:rPr>
              <a:t>※</a:t>
            </a:r>
            <a:r>
              <a:rPr lang="ja-JP" altLang="en-US" sz="800" dirty="0">
                <a:latin typeface="ＭＳ 明朝"/>
                <a:ea typeface="ＭＳ 明朝"/>
                <a:cs typeface="ＭＳ Ｐゴシック" pitchFamily="50" charset="-128"/>
              </a:rPr>
              <a:t>旧指標</a:t>
            </a:r>
            <a:r>
              <a:rPr lang="en-US" altLang="ja-JP" sz="800" dirty="0">
                <a:latin typeface="ＭＳ 明朝"/>
                <a:ea typeface="ＭＳ 明朝"/>
                <a:cs typeface="ＭＳ Ｐゴシック" pitchFamily="50" charset="-128"/>
              </a:rPr>
              <a:t>…</a:t>
            </a:r>
            <a:r>
              <a:rPr lang="ja-JP" altLang="en-US" sz="800" dirty="0">
                <a:latin typeface="ＭＳ 明朝"/>
                <a:ea typeface="ＭＳ 明朝"/>
                <a:cs typeface="ＭＳ Ｐゴシック" pitchFamily="50" charset="-128"/>
              </a:rPr>
              <a:t>ジェネリック医薬品薬剤数量／全医薬品の数量</a:t>
            </a:r>
            <a:endParaRPr kumimoji="1" lang="ja-JP" altLang="en-US" sz="800" b="0" i="0" u="none" strike="noStrike" cap="none" normalizeH="0" baseline="0" dirty="0">
              <a:ln>
                <a:noFill/>
              </a:ln>
              <a:solidFill>
                <a:schemeClr val="tx1"/>
              </a:solidFill>
              <a:effectLst/>
              <a:latin typeface="ＭＳ 明朝"/>
              <a:ea typeface="ＭＳ 明朝"/>
              <a:cs typeface="ＭＳ Ｐゴシック" pitchFamily="50" charset="-128"/>
            </a:endParaRPr>
          </a:p>
        </p:txBody>
      </p:sp>
      <p:pic>
        <p:nvPicPr>
          <p:cNvPr id="5" name="図 4"/>
          <p:cNvPicPr>
            <a:picLocks noChangeAspect="1"/>
          </p:cNvPicPr>
          <p:nvPr/>
        </p:nvPicPr>
        <p:blipFill>
          <a:blip r:embed="rId3"/>
          <a:stretch>
            <a:fillRect/>
          </a:stretch>
        </p:blipFill>
        <p:spPr>
          <a:xfrm>
            <a:off x="396906" y="1908414"/>
            <a:ext cx="6143372" cy="3095633"/>
          </a:xfrm>
          <a:prstGeom prst="rect">
            <a:avLst/>
          </a:prstGeom>
        </p:spPr>
      </p:pic>
    </p:spTree>
    <p:extLst>
      <p:ext uri="{BB962C8B-B14F-4D97-AF65-F5344CB8AC3E}">
        <p14:creationId xmlns:p14="http://schemas.microsoft.com/office/powerpoint/2010/main" val="32305002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8364" y="17431"/>
            <a:ext cx="6172200" cy="882161"/>
          </a:xfrm>
        </p:spPr>
        <p:txBody>
          <a:bodyPr>
            <a:normAutofit/>
          </a:bodyPr>
          <a:lstStyle/>
          <a:p>
            <a:pPr algn="l"/>
            <a:r>
              <a:rPr kumimoji="1" lang="en-US" altLang="ja-JP" sz="1400" dirty="0">
                <a:latin typeface="ＭＳ 明朝" panose="02020609040205080304" pitchFamily="17" charset="-128"/>
                <a:ea typeface="ＭＳ 明朝" panose="02020609040205080304" pitchFamily="17" charset="-128"/>
              </a:rPr>
              <a:t>(10)</a:t>
            </a:r>
            <a:r>
              <a:rPr kumimoji="1" lang="ja-JP" altLang="en-US" sz="1400" dirty="0">
                <a:latin typeface="ＭＳ 明朝" panose="02020609040205080304" pitchFamily="17" charset="-128"/>
                <a:ea typeface="ＭＳ 明朝" panose="02020609040205080304" pitchFamily="17" charset="-128"/>
              </a:rPr>
              <a:t>高齢者の県内比較</a:t>
            </a:r>
            <a:r>
              <a:rPr kumimoji="1" lang="en-US" altLang="ja-JP" sz="1400" dirty="0">
                <a:latin typeface="ＭＳ 明朝" panose="02020609040205080304" pitchFamily="17" charset="-128"/>
                <a:ea typeface="ＭＳ 明朝" panose="02020609040205080304" pitchFamily="17" charset="-128"/>
              </a:rPr>
              <a:t/>
            </a:r>
            <a:br>
              <a:rPr kumimoji="1" lang="en-US" altLang="ja-JP" sz="1400" dirty="0">
                <a:latin typeface="ＭＳ 明朝" panose="02020609040205080304" pitchFamily="17" charset="-128"/>
                <a:ea typeface="ＭＳ 明朝" panose="02020609040205080304" pitchFamily="17" charset="-128"/>
              </a:rPr>
            </a:br>
            <a:r>
              <a:rPr kumimoji="1" lang="ja-JP" altLang="en-US" sz="1400" dirty="0">
                <a:latin typeface="ＭＳ 明朝" panose="02020609040205080304" pitchFamily="17" charset="-128"/>
                <a:ea typeface="ＭＳ 明朝" panose="02020609040205080304" pitchFamily="17" charset="-128"/>
              </a:rPr>
              <a:t>　</a:t>
            </a:r>
            <a:r>
              <a:rPr kumimoji="1" lang="ja-JP" altLang="en-US" sz="1300" dirty="0">
                <a:latin typeface="ＭＳ 明朝" panose="02020609040205080304" pitchFamily="17" charset="-128"/>
                <a:ea typeface="ＭＳ 明朝" panose="02020609040205080304" pitchFamily="17" charset="-128"/>
              </a:rPr>
              <a:t>人口に占める高齢者割合と１人当たり医療費との関係（平成</a:t>
            </a:r>
            <a:r>
              <a:rPr kumimoji="1" lang="en-US" altLang="ja-JP" sz="1300" dirty="0">
                <a:latin typeface="ＭＳ 明朝" panose="02020609040205080304" pitchFamily="17" charset="-128"/>
                <a:ea typeface="ＭＳ 明朝" panose="02020609040205080304" pitchFamily="17" charset="-128"/>
              </a:rPr>
              <a:t>27</a:t>
            </a:r>
            <a:r>
              <a:rPr kumimoji="1" lang="ja-JP" altLang="en-US" sz="1300" dirty="0">
                <a:latin typeface="ＭＳ 明朝" panose="02020609040205080304" pitchFamily="17" charset="-128"/>
                <a:ea typeface="ＭＳ 明朝" panose="02020609040205080304" pitchFamily="17" charset="-128"/>
              </a:rPr>
              <a:t>年度）</a:t>
            </a:r>
          </a:p>
        </p:txBody>
      </p:sp>
      <p:sp>
        <p:nvSpPr>
          <p:cNvPr id="4" name="スライド番号プレースホルダー 3"/>
          <p:cNvSpPr>
            <a:spLocks noGrp="1"/>
          </p:cNvSpPr>
          <p:nvPr>
            <p:ph type="sldNum" sz="quarter" idx="12"/>
          </p:nvPr>
        </p:nvSpPr>
        <p:spPr/>
        <p:txBody>
          <a:bodyPr/>
          <a:lstStyle/>
          <a:p>
            <a:r>
              <a:rPr kumimoji="1" lang="en-US" altLang="ja-JP" dirty="0" smtClean="0"/>
              <a:t>20</a:t>
            </a:r>
            <a:endParaRPr kumimoji="1" lang="ja-JP" altLang="en-US" dirty="0"/>
          </a:p>
        </p:txBody>
      </p:sp>
      <p:sp>
        <p:nvSpPr>
          <p:cNvPr id="3" name="正方形/長方形 2"/>
          <p:cNvSpPr/>
          <p:nvPr/>
        </p:nvSpPr>
        <p:spPr>
          <a:xfrm rot="10800000" flipV="1">
            <a:off x="224346" y="7452320"/>
            <a:ext cx="6188589" cy="136815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just"/>
            <a:r>
              <a:rPr lang="ja-JP" altLang="en-US" sz="1050" dirty="0"/>
              <a:t>　</a:t>
            </a:r>
            <a:r>
              <a:rPr lang="ja-JP" altLang="en-US" sz="1200" dirty="0">
                <a:latin typeface="+mn-ea"/>
              </a:rPr>
              <a:t>下野市の人口の高齢化に伴い、後期高齢者医療保険の被保険者数、医療費は増加しており、今後も増え続けることが予想される。</a:t>
            </a:r>
            <a:endParaRPr lang="en-US" altLang="ja-JP" sz="1200" dirty="0">
              <a:latin typeface="+mn-ea"/>
            </a:endParaRPr>
          </a:p>
          <a:p>
            <a:pPr algn="just"/>
            <a:r>
              <a:rPr lang="ja-JP" altLang="en-US" sz="1200" dirty="0">
                <a:latin typeface="+mn-ea"/>
              </a:rPr>
              <a:t>　高齢者ができる限り長く自立した日常生活を送ることができるよう、生活習慣病の発症や重症化の予防及び心身機能の低下防止に向けた取り組みを行い、高齢者の健康の保持・増進を図る必要がある。</a:t>
            </a:r>
            <a:endParaRPr lang="en-US" altLang="ja-JP" sz="1200" dirty="0">
              <a:latin typeface="+mn-ea"/>
            </a:endParaRPr>
          </a:p>
          <a:p>
            <a:pPr algn="just"/>
            <a:r>
              <a:rPr lang="ja-JP" altLang="en-US" sz="1200" dirty="0">
                <a:latin typeface="+mn-ea"/>
              </a:rPr>
              <a:t>　後期高齢者への対応も重要であるが、若い世代から健康管理意識を高めることが、年齢を重ねた後の健康維持につながると考えられるため、引き続き若い世代に対しての保健事業にも力を入れていく必要がある。</a:t>
            </a:r>
            <a:endParaRPr lang="en-US" altLang="ja-JP" sz="1200" dirty="0">
              <a:latin typeface="+mn-ea"/>
            </a:endParaRPr>
          </a:p>
          <a:p>
            <a:pPr algn="just"/>
            <a:r>
              <a:rPr lang="ja-JP" altLang="en-US" sz="1200" dirty="0">
                <a:latin typeface="+mn-ea"/>
              </a:rPr>
              <a:t>　</a:t>
            </a:r>
            <a:endParaRPr lang="en-US" altLang="ja-JP" sz="1200" dirty="0">
              <a:latin typeface="+mn-ea"/>
            </a:endParaRPr>
          </a:p>
        </p:txBody>
      </p:sp>
      <p:pic>
        <p:nvPicPr>
          <p:cNvPr id="10" name="図 9"/>
          <p:cNvPicPr>
            <a:picLocks noChangeAspect="1"/>
          </p:cNvPicPr>
          <p:nvPr/>
        </p:nvPicPr>
        <p:blipFill>
          <a:blip r:embed="rId2"/>
          <a:stretch>
            <a:fillRect/>
          </a:stretch>
        </p:blipFill>
        <p:spPr>
          <a:xfrm>
            <a:off x="260648" y="899592"/>
            <a:ext cx="6174000" cy="2211646"/>
          </a:xfrm>
          <a:prstGeom prst="rect">
            <a:avLst/>
          </a:prstGeom>
        </p:spPr>
      </p:pic>
      <p:graphicFrame>
        <p:nvGraphicFramePr>
          <p:cNvPr id="11" name="グラフ 10"/>
          <p:cNvGraphicFramePr>
            <a:graphicFrameLocks/>
          </p:cNvGraphicFramePr>
          <p:nvPr>
            <p:extLst>
              <p:ext uri="{D42A27DB-BD31-4B8C-83A1-F6EECF244321}">
                <p14:modId xmlns:p14="http://schemas.microsoft.com/office/powerpoint/2010/main" val="1346862563"/>
              </p:ext>
            </p:extLst>
          </p:nvPr>
        </p:nvGraphicFramePr>
        <p:xfrm>
          <a:off x="256389" y="3458739"/>
          <a:ext cx="6156546" cy="3646079"/>
        </p:xfrm>
        <a:graphic>
          <a:graphicData uri="http://schemas.openxmlformats.org/drawingml/2006/chart">
            <c:chart xmlns:c="http://schemas.openxmlformats.org/drawingml/2006/chart" xmlns:r="http://schemas.openxmlformats.org/officeDocument/2006/relationships" r:id="rId3"/>
          </a:graphicData>
        </a:graphic>
      </p:graphicFrame>
      <p:sp>
        <p:nvSpPr>
          <p:cNvPr id="7" name="正方形/長方形 6"/>
          <p:cNvSpPr/>
          <p:nvPr/>
        </p:nvSpPr>
        <p:spPr>
          <a:xfrm>
            <a:off x="404664" y="3499716"/>
            <a:ext cx="495300" cy="247650"/>
          </a:xfrm>
          <a:prstGeom prst="rect">
            <a:avLst/>
          </a:prstGeom>
          <a:ln>
            <a:noFill/>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l"/>
            <a:r>
              <a:rPr kumimoji="1" lang="ja-JP" altLang="en-US" sz="1100" dirty="0"/>
              <a:t>（％）</a:t>
            </a:r>
          </a:p>
        </p:txBody>
      </p:sp>
      <p:sp>
        <p:nvSpPr>
          <p:cNvPr id="6" name="正方形/長方形 5"/>
          <p:cNvSpPr/>
          <p:nvPr/>
        </p:nvSpPr>
        <p:spPr>
          <a:xfrm>
            <a:off x="5890350" y="3532262"/>
            <a:ext cx="495300" cy="247650"/>
          </a:xfrm>
          <a:prstGeom prst="rect">
            <a:avLst/>
          </a:prstGeom>
          <a:ln>
            <a:noFill/>
          </a:ln>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l"/>
            <a:r>
              <a:rPr kumimoji="1" lang="ja-JP" altLang="en-US" sz="1100" dirty="0"/>
              <a:t>（円）</a:t>
            </a:r>
          </a:p>
        </p:txBody>
      </p:sp>
    </p:spTree>
    <p:extLst>
      <p:ext uri="{BB962C8B-B14F-4D97-AF65-F5344CB8AC3E}">
        <p14:creationId xmlns:p14="http://schemas.microsoft.com/office/powerpoint/2010/main" val="35607710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_小_1_3_4"/>
          <p:cNvSpPr txBox="1">
            <a:spLocks/>
          </p:cNvSpPr>
          <p:nvPr/>
        </p:nvSpPr>
        <p:spPr>
          <a:xfrm>
            <a:off x="459312" y="287524"/>
            <a:ext cx="6120000" cy="75608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vert="horz" lIns="0" tIns="45720" rIns="0" bIns="45720" rtlCol="0" anchor="t">
            <a:noAutofit/>
          </a:bodyPr>
          <a:lstStyle/>
          <a:p>
            <a:pPr marL="90488">
              <a:lnSpc>
                <a:spcPct val="150000"/>
              </a:lnSpc>
              <a:spcBef>
                <a:spcPct val="0"/>
              </a:spcBef>
              <a:defRPr/>
            </a:pPr>
            <a:r>
              <a:rPr kumimoji="1" lang="en-US" altLang="ja-JP" sz="1400" b="0" i="0" u="none" strike="noStrike" kern="1200" cap="none" spc="0" normalizeH="0" baseline="0" noProof="0" dirty="0">
                <a:ln>
                  <a:noFill/>
                </a:ln>
                <a:effectLst/>
                <a:uLnTx/>
                <a:uFillTx/>
                <a:latin typeface="ＭＳ 明朝"/>
                <a:ea typeface="ＭＳ 明朝"/>
                <a:cs typeface="+mj-cs"/>
              </a:rPr>
              <a:t>(11)</a:t>
            </a:r>
            <a:r>
              <a:rPr kumimoji="1" lang="ja-JP" altLang="en-US" sz="1400" b="0" i="0" u="none" strike="noStrike" kern="1200" cap="none" spc="0" normalizeH="0" baseline="0" noProof="0" dirty="0">
                <a:ln>
                  <a:noFill/>
                </a:ln>
                <a:effectLst/>
                <a:uLnTx/>
                <a:uFillTx/>
                <a:latin typeface="ＭＳ 明朝"/>
                <a:ea typeface="ＭＳ 明朝"/>
                <a:cs typeface="+mj-cs"/>
              </a:rPr>
              <a:t>介護保険</a:t>
            </a:r>
            <a:r>
              <a:rPr lang="ja-JP" altLang="en-US" sz="1400" dirty="0">
                <a:latin typeface="ＭＳ 明朝"/>
                <a:ea typeface="ＭＳ 明朝"/>
                <a:cs typeface="+mj-cs"/>
              </a:rPr>
              <a:t>の状況</a:t>
            </a:r>
            <a:endParaRPr lang="en-US" altLang="ja-JP" sz="1400" dirty="0">
              <a:latin typeface="ＭＳ 明朝"/>
              <a:ea typeface="ＭＳ 明朝"/>
              <a:cs typeface="+mj-cs"/>
            </a:endParaRPr>
          </a:p>
          <a:p>
            <a:pPr marL="90488" indent="182563">
              <a:lnSpc>
                <a:spcPct val="150000"/>
              </a:lnSpc>
              <a:spcBef>
                <a:spcPct val="0"/>
              </a:spcBef>
              <a:defRPr/>
            </a:pPr>
            <a:r>
              <a:rPr kumimoji="1" lang="zh-CN" altLang="en-US" sz="1200" b="0" i="0" u="none" strike="noStrike" kern="1200" cap="none" spc="0" normalizeH="0" baseline="0" noProof="0" dirty="0">
                <a:ln>
                  <a:noFill/>
                </a:ln>
                <a:effectLst/>
                <a:uLnTx/>
                <a:uFillTx/>
                <a:latin typeface="ＭＳ 明朝"/>
                <a:ea typeface="ＭＳ 明朝"/>
                <a:cs typeface="+mj-cs"/>
              </a:rPr>
              <a:t>本市</a:t>
            </a:r>
            <a:r>
              <a:rPr kumimoji="1" lang="ja-JP" altLang="en-US" sz="1200" b="0" i="0" u="none" strike="noStrike" kern="1200" cap="none" spc="0" normalizeH="0" baseline="0" noProof="0" dirty="0">
                <a:ln>
                  <a:noFill/>
                </a:ln>
                <a:effectLst/>
                <a:uLnTx/>
                <a:uFillTx/>
                <a:latin typeface="ＭＳ 明朝"/>
                <a:ea typeface="ＭＳ 明朝"/>
                <a:cs typeface="+mj-cs"/>
              </a:rPr>
              <a:t>の介護保険</a:t>
            </a:r>
            <a:r>
              <a:rPr lang="ja-JP" altLang="en-US" sz="1200" dirty="0">
                <a:latin typeface="ＭＳ 明朝"/>
                <a:ea typeface="ＭＳ 明朝"/>
              </a:rPr>
              <a:t>認定率及び給付費等の状況を以下に示す。</a:t>
            </a:r>
            <a:endParaRPr lang="en-US" altLang="ja-JP" sz="1200" dirty="0">
              <a:latin typeface="ＭＳ 明朝"/>
              <a:ea typeface="ＭＳ 明朝"/>
              <a:cs typeface="+mj-cs"/>
            </a:endParaRPr>
          </a:p>
        </p:txBody>
      </p:sp>
      <p:sp>
        <p:nvSpPr>
          <p:cNvPr id="8" name="スライド番号プレースホルダ 9"/>
          <p:cNvSpPr>
            <a:spLocks noGrp="1"/>
          </p:cNvSpPr>
          <p:nvPr>
            <p:ph type="sldNum" sz="quarter" idx="12"/>
          </p:nvPr>
        </p:nvSpPr>
        <p:spPr>
          <a:xfrm>
            <a:off x="2628900" y="8783668"/>
            <a:ext cx="1600200" cy="485775"/>
          </a:xfrm>
        </p:spPr>
        <p:txBody>
          <a:bodyPr vert="horz" lIns="91440" tIns="45720" rIns="91440" bIns="45720" rtlCol="0" anchor="ctr"/>
          <a:lstStyle/>
          <a:p>
            <a:r>
              <a:rPr lang="en-US" altLang="ja-JP" dirty="0" smtClean="0">
                <a:latin typeface="ＭＳ 明朝"/>
                <a:ea typeface="ＭＳ 明朝"/>
              </a:rPr>
              <a:t>21</a:t>
            </a:r>
            <a:endParaRPr lang="ja-JP" altLang="en-US" dirty="0">
              <a:latin typeface="ＭＳ 明朝"/>
              <a:ea typeface="ＭＳ 明朝"/>
            </a:endParaRPr>
          </a:p>
        </p:txBody>
      </p:sp>
      <p:sp>
        <p:nvSpPr>
          <p:cNvPr id="11" name="テキスト ボックス 10"/>
          <p:cNvSpPr txBox="1"/>
          <p:nvPr/>
        </p:nvSpPr>
        <p:spPr>
          <a:xfrm>
            <a:off x="510539" y="1009741"/>
            <a:ext cx="3888432" cy="306559"/>
          </a:xfrm>
          <a:prstGeom prst="rect">
            <a:avLst/>
          </a:prstGeom>
          <a:noFill/>
          <a:ln>
            <a:noFill/>
          </a:ln>
        </p:spPr>
        <p:txBody>
          <a:bodyPr wrap="square" lIns="0" rIns="0" rtlCol="0">
            <a:spAutoFit/>
          </a:bodyPr>
          <a:lstStyle/>
          <a:p>
            <a:pPr marL="90488">
              <a:lnSpc>
                <a:spcPct val="150000"/>
              </a:lnSpc>
              <a:spcBef>
                <a:spcPct val="0"/>
              </a:spcBef>
              <a:defRPr/>
            </a:pPr>
            <a:r>
              <a:rPr lang="ja-JP" altLang="en-US" sz="1100" dirty="0">
                <a:latin typeface="ＭＳ 明朝"/>
                <a:ea typeface="ＭＳ 明朝"/>
              </a:rPr>
              <a:t>介護保険認定率及び給付費等の状況</a:t>
            </a:r>
            <a:r>
              <a:rPr lang="en-US" altLang="ja-JP" sz="1100" dirty="0">
                <a:latin typeface="ＭＳ 明朝"/>
                <a:ea typeface="ＭＳ 明朝"/>
              </a:rPr>
              <a:t>(H27</a:t>
            </a:r>
            <a:r>
              <a:rPr lang="ja-JP" altLang="en-US" sz="1100" dirty="0">
                <a:latin typeface="ＭＳ 明朝"/>
                <a:ea typeface="ＭＳ 明朝"/>
              </a:rPr>
              <a:t>年度</a:t>
            </a:r>
            <a:r>
              <a:rPr lang="en-US" altLang="ja-JP" sz="1100" dirty="0">
                <a:latin typeface="ＭＳ 明朝"/>
                <a:ea typeface="ＭＳ 明朝"/>
              </a:rPr>
              <a:t>)</a:t>
            </a:r>
          </a:p>
        </p:txBody>
      </p:sp>
      <p:sp>
        <p:nvSpPr>
          <p:cNvPr id="13" name="テキスト ボックス 12"/>
          <p:cNvSpPr txBox="1"/>
          <p:nvPr/>
        </p:nvSpPr>
        <p:spPr>
          <a:xfrm>
            <a:off x="609600" y="5112931"/>
            <a:ext cx="5328592" cy="346249"/>
          </a:xfrm>
          <a:prstGeom prst="rect">
            <a:avLst/>
          </a:prstGeom>
          <a:noFill/>
          <a:ln>
            <a:noFill/>
          </a:ln>
        </p:spPr>
        <p:txBody>
          <a:bodyPr wrap="square" lIns="0" rIns="0" rtlCol="0">
            <a:spAutoFit/>
          </a:bodyPr>
          <a:lstStyle/>
          <a:p>
            <a:pPr marL="90488" indent="-90488">
              <a:lnSpc>
                <a:spcPct val="150000"/>
              </a:lnSpc>
              <a:spcBef>
                <a:spcPct val="0"/>
              </a:spcBef>
              <a:defRPr/>
            </a:pPr>
            <a:r>
              <a:rPr lang="ja-JP" altLang="en-US" sz="1100" dirty="0">
                <a:latin typeface="ＭＳ 明朝"/>
                <a:ea typeface="ＭＳ 明朝"/>
              </a:rPr>
              <a:t>レセプト</a:t>
            </a:r>
            <a:r>
              <a:rPr lang="en-US" altLang="ja-JP" sz="1100" dirty="0">
                <a:latin typeface="ＭＳ 明朝"/>
                <a:ea typeface="ＭＳ 明朝"/>
              </a:rPr>
              <a:t>1</a:t>
            </a:r>
            <a:r>
              <a:rPr lang="ja-JP" altLang="en-US" sz="1100" dirty="0">
                <a:latin typeface="ＭＳ 明朝"/>
                <a:ea typeface="ＭＳ 明朝"/>
              </a:rPr>
              <a:t>件当たり要介護度別給付費</a:t>
            </a:r>
            <a:r>
              <a:rPr lang="en-US" altLang="ja-JP" sz="1100" dirty="0">
                <a:latin typeface="ＭＳ 明朝"/>
                <a:ea typeface="ＭＳ 明朝"/>
              </a:rPr>
              <a:t>(H27</a:t>
            </a:r>
            <a:r>
              <a:rPr lang="ja-JP" altLang="en-US" sz="1100" dirty="0">
                <a:latin typeface="ＭＳ 明朝"/>
                <a:ea typeface="ＭＳ 明朝"/>
              </a:rPr>
              <a:t>年度</a:t>
            </a:r>
            <a:r>
              <a:rPr lang="en-US" altLang="ja-JP" sz="1100" dirty="0">
                <a:latin typeface="ＭＳ 明朝"/>
                <a:ea typeface="ＭＳ 明朝"/>
              </a:rPr>
              <a:t>)</a:t>
            </a:r>
            <a:r>
              <a:rPr lang="ja-JP" altLang="en-US" sz="1100" dirty="0">
                <a:latin typeface="ＭＳ 明朝"/>
                <a:ea typeface="ＭＳ 明朝"/>
              </a:rPr>
              <a:t>グラフ</a:t>
            </a:r>
            <a:endParaRPr lang="en-US" altLang="ja-JP" sz="1100" dirty="0">
              <a:latin typeface="ＭＳ 明朝"/>
              <a:ea typeface="ＭＳ 明朝"/>
            </a:endParaRPr>
          </a:p>
        </p:txBody>
      </p:sp>
      <p:sp>
        <p:nvSpPr>
          <p:cNvPr id="14" name="注釈文章 9"/>
          <p:cNvSpPr txBox="1"/>
          <p:nvPr/>
        </p:nvSpPr>
        <p:spPr>
          <a:xfrm>
            <a:off x="631736" y="4662000"/>
            <a:ext cx="5029512" cy="215444"/>
          </a:xfrm>
          <a:prstGeom prst="rect">
            <a:avLst/>
          </a:prstGeom>
          <a:noFill/>
        </p:spPr>
        <p:txBody>
          <a:bodyPr wrap="square" lIns="0" rIns="0" rtlCol="0">
            <a:spAutoFit/>
          </a:bodyPr>
          <a:lstStyle/>
          <a:p>
            <a:r>
              <a:rPr lang="ja-JP" altLang="en-US" sz="800" dirty="0">
                <a:latin typeface="ＭＳ 明朝"/>
                <a:ea typeface="ＭＳ 明朝"/>
              </a:rPr>
              <a:t>出典</a:t>
            </a:r>
            <a:r>
              <a:rPr lang="en-US" altLang="ja-JP" sz="800" dirty="0">
                <a:latin typeface="ＭＳ 明朝"/>
                <a:ea typeface="ＭＳ 明朝"/>
              </a:rPr>
              <a:t>:</a:t>
            </a:r>
            <a:r>
              <a:rPr lang="ja-JP" altLang="en-US" sz="800">
                <a:latin typeface="ＭＳ 明朝"/>
                <a:ea typeface="ＭＳ 明朝"/>
              </a:rPr>
              <a:t>国保データベース</a:t>
            </a:r>
            <a:r>
              <a:rPr lang="en-US" altLang="ja-JP" sz="800">
                <a:latin typeface="ＭＳ 明朝"/>
                <a:ea typeface="ＭＳ 明朝"/>
              </a:rPr>
              <a:t>(KDB</a:t>
            </a:r>
            <a:r>
              <a:rPr lang="en-US" altLang="ja-JP" sz="800" dirty="0">
                <a:latin typeface="ＭＳ 明朝"/>
                <a:ea typeface="ＭＳ 明朝"/>
              </a:rPr>
              <a:t>)</a:t>
            </a:r>
            <a:r>
              <a:rPr lang="ja-JP" altLang="en-US" sz="800" dirty="0">
                <a:latin typeface="ＭＳ 明朝"/>
                <a:ea typeface="ＭＳ 明朝"/>
              </a:rPr>
              <a:t>システム </a:t>
            </a:r>
            <a:r>
              <a:rPr lang="en-US" altLang="ja-JP" sz="800" dirty="0">
                <a:latin typeface="ＭＳ 明朝"/>
                <a:ea typeface="ＭＳ 明朝"/>
              </a:rPr>
              <a:t>｢</a:t>
            </a:r>
            <a:r>
              <a:rPr lang="ja-JP" altLang="en-US" sz="800" dirty="0">
                <a:latin typeface="ＭＳ 明朝"/>
                <a:ea typeface="ＭＳ 明朝"/>
              </a:rPr>
              <a:t>地域の全体像の把握</a:t>
            </a:r>
            <a:r>
              <a:rPr lang="en-US" altLang="ja-JP" sz="800" dirty="0">
                <a:latin typeface="ＭＳ 明朝"/>
                <a:ea typeface="ＭＳ 明朝"/>
              </a:rPr>
              <a:t>｣</a:t>
            </a:r>
            <a:endParaRPr kumimoji="1" lang="ja-JP" altLang="en-US" sz="800" dirty="0">
              <a:latin typeface="ＭＳ 明朝"/>
              <a:ea typeface="ＭＳ 明朝"/>
            </a:endParaRPr>
          </a:p>
        </p:txBody>
      </p:sp>
      <p:sp>
        <p:nvSpPr>
          <p:cNvPr id="15" name="注釈文章 9"/>
          <p:cNvSpPr txBox="1"/>
          <p:nvPr/>
        </p:nvSpPr>
        <p:spPr>
          <a:xfrm>
            <a:off x="631736" y="8723644"/>
            <a:ext cx="3272691" cy="215444"/>
          </a:xfrm>
          <a:prstGeom prst="rect">
            <a:avLst/>
          </a:prstGeom>
          <a:noFill/>
        </p:spPr>
        <p:txBody>
          <a:bodyPr wrap="square" lIns="0" rIns="0" rtlCol="0">
            <a:spAutoFit/>
          </a:bodyPr>
          <a:lstStyle/>
          <a:p>
            <a:r>
              <a:rPr lang="ja-JP" altLang="en-US" sz="800" dirty="0">
                <a:latin typeface="ＭＳ 明朝"/>
                <a:ea typeface="ＭＳ 明朝"/>
              </a:rPr>
              <a:t>出典</a:t>
            </a:r>
            <a:r>
              <a:rPr lang="en-US" altLang="ja-JP" sz="800" dirty="0">
                <a:latin typeface="ＭＳ 明朝"/>
                <a:ea typeface="ＭＳ 明朝"/>
              </a:rPr>
              <a:t>:</a:t>
            </a:r>
            <a:r>
              <a:rPr lang="ja-JP" altLang="en-US" sz="800">
                <a:latin typeface="ＭＳ 明朝"/>
                <a:ea typeface="ＭＳ 明朝"/>
              </a:rPr>
              <a:t>国保データベース</a:t>
            </a:r>
            <a:r>
              <a:rPr lang="en-US" altLang="ja-JP" sz="800">
                <a:latin typeface="ＭＳ 明朝"/>
                <a:ea typeface="ＭＳ 明朝"/>
              </a:rPr>
              <a:t>(KDB</a:t>
            </a:r>
            <a:r>
              <a:rPr lang="en-US" altLang="ja-JP" sz="800" dirty="0">
                <a:latin typeface="ＭＳ 明朝"/>
                <a:ea typeface="ＭＳ 明朝"/>
              </a:rPr>
              <a:t>)</a:t>
            </a:r>
            <a:r>
              <a:rPr lang="ja-JP" altLang="en-US" sz="800" dirty="0">
                <a:latin typeface="ＭＳ 明朝"/>
                <a:ea typeface="ＭＳ 明朝"/>
              </a:rPr>
              <a:t>システム </a:t>
            </a:r>
            <a:r>
              <a:rPr lang="en-US" altLang="ja-JP" sz="800" dirty="0">
                <a:latin typeface="ＭＳ 明朝"/>
                <a:ea typeface="ＭＳ 明朝"/>
              </a:rPr>
              <a:t>｢</a:t>
            </a:r>
            <a:r>
              <a:rPr lang="ja-JP" altLang="en-US" sz="800" dirty="0">
                <a:latin typeface="ＭＳ 明朝"/>
                <a:ea typeface="ＭＳ 明朝"/>
              </a:rPr>
              <a:t>地域の全体像の把握</a:t>
            </a:r>
            <a:r>
              <a:rPr lang="en-US" altLang="ja-JP" sz="800" dirty="0">
                <a:latin typeface="ＭＳ 明朝"/>
                <a:ea typeface="ＭＳ 明朝"/>
              </a:rPr>
              <a:t>｣</a:t>
            </a:r>
            <a:endParaRPr kumimoji="1" lang="ja-JP" altLang="en-US" sz="800" dirty="0">
              <a:latin typeface="ＭＳ 明朝"/>
              <a:ea typeface="ＭＳ 明朝"/>
            </a:endParaRPr>
          </a:p>
        </p:txBody>
      </p:sp>
      <p:pic>
        <p:nvPicPr>
          <p:cNvPr id="5122" name="table1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333500"/>
            <a:ext cx="4711700" cy="334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table13"/>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5435600"/>
            <a:ext cx="4991100" cy="330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31975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r>
              <a:rPr kumimoji="1" lang="en-US" altLang="ja-JP" dirty="0" smtClean="0"/>
              <a:t>22</a:t>
            </a:r>
            <a:endParaRPr kumimoji="1" lang="ja-JP" altLang="en-US" dirty="0"/>
          </a:p>
        </p:txBody>
      </p:sp>
      <p:sp>
        <p:nvSpPr>
          <p:cNvPr id="6" name="コンテンツ プレースホルダー 5"/>
          <p:cNvSpPr>
            <a:spLocks noGrp="1"/>
          </p:cNvSpPr>
          <p:nvPr>
            <p:ph idx="1"/>
          </p:nvPr>
        </p:nvSpPr>
        <p:spPr>
          <a:xfrm>
            <a:off x="190305" y="280123"/>
            <a:ext cx="6172200" cy="288032"/>
          </a:xfrm>
        </p:spPr>
        <p:txBody>
          <a:bodyPr>
            <a:normAutofit/>
          </a:bodyPr>
          <a:lstStyle/>
          <a:p>
            <a:pPr marL="0" indent="0">
              <a:buNone/>
            </a:pPr>
            <a:r>
              <a:rPr kumimoji="1" lang="ja-JP" altLang="en-US" sz="1200" dirty="0"/>
              <a:t>介護の原因となる疾患の割合</a:t>
            </a:r>
            <a:r>
              <a:rPr kumimoji="1" lang="en-US" altLang="ja-JP" sz="1200" dirty="0"/>
              <a:t>【</a:t>
            </a:r>
            <a:r>
              <a:rPr kumimoji="1" lang="ja-JP" altLang="en-US" sz="1200" dirty="0"/>
              <a:t>全国との比較</a:t>
            </a:r>
            <a:r>
              <a:rPr kumimoji="1" lang="en-US" altLang="ja-JP" sz="1200" dirty="0"/>
              <a:t>】</a:t>
            </a:r>
            <a:endParaRPr kumimoji="1" lang="ja-JP" altLang="en-US" sz="1200" dirty="0"/>
          </a:p>
        </p:txBody>
      </p:sp>
      <p:sp>
        <p:nvSpPr>
          <p:cNvPr id="8" name="コンテンツ プレースホルダー 5"/>
          <p:cNvSpPr txBox="1">
            <a:spLocks/>
          </p:cNvSpPr>
          <p:nvPr/>
        </p:nvSpPr>
        <p:spPr>
          <a:xfrm>
            <a:off x="188640" y="3564720"/>
            <a:ext cx="6172200" cy="72008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800" dirty="0"/>
              <a:t>その他の疾患：精神疾患（統合失調症・うつ病・てんかん・発達障害等）、神経難病・麻痺・脊髄損傷等、腎不全・透析・前立腺肥大・神経因性膀胱等、高血圧・高脂血症・動脈硬化症・動脈瘤等、胃潰瘍・大腸穿孔・肝炎・肝硬変等、視力疾患・聴力・皮膚・めまい等、難病（バージャー病・</a:t>
            </a:r>
            <a:r>
              <a:rPr lang="en-US" altLang="ja-JP" sz="800" dirty="0"/>
              <a:t>ALS</a:t>
            </a:r>
            <a:r>
              <a:rPr lang="ja-JP" altLang="en-US" sz="800" dirty="0"/>
              <a:t>・後縦靭帯骨化症・重症筋無力症・小脳変性症）、転入による疾患名不明</a:t>
            </a:r>
            <a:endParaRPr lang="en-US" altLang="ja-JP" sz="800" dirty="0"/>
          </a:p>
        </p:txBody>
      </p:sp>
      <p:sp>
        <p:nvSpPr>
          <p:cNvPr id="10" name="コンテンツ プレースホルダー 5"/>
          <p:cNvSpPr txBox="1">
            <a:spLocks/>
          </p:cNvSpPr>
          <p:nvPr/>
        </p:nvSpPr>
        <p:spPr>
          <a:xfrm>
            <a:off x="152636" y="8045215"/>
            <a:ext cx="6172200" cy="89197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1200" dirty="0"/>
              <a:t>　介護を要する原因となる疾患について、全国の構成比上位</a:t>
            </a:r>
            <a:r>
              <a:rPr lang="en-US" altLang="ja-JP" sz="1200" dirty="0"/>
              <a:t>3</a:t>
            </a:r>
            <a:r>
              <a:rPr lang="ja-JP" altLang="en-US" sz="1200" dirty="0"/>
              <a:t>位が脳血管疾患、認知症、高齢による衰弱であったのに対し、下野市では認知症、脳血管疾患、関節疾患という結果であった。全国に比べると、高齢による衰弱の割合が著しく低いため、健康寿命が短いことが推測される。</a:t>
            </a:r>
            <a:endParaRPr lang="en-US" altLang="ja-JP" sz="1200" dirty="0"/>
          </a:p>
        </p:txBody>
      </p:sp>
      <p:graphicFrame>
        <p:nvGraphicFramePr>
          <p:cNvPr id="12" name="表 11"/>
          <p:cNvGraphicFramePr>
            <a:graphicFrameLocks noGrp="1"/>
          </p:cNvGraphicFramePr>
          <p:nvPr>
            <p:extLst>
              <p:ext uri="{D42A27DB-BD31-4B8C-83A1-F6EECF244321}">
                <p14:modId xmlns:p14="http://schemas.microsoft.com/office/powerpoint/2010/main" val="2997675118"/>
              </p:ext>
            </p:extLst>
          </p:nvPr>
        </p:nvGraphicFramePr>
        <p:xfrm>
          <a:off x="278064" y="568155"/>
          <a:ext cx="4775200" cy="2996565"/>
        </p:xfrm>
        <a:graphic>
          <a:graphicData uri="http://schemas.openxmlformats.org/drawingml/2006/table">
            <a:tbl>
              <a:tblPr/>
              <a:tblGrid>
                <a:gridCol w="482600">
                  <a:extLst>
                    <a:ext uri="{9D8B030D-6E8A-4147-A177-3AD203B41FA5}">
                      <a16:colId xmlns="" xmlns:a16="http://schemas.microsoft.com/office/drawing/2014/main" val="20000"/>
                    </a:ext>
                  </a:extLst>
                </a:gridCol>
                <a:gridCol w="1384300">
                  <a:extLst>
                    <a:ext uri="{9D8B030D-6E8A-4147-A177-3AD203B41FA5}">
                      <a16:colId xmlns="" xmlns:a16="http://schemas.microsoft.com/office/drawing/2014/main" val="20001"/>
                    </a:ext>
                  </a:extLst>
                </a:gridCol>
                <a:gridCol w="1384300">
                  <a:extLst>
                    <a:ext uri="{9D8B030D-6E8A-4147-A177-3AD203B41FA5}">
                      <a16:colId xmlns="" xmlns:a16="http://schemas.microsoft.com/office/drawing/2014/main" val="20002"/>
                    </a:ext>
                  </a:extLst>
                </a:gridCol>
                <a:gridCol w="1524000">
                  <a:extLst>
                    <a:ext uri="{9D8B030D-6E8A-4147-A177-3AD203B41FA5}">
                      <a16:colId xmlns="" xmlns:a16="http://schemas.microsoft.com/office/drawing/2014/main" val="20003"/>
                    </a:ext>
                  </a:extLst>
                </a:gridCol>
              </a:tblGrid>
              <a:tr h="342900">
                <a:tc>
                  <a:txBody>
                    <a:bodyPr/>
                    <a:lstStyle/>
                    <a:p>
                      <a:pPr algn="ctr"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順位</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疾患大分類</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下野市</a:t>
                      </a:r>
                      <a:b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b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a:t>
                      </a:r>
                      <a:r>
                        <a:rPr lang="en-US" sz="1100" b="0" i="0" u="none" strike="noStrike" dirty="0">
                          <a:solidFill>
                            <a:srgbClr val="000000"/>
                          </a:solidFill>
                          <a:effectLst/>
                          <a:latin typeface="ＭＳ Ｐ明朝" panose="02020600040205080304" pitchFamily="18" charset="-128"/>
                          <a:ea typeface="ＭＳ Ｐ明朝" panose="02020600040205080304" pitchFamily="18" charset="-128"/>
                        </a:rPr>
                        <a:t>H26</a:t>
                      </a: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医師意見書）</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全国</a:t>
                      </a:r>
                      <a:b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b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a:t>
                      </a:r>
                      <a:r>
                        <a:rPr lang="en-US" sz="1000" b="0" i="0" u="none" strike="noStrike">
                          <a:solidFill>
                            <a:srgbClr val="000000"/>
                          </a:solidFill>
                          <a:effectLst/>
                          <a:latin typeface="ＭＳ Ｐ明朝" panose="02020600040205080304" pitchFamily="18" charset="-128"/>
                          <a:ea typeface="ＭＳ Ｐ明朝" panose="02020600040205080304" pitchFamily="18" charset="-128"/>
                        </a:rPr>
                        <a:t>H25</a:t>
                      </a: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国民生活基礎調査）</a:t>
                      </a:r>
                      <a:endParaRPr lang="ja-JP" altLang="en-US" sz="1100" b="0" i="0" u="none" strike="noStrike">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 xmlns:a16="http://schemas.microsoft.com/office/drawing/2014/main" val="10000"/>
                  </a:ext>
                </a:extLst>
              </a:tr>
              <a:tr h="171450">
                <a:tc>
                  <a:txBody>
                    <a:bodyPr/>
                    <a:lstStyle/>
                    <a:p>
                      <a:pPr algn="ct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認知症</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25.1%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15.8%</a:t>
                      </a:r>
                    </a:p>
                  </a:txBody>
                  <a:tcPr marL="9525" marR="9525" marT="9525"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extLst>
                  <a:ext uri="{0D108BD9-81ED-4DB2-BD59-A6C34878D82A}">
                    <a16:rowId xmlns="" xmlns:a16="http://schemas.microsoft.com/office/drawing/2014/main" val="10001"/>
                  </a:ext>
                </a:extLst>
              </a:tr>
              <a:tr h="171450">
                <a:tc>
                  <a:txBody>
                    <a:bodyPr/>
                    <a:lstStyle/>
                    <a:p>
                      <a:pPr algn="ct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脳血管疾患</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22.2%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18.5%</a:t>
                      </a:r>
                    </a:p>
                  </a:txBody>
                  <a:tcPr marL="9525" marR="9525" marT="9525"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extLst>
                  <a:ext uri="{0D108BD9-81ED-4DB2-BD59-A6C34878D82A}">
                    <a16:rowId xmlns="" xmlns:a16="http://schemas.microsoft.com/office/drawing/2014/main" val="10002"/>
                  </a:ext>
                </a:extLst>
              </a:tr>
              <a:tr h="342900">
                <a:tc>
                  <a:txBody>
                    <a:bodyPr/>
                    <a:lstStyle/>
                    <a:p>
                      <a:pPr algn="ct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zh-TW" altLang="en-US" sz="1100" b="0" i="0" u="none" strike="noStrike">
                          <a:solidFill>
                            <a:srgbClr val="000000"/>
                          </a:solidFill>
                          <a:effectLst/>
                          <a:latin typeface="ＭＳ Ｐ明朝" panose="02020600040205080304" pitchFamily="18" charset="-128"/>
                          <a:ea typeface="ＭＳ Ｐ明朝" panose="02020600040205080304" pitchFamily="18" charset="-128"/>
                        </a:rPr>
                        <a:t>関節疾患</a:t>
                      </a:r>
                      <a:br>
                        <a:rPr lang="zh-TW" altLang="en-US" sz="1100" b="0" i="0" u="none" strike="noStrike">
                          <a:solidFill>
                            <a:srgbClr val="000000"/>
                          </a:solidFill>
                          <a:effectLst/>
                          <a:latin typeface="ＭＳ Ｐ明朝" panose="02020600040205080304" pitchFamily="18" charset="-128"/>
                          <a:ea typeface="ＭＳ Ｐ明朝" panose="02020600040205080304" pitchFamily="18" charset="-128"/>
                        </a:rPr>
                      </a:br>
                      <a:r>
                        <a:rPr lang="zh-TW" altLang="en-US" sz="1100" b="0" i="0" u="none" strike="noStrike">
                          <a:solidFill>
                            <a:srgbClr val="000000"/>
                          </a:solidFill>
                          <a:effectLst/>
                          <a:latin typeface="ＭＳ Ｐ明朝" panose="02020600040205080304" pitchFamily="18" charset="-128"/>
                          <a:ea typeface="ＭＳ Ｐ明朝" panose="02020600040205080304" pitchFamily="18" charset="-128"/>
                        </a:rPr>
                        <a:t>（変形性質関節症等）</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15.7%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10.9%</a:t>
                      </a:r>
                    </a:p>
                  </a:txBody>
                  <a:tcPr marL="9525" marR="9525" marT="9525"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extLst>
                  <a:ext uri="{0D108BD9-81ED-4DB2-BD59-A6C34878D82A}">
                    <a16:rowId xmlns="" xmlns:a16="http://schemas.microsoft.com/office/drawing/2014/main" val="10003"/>
                  </a:ext>
                </a:extLst>
              </a:tr>
              <a:tr h="171450">
                <a:tc>
                  <a:txBody>
                    <a:bodyPr/>
                    <a:lstStyle/>
                    <a:p>
                      <a:pPr algn="ct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4</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骨折</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8.4%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11.8%</a:t>
                      </a:r>
                    </a:p>
                  </a:txBody>
                  <a:tcPr marL="9525" marR="9525" marT="9525"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extLst>
                  <a:ext uri="{0D108BD9-81ED-4DB2-BD59-A6C34878D82A}">
                    <a16:rowId xmlns="" xmlns:a16="http://schemas.microsoft.com/office/drawing/2014/main" val="10004"/>
                  </a:ext>
                </a:extLst>
              </a:tr>
              <a:tr h="171450">
                <a:tc>
                  <a:txBody>
                    <a:bodyPr/>
                    <a:lstStyle/>
                    <a:p>
                      <a:pPr algn="ct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5</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高齢による衰弱</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4.6%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13.4%</a:t>
                      </a:r>
                    </a:p>
                  </a:txBody>
                  <a:tcPr marL="9525" marR="9525" marT="9525"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extLst>
                  <a:ext uri="{0D108BD9-81ED-4DB2-BD59-A6C34878D82A}">
                    <a16:rowId xmlns="" xmlns:a16="http://schemas.microsoft.com/office/drawing/2014/main" val="10005"/>
                  </a:ext>
                </a:extLst>
              </a:tr>
              <a:tr h="171450">
                <a:tc>
                  <a:txBody>
                    <a:bodyPr/>
                    <a:lstStyle/>
                    <a:p>
                      <a:pPr algn="ct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6</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心疾患</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4.5%</a:t>
                      </a:r>
                    </a:p>
                  </a:txBody>
                  <a:tcPr marL="9525" marR="9525" marT="9525"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extLst>
                  <a:ext uri="{0D108BD9-81ED-4DB2-BD59-A6C34878D82A}">
                    <a16:rowId xmlns="" xmlns:a16="http://schemas.microsoft.com/office/drawing/2014/main" val="10006"/>
                  </a:ext>
                </a:extLst>
              </a:tr>
              <a:tr h="171450">
                <a:tc>
                  <a:txBody>
                    <a:bodyPr/>
                    <a:lstStyle/>
                    <a:p>
                      <a:pPr algn="ct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7</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糖尿病</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2.8%</a:t>
                      </a:r>
                    </a:p>
                  </a:txBody>
                  <a:tcPr marL="9525" marR="9525" marT="9525"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extLst>
                  <a:ext uri="{0D108BD9-81ED-4DB2-BD59-A6C34878D82A}">
                    <a16:rowId xmlns="" xmlns:a16="http://schemas.microsoft.com/office/drawing/2014/main" val="10007"/>
                  </a:ext>
                </a:extLst>
              </a:tr>
              <a:tr h="171450">
                <a:tc>
                  <a:txBody>
                    <a:bodyPr/>
                    <a:lstStyle/>
                    <a:p>
                      <a:pPr algn="ct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8</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がん</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2.3%</a:t>
                      </a:r>
                    </a:p>
                  </a:txBody>
                  <a:tcPr marL="9525" marR="9525" marT="9525"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extLst>
                  <a:ext uri="{0D108BD9-81ED-4DB2-BD59-A6C34878D82A}">
                    <a16:rowId xmlns="" xmlns:a16="http://schemas.microsoft.com/office/drawing/2014/main" val="10008"/>
                  </a:ext>
                </a:extLst>
              </a:tr>
              <a:tr h="171450">
                <a:tc>
                  <a:txBody>
                    <a:bodyPr/>
                    <a:lstStyle/>
                    <a:p>
                      <a:pPr algn="ct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9</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呼吸器系疾患</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2.4%</a:t>
                      </a:r>
                    </a:p>
                  </a:txBody>
                  <a:tcPr marL="9525" marR="9525" marT="9525"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extLst>
                  <a:ext uri="{0D108BD9-81ED-4DB2-BD59-A6C34878D82A}">
                    <a16:rowId xmlns="" xmlns:a16="http://schemas.microsoft.com/office/drawing/2014/main" val="10009"/>
                  </a:ext>
                </a:extLst>
              </a:tr>
              <a:tr h="171450">
                <a:tc>
                  <a:txBody>
                    <a:bodyPr/>
                    <a:lstStyle/>
                    <a:p>
                      <a:pPr algn="ct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10</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パーキンソン病</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3.4%</a:t>
                      </a:r>
                    </a:p>
                  </a:txBody>
                  <a:tcPr marL="9525" marR="9525" marT="9525"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extLst>
                  <a:ext uri="{0D108BD9-81ED-4DB2-BD59-A6C34878D82A}">
                    <a16:rowId xmlns="" xmlns:a16="http://schemas.microsoft.com/office/drawing/2014/main" val="10010"/>
                  </a:ext>
                </a:extLst>
              </a:tr>
              <a:tr h="171450">
                <a:tc>
                  <a:txBody>
                    <a:bodyPr/>
                    <a:lstStyle/>
                    <a:p>
                      <a:pPr algn="ct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11</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視覚・聴覚</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0.4%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1.8%</a:t>
                      </a:r>
                    </a:p>
                  </a:txBody>
                  <a:tcPr marL="9525" marR="9525" marT="9525"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extLst>
                  <a:ext uri="{0D108BD9-81ED-4DB2-BD59-A6C34878D82A}">
                    <a16:rowId xmlns="" xmlns:a16="http://schemas.microsoft.com/office/drawing/2014/main" val="10011"/>
                  </a:ext>
                </a:extLst>
              </a:tr>
              <a:tr h="171450">
                <a:tc>
                  <a:txBody>
                    <a:bodyPr/>
                    <a:lstStyle/>
                    <a:p>
                      <a:pPr algn="ct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12</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不明</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0.1%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2.5%</a:t>
                      </a:r>
                    </a:p>
                  </a:txBody>
                  <a:tcPr marL="9525" marR="9525" marT="9525"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extLst>
                  <a:ext uri="{0D108BD9-81ED-4DB2-BD59-A6C34878D82A}">
                    <a16:rowId xmlns="" xmlns:a16="http://schemas.microsoft.com/office/drawing/2014/main" val="10012"/>
                  </a:ext>
                </a:extLst>
              </a:tr>
              <a:tr h="171450">
                <a:tc>
                  <a:txBody>
                    <a:bodyPr/>
                    <a:lstStyle/>
                    <a:p>
                      <a:pPr algn="ct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その他</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10.8%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9.9%</a:t>
                      </a:r>
                    </a:p>
                  </a:txBody>
                  <a:tcPr marL="9525" marR="9525" marT="9525"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extLst>
                  <a:ext uri="{0D108BD9-81ED-4DB2-BD59-A6C34878D82A}">
                    <a16:rowId xmlns="" xmlns:a16="http://schemas.microsoft.com/office/drawing/2014/main" val="10013"/>
                  </a:ext>
                </a:extLst>
              </a:tr>
              <a:tr h="180975">
                <a:tc>
                  <a:txBody>
                    <a:bodyPr/>
                    <a:lstStyle/>
                    <a:p>
                      <a:pPr algn="l"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　</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100.0%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100.0%</a:t>
                      </a:r>
                    </a:p>
                  </a:txBody>
                  <a:tcPr marL="9525" marR="9525" marT="9525"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extLst>
                  <a:ext uri="{0D108BD9-81ED-4DB2-BD59-A6C34878D82A}">
                    <a16:rowId xmlns="" xmlns:a16="http://schemas.microsoft.com/office/drawing/2014/main" val="10014"/>
                  </a:ext>
                </a:extLst>
              </a:tr>
            </a:tbl>
          </a:graphicData>
        </a:graphic>
      </p:graphicFrame>
      <p:graphicFrame>
        <p:nvGraphicFramePr>
          <p:cNvPr id="13" name="グラフ 12"/>
          <p:cNvGraphicFramePr>
            <a:graphicFrameLocks/>
          </p:cNvGraphicFramePr>
          <p:nvPr>
            <p:extLst>
              <p:ext uri="{D42A27DB-BD31-4B8C-83A1-F6EECF244321}">
                <p14:modId xmlns:p14="http://schemas.microsoft.com/office/powerpoint/2010/main" val="2321788097"/>
              </p:ext>
            </p:extLst>
          </p:nvPr>
        </p:nvGraphicFramePr>
        <p:xfrm>
          <a:off x="306702" y="4360383"/>
          <a:ext cx="6304296" cy="368483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667648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r>
              <a:rPr kumimoji="1" lang="en-US" altLang="ja-JP" dirty="0" smtClean="0"/>
              <a:t>23</a:t>
            </a:r>
            <a:endParaRPr kumimoji="1" lang="ja-JP" altLang="en-US" dirty="0"/>
          </a:p>
        </p:txBody>
      </p:sp>
      <p:sp>
        <p:nvSpPr>
          <p:cNvPr id="5" name="コンテンツ プレースホルダー 5"/>
          <p:cNvSpPr>
            <a:spLocks noGrp="1"/>
          </p:cNvSpPr>
          <p:nvPr>
            <p:ph type="title"/>
          </p:nvPr>
        </p:nvSpPr>
        <p:spPr>
          <a:xfrm>
            <a:off x="188640" y="326841"/>
            <a:ext cx="6172200" cy="316855"/>
          </a:xfrm>
        </p:spPr>
        <p:txBody>
          <a:bodyPr>
            <a:normAutofit/>
          </a:bodyPr>
          <a:lstStyle/>
          <a:p>
            <a:pPr marL="0" indent="0" algn="just">
              <a:buNone/>
            </a:pPr>
            <a:r>
              <a:rPr kumimoji="1" lang="ja-JP" altLang="en-US" sz="1100" dirty="0"/>
              <a:t>介護の原因となる疾患の割合</a:t>
            </a:r>
            <a:r>
              <a:rPr lang="en-US" altLang="ja-JP" sz="1100" dirty="0"/>
              <a:t>【</a:t>
            </a:r>
            <a:r>
              <a:rPr lang="ja-JP" altLang="en-US" sz="1100" dirty="0"/>
              <a:t>下野市　地区別</a:t>
            </a:r>
            <a:r>
              <a:rPr lang="en-US" altLang="ja-JP" sz="1100" dirty="0"/>
              <a:t>】</a:t>
            </a:r>
            <a:endParaRPr kumimoji="1" lang="ja-JP" altLang="en-US" sz="1100" dirty="0"/>
          </a:p>
        </p:txBody>
      </p:sp>
      <p:graphicFrame>
        <p:nvGraphicFramePr>
          <p:cNvPr id="8" name="コンテンツ プレースホルダー 7"/>
          <p:cNvGraphicFramePr>
            <a:graphicFrameLocks noGrp="1"/>
          </p:cNvGraphicFramePr>
          <p:nvPr>
            <p:ph idx="1"/>
            <p:extLst>
              <p:ext uri="{D42A27DB-BD31-4B8C-83A1-F6EECF244321}">
                <p14:modId xmlns:p14="http://schemas.microsoft.com/office/powerpoint/2010/main" val="3179116121"/>
              </p:ext>
            </p:extLst>
          </p:nvPr>
        </p:nvGraphicFramePr>
        <p:xfrm>
          <a:off x="255912" y="666274"/>
          <a:ext cx="4851400" cy="3166110"/>
        </p:xfrm>
        <a:graphic>
          <a:graphicData uri="http://schemas.openxmlformats.org/drawingml/2006/table">
            <a:tbl>
              <a:tblPr/>
              <a:tblGrid>
                <a:gridCol w="1397000">
                  <a:extLst>
                    <a:ext uri="{9D8B030D-6E8A-4147-A177-3AD203B41FA5}">
                      <a16:colId xmlns="" xmlns:a16="http://schemas.microsoft.com/office/drawing/2014/main" val="20000"/>
                    </a:ext>
                  </a:extLst>
                </a:gridCol>
                <a:gridCol w="863600">
                  <a:extLst>
                    <a:ext uri="{9D8B030D-6E8A-4147-A177-3AD203B41FA5}">
                      <a16:colId xmlns="" xmlns:a16="http://schemas.microsoft.com/office/drawing/2014/main" val="20001"/>
                    </a:ext>
                  </a:extLst>
                </a:gridCol>
                <a:gridCol w="863600">
                  <a:extLst>
                    <a:ext uri="{9D8B030D-6E8A-4147-A177-3AD203B41FA5}">
                      <a16:colId xmlns="" xmlns:a16="http://schemas.microsoft.com/office/drawing/2014/main" val="20002"/>
                    </a:ext>
                  </a:extLst>
                </a:gridCol>
                <a:gridCol w="863600">
                  <a:extLst>
                    <a:ext uri="{9D8B030D-6E8A-4147-A177-3AD203B41FA5}">
                      <a16:colId xmlns="" xmlns:a16="http://schemas.microsoft.com/office/drawing/2014/main" val="20003"/>
                    </a:ext>
                  </a:extLst>
                </a:gridCol>
                <a:gridCol w="863600">
                  <a:extLst>
                    <a:ext uri="{9D8B030D-6E8A-4147-A177-3AD203B41FA5}">
                      <a16:colId xmlns="" xmlns:a16="http://schemas.microsoft.com/office/drawing/2014/main" val="20004"/>
                    </a:ext>
                  </a:extLst>
                </a:gridCol>
              </a:tblGrid>
              <a:tr h="514350">
                <a:tc>
                  <a:txBody>
                    <a:bodyPr/>
                    <a:lstStyle/>
                    <a:p>
                      <a:pPr algn="ctr"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疾患大分類</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南河内地区</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石橋地区</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国分寺地区</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下野市平均</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 xmlns:a16="http://schemas.microsoft.com/office/drawing/2014/main" val="10000"/>
                  </a:ext>
                </a:extLst>
              </a:tr>
              <a:tr h="171450">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認知症</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26.7%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21.8%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25.0%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1"/>
                  </a:ext>
                </a:extLst>
              </a:tr>
              <a:tr h="171450">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脳血管疾患</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24.8%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22.7%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22.1%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2"/>
                  </a:ext>
                </a:extLst>
              </a:tr>
              <a:tr h="342900">
                <a:tc>
                  <a:txBody>
                    <a:bodyPr/>
                    <a:lstStyle/>
                    <a:p>
                      <a:pPr algn="ctr" fontAlgn="ctr"/>
                      <a:r>
                        <a:rPr lang="zh-TW" altLang="en-US" sz="1100" b="0" i="0" u="none" strike="noStrike">
                          <a:solidFill>
                            <a:srgbClr val="000000"/>
                          </a:solidFill>
                          <a:effectLst/>
                          <a:latin typeface="ＭＳ Ｐ明朝" panose="02020600040205080304" pitchFamily="18" charset="-128"/>
                          <a:ea typeface="ＭＳ Ｐ明朝" panose="02020600040205080304" pitchFamily="18" charset="-128"/>
                        </a:rPr>
                        <a:t>関節疾患</a:t>
                      </a:r>
                      <a:br>
                        <a:rPr lang="zh-TW" altLang="en-US" sz="1100" b="0" i="0" u="none" strike="noStrike">
                          <a:solidFill>
                            <a:srgbClr val="000000"/>
                          </a:solidFill>
                          <a:effectLst/>
                          <a:latin typeface="ＭＳ Ｐ明朝" panose="02020600040205080304" pitchFamily="18" charset="-128"/>
                          <a:ea typeface="ＭＳ Ｐ明朝" panose="02020600040205080304" pitchFamily="18" charset="-128"/>
                        </a:rPr>
                      </a:br>
                      <a:r>
                        <a:rPr lang="zh-TW" altLang="en-US" sz="1100" b="0" i="0" u="none" strike="noStrike">
                          <a:solidFill>
                            <a:srgbClr val="000000"/>
                          </a:solidFill>
                          <a:effectLst/>
                          <a:latin typeface="ＭＳ Ｐ明朝" panose="02020600040205080304" pitchFamily="18" charset="-128"/>
                          <a:ea typeface="ＭＳ Ｐ明朝" panose="02020600040205080304" pitchFamily="18" charset="-128"/>
                        </a:rPr>
                        <a:t>（変形性質関節症等）</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13.7%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16.5%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16.8%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15.7%</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3"/>
                  </a:ext>
                </a:extLst>
              </a:tr>
              <a:tr h="171450">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骨折</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7.1%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8.2%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8.4%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4"/>
                  </a:ext>
                </a:extLst>
              </a:tr>
              <a:tr h="171450">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高齢による衰弱</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5.7%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4.6%</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5"/>
                  </a:ext>
                </a:extLst>
              </a:tr>
              <a:tr h="171450">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心疾患</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6"/>
                  </a:ext>
                </a:extLst>
              </a:tr>
              <a:tr h="171450">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糖尿病</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7"/>
                  </a:ext>
                </a:extLst>
              </a:tr>
              <a:tr h="171450">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がん</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4.1%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3.0%</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8"/>
                  </a:ext>
                </a:extLst>
              </a:tr>
              <a:tr h="171450">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呼吸器系疾患</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2.6%</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1.8%</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9"/>
                  </a:ext>
                </a:extLst>
              </a:tr>
              <a:tr h="171450">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パーキンソン病</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2.0%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1.8%</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0"/>
                  </a:ext>
                </a:extLst>
              </a:tr>
              <a:tr h="171450">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視覚・聴覚</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0.1%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0.5%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0.4%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1"/>
                  </a:ext>
                </a:extLst>
              </a:tr>
              <a:tr h="171450">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不明</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0.3%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0.0%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0.0%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0.1%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2"/>
                  </a:ext>
                </a:extLst>
              </a:tr>
              <a:tr h="171450">
                <a:tc>
                  <a:txBody>
                    <a:bodyPr/>
                    <a:lstStyle/>
                    <a:p>
                      <a:pPr algn="ctr"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その他</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10.5%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8.7%</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12.9%</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10.7%</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3"/>
                  </a:ext>
                </a:extLst>
              </a:tr>
              <a:tr h="180975">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100.0%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100.0%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100.0%</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l"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4"/>
                  </a:ext>
                </a:extLst>
              </a:tr>
            </a:tbl>
          </a:graphicData>
        </a:graphic>
      </p:graphicFrame>
      <p:graphicFrame>
        <p:nvGraphicFramePr>
          <p:cNvPr id="9" name="グラフ 8"/>
          <p:cNvGraphicFramePr>
            <a:graphicFrameLocks/>
          </p:cNvGraphicFramePr>
          <p:nvPr>
            <p:extLst>
              <p:ext uri="{D42A27DB-BD31-4B8C-83A1-F6EECF244321}">
                <p14:modId xmlns:p14="http://schemas.microsoft.com/office/powerpoint/2010/main" val="2217321866"/>
              </p:ext>
            </p:extLst>
          </p:nvPr>
        </p:nvGraphicFramePr>
        <p:xfrm>
          <a:off x="255912" y="3950595"/>
          <a:ext cx="6367586" cy="483307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278798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2"/>
          <p:cNvSpPr txBox="1"/>
          <p:nvPr/>
        </p:nvSpPr>
        <p:spPr>
          <a:xfrm>
            <a:off x="4077072" y="1037776"/>
            <a:ext cx="2736304" cy="365872"/>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rIns="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l"/>
            <a:r>
              <a:rPr kumimoji="1" lang="en-US" altLang="ja-JP" sz="800" dirty="0">
                <a:latin typeface="ＭＳ 明朝"/>
                <a:ea typeface="ＭＳ 明朝"/>
              </a:rPr>
              <a:t>※</a:t>
            </a:r>
            <a:r>
              <a:rPr kumimoji="1" lang="ja-JP" altLang="en-US" sz="800" dirty="0">
                <a:latin typeface="ＭＳ 明朝"/>
                <a:ea typeface="ＭＳ 明朝"/>
              </a:rPr>
              <a:t>各項目毎に上位</a:t>
            </a:r>
            <a:r>
              <a:rPr kumimoji="1" lang="en-US" altLang="ja-JP" sz="800" dirty="0">
                <a:latin typeface="ＭＳ 明朝"/>
                <a:ea typeface="ＭＳ 明朝"/>
              </a:rPr>
              <a:t>5</a:t>
            </a:r>
            <a:r>
              <a:rPr kumimoji="1" lang="ja-JP" altLang="en-US" sz="800" dirty="0">
                <a:latin typeface="ＭＳ 明朝"/>
                <a:ea typeface="ＭＳ 明朝"/>
              </a:rPr>
              <a:t>疾病を　　　　　　表示する。</a:t>
            </a:r>
          </a:p>
        </p:txBody>
      </p:sp>
      <p:sp>
        <p:nvSpPr>
          <p:cNvPr id="11" name="タイトル 1"/>
          <p:cNvSpPr txBox="1">
            <a:spLocks/>
          </p:cNvSpPr>
          <p:nvPr/>
        </p:nvSpPr>
        <p:spPr>
          <a:xfrm>
            <a:off x="365659" y="631305"/>
            <a:ext cx="6112060" cy="1008112"/>
          </a:xfrm>
          <a:prstGeom prst="rect">
            <a:avLst/>
          </a:prstGeom>
        </p:spPr>
        <p:txBody>
          <a:bodyPr vert="horz" lIns="91440" tIns="45720" rIns="91440" bIns="45720" rtlCol="0" anchor="t">
            <a:noAutofit/>
          </a:bodyPr>
          <a:lstStyle/>
          <a:p>
            <a:pPr marL="90488">
              <a:lnSpc>
                <a:spcPct val="150000"/>
              </a:lnSpc>
              <a:spcBef>
                <a:spcPct val="0"/>
              </a:spcBef>
              <a:defRPr/>
            </a:pPr>
            <a:endParaRPr lang="en-US" altLang="ja-JP" sz="1000" dirty="0">
              <a:solidFill>
                <a:prstClr val="black"/>
              </a:solidFill>
              <a:latin typeface="ＭＳ 明朝"/>
              <a:ea typeface="ＭＳ 明朝"/>
              <a:cs typeface="+mj-cs"/>
            </a:endParaRPr>
          </a:p>
        </p:txBody>
      </p:sp>
      <p:sp>
        <p:nvSpPr>
          <p:cNvPr id="4" name="タイトル 1"/>
          <p:cNvSpPr txBox="1">
            <a:spLocks/>
          </p:cNvSpPr>
          <p:nvPr/>
        </p:nvSpPr>
        <p:spPr>
          <a:xfrm>
            <a:off x="369000" y="288000"/>
            <a:ext cx="6120000" cy="8748496"/>
          </a:xfrm>
          <a:prstGeom prst="rect">
            <a:avLst/>
          </a:prstGeom>
          <a:ln>
            <a:noFill/>
          </a:ln>
        </p:spPr>
        <p:txBody>
          <a:bodyPr vert="horz" lIns="0" tIns="45720" rIns="0" bIns="45720" rtlCol="0" anchor="t">
            <a:noAutofit/>
          </a:bodyPr>
          <a:lstStyle/>
          <a:p>
            <a:pPr indent="177800"/>
            <a:r>
              <a:rPr lang="ja-JP" altLang="en-US" sz="1200" dirty="0">
                <a:latin typeface="ＭＳ 明朝"/>
                <a:ea typeface="ＭＳ 明朝"/>
              </a:rPr>
              <a:t>要介護認定者の疾病別有病率を以下に示す。</a:t>
            </a:r>
            <a:endParaRPr lang="en-US" altLang="ja-JP" sz="1200" dirty="0">
              <a:latin typeface="ＭＳ 明朝"/>
              <a:ea typeface="ＭＳ 明朝"/>
            </a:endParaRPr>
          </a:p>
          <a:p>
            <a:pPr indent="177800"/>
            <a:r>
              <a:rPr lang="ja-JP" altLang="en-US" sz="1200" dirty="0">
                <a:latin typeface="ＭＳ 明朝"/>
                <a:ea typeface="ＭＳ 明朝"/>
              </a:rPr>
              <a:t>疾病毎の有病者数を合計すると、</a:t>
            </a:r>
            <a:r>
              <a:rPr lang="en-US" altLang="zh-TW" sz="1200" dirty="0">
                <a:latin typeface="ＭＳ 明朝"/>
                <a:ea typeface="ＭＳ 明朝"/>
              </a:rPr>
              <a:t>7,021</a:t>
            </a:r>
            <a:r>
              <a:rPr lang="ja-JP" altLang="en-US" sz="1200" dirty="0">
                <a:latin typeface="ＭＳ 明朝"/>
                <a:ea typeface="ＭＳ 明朝"/>
              </a:rPr>
              <a:t>人となり、認定者数</a:t>
            </a:r>
            <a:r>
              <a:rPr lang="en-US" altLang="zh-TW" sz="1200" dirty="0">
                <a:latin typeface="ＭＳ 明朝"/>
                <a:ea typeface="ＭＳ 明朝"/>
              </a:rPr>
              <a:t>2,136</a:t>
            </a:r>
            <a:r>
              <a:rPr lang="ja-JP" altLang="en-US" sz="1200" dirty="0">
                <a:latin typeface="ＭＳ 明朝"/>
                <a:ea typeface="ＭＳ 明朝"/>
              </a:rPr>
              <a:t>人の約</a:t>
            </a:r>
            <a:r>
              <a:rPr lang="en-US" altLang="zh-TW" sz="1200" dirty="0">
                <a:latin typeface="ＭＳ 明朝"/>
                <a:ea typeface="ＭＳ 明朝"/>
              </a:rPr>
              <a:t>3.3</a:t>
            </a:r>
            <a:r>
              <a:rPr lang="ja-JP" altLang="en-US" sz="1200" dirty="0">
                <a:latin typeface="ＭＳ 明朝"/>
                <a:ea typeface="ＭＳ 明朝"/>
              </a:rPr>
              <a:t>倍である。</a:t>
            </a:r>
            <a:endParaRPr lang="en-US" altLang="ja-JP" sz="1200" dirty="0">
              <a:latin typeface="ＭＳ 明朝"/>
              <a:ea typeface="ＭＳ 明朝"/>
            </a:endParaRPr>
          </a:p>
          <a:p>
            <a:pPr indent="177800"/>
            <a:r>
              <a:rPr lang="ja-JP" altLang="en-US" sz="1200" dirty="0">
                <a:latin typeface="ＭＳ 明朝"/>
                <a:ea typeface="ＭＳ 明朝"/>
              </a:rPr>
              <a:t>認定者一人当たり、</a:t>
            </a:r>
            <a:r>
              <a:rPr lang="en-US" altLang="zh-TW" sz="1200" dirty="0">
                <a:latin typeface="ＭＳ 明朝"/>
                <a:ea typeface="ＭＳ 明朝"/>
              </a:rPr>
              <a:t>3.3</a:t>
            </a:r>
            <a:r>
              <a:rPr lang="ja-JP" altLang="en-US" sz="1200" dirty="0">
                <a:latin typeface="ＭＳ 明朝"/>
                <a:ea typeface="ＭＳ 明朝"/>
              </a:rPr>
              <a:t>種類の疾病を併発していることがわかる。</a:t>
            </a:r>
            <a:endParaRPr lang="en-US" altLang="ja-JP" sz="1200" dirty="0">
              <a:latin typeface="ＭＳ 明朝"/>
              <a:ea typeface="ＭＳ 明朝"/>
            </a:endParaRPr>
          </a:p>
        </p:txBody>
      </p:sp>
      <p:sp>
        <p:nvSpPr>
          <p:cNvPr id="6" name="テキスト ボックス 5"/>
          <p:cNvSpPr txBox="1"/>
          <p:nvPr/>
        </p:nvSpPr>
        <p:spPr>
          <a:xfrm>
            <a:off x="5301208" y="1115616"/>
            <a:ext cx="468000" cy="192360"/>
          </a:xfrm>
          <a:prstGeom prst="rect">
            <a:avLst/>
          </a:prstGeom>
          <a:solidFill>
            <a:srgbClr val="FFE07D"/>
          </a:solidFill>
          <a:ln>
            <a:solidFill>
              <a:schemeClr val="bg1">
                <a:lumMod val="75000"/>
              </a:schemeClr>
            </a:solidFill>
          </a:ln>
        </p:spPr>
        <p:txBody>
          <a:bodyPr wrap="square" rtlCol="0">
            <a:spAutoFit/>
          </a:bodyPr>
          <a:lstStyle/>
          <a:p>
            <a:pPr algn="ctr"/>
            <a:r>
              <a:rPr kumimoji="1" lang="ja-JP" altLang="en-US" sz="650" dirty="0">
                <a:latin typeface="ＭＳ 明朝"/>
                <a:ea typeface="ＭＳ 明朝"/>
              </a:rPr>
              <a:t>網掛け</a:t>
            </a:r>
          </a:p>
        </p:txBody>
      </p:sp>
      <p:sp>
        <p:nvSpPr>
          <p:cNvPr id="12" name="テキスト ボックス 11"/>
          <p:cNvSpPr txBox="1"/>
          <p:nvPr/>
        </p:nvSpPr>
        <p:spPr>
          <a:xfrm>
            <a:off x="484893" y="1041748"/>
            <a:ext cx="3888432" cy="306559"/>
          </a:xfrm>
          <a:prstGeom prst="rect">
            <a:avLst/>
          </a:prstGeom>
          <a:noFill/>
          <a:ln>
            <a:noFill/>
          </a:ln>
        </p:spPr>
        <p:txBody>
          <a:bodyPr wrap="square" lIns="0" rIns="0" rtlCol="0">
            <a:spAutoFit/>
          </a:bodyPr>
          <a:lstStyle/>
          <a:p>
            <a:pPr marL="177800" indent="-87313">
              <a:lnSpc>
                <a:spcPct val="150000"/>
              </a:lnSpc>
              <a:spcBef>
                <a:spcPct val="0"/>
              </a:spcBef>
              <a:defRPr/>
            </a:pPr>
            <a:r>
              <a:rPr lang="ja-JP" altLang="en-US" sz="1100" dirty="0">
                <a:latin typeface="ＭＳ 明朝"/>
                <a:ea typeface="ＭＳ 明朝"/>
              </a:rPr>
              <a:t>要介護</a:t>
            </a:r>
            <a:r>
              <a:rPr lang="en-US" altLang="ja-JP" sz="1100" dirty="0">
                <a:latin typeface="ＭＳ 明朝"/>
                <a:ea typeface="ＭＳ 明朝"/>
              </a:rPr>
              <a:t>(</a:t>
            </a:r>
            <a:r>
              <a:rPr lang="ja-JP" altLang="en-US" sz="1100" dirty="0">
                <a:latin typeface="ＭＳ 明朝"/>
                <a:ea typeface="ＭＳ 明朝"/>
              </a:rPr>
              <a:t>支援</a:t>
            </a:r>
            <a:r>
              <a:rPr lang="en-US" altLang="ja-JP" sz="1100" dirty="0">
                <a:latin typeface="ＭＳ 明朝"/>
                <a:ea typeface="ＭＳ 明朝"/>
              </a:rPr>
              <a:t>)</a:t>
            </a:r>
            <a:r>
              <a:rPr lang="ja-JP" altLang="en-US" sz="1100" dirty="0">
                <a:latin typeface="ＭＳ 明朝"/>
                <a:ea typeface="ＭＳ 明朝"/>
              </a:rPr>
              <a:t>認定者の疾病別有病状況</a:t>
            </a:r>
            <a:r>
              <a:rPr lang="en-US" altLang="ja-JP" sz="1100" dirty="0">
                <a:latin typeface="ＭＳ 明朝"/>
                <a:ea typeface="ＭＳ 明朝"/>
              </a:rPr>
              <a:t>(H27</a:t>
            </a:r>
            <a:r>
              <a:rPr lang="ja-JP" altLang="en-US" sz="1100" dirty="0">
                <a:latin typeface="ＭＳ 明朝"/>
                <a:ea typeface="ＭＳ 明朝"/>
              </a:rPr>
              <a:t>年度</a:t>
            </a:r>
            <a:r>
              <a:rPr lang="en-US" altLang="ja-JP" sz="1100" dirty="0">
                <a:latin typeface="ＭＳ 明朝"/>
                <a:ea typeface="ＭＳ 明朝"/>
              </a:rPr>
              <a:t>)</a:t>
            </a:r>
          </a:p>
        </p:txBody>
      </p:sp>
      <p:sp>
        <p:nvSpPr>
          <p:cNvPr id="13" name="テキスト ボックス 12"/>
          <p:cNvSpPr txBox="1">
            <a:spLocks noChangeAspect="1"/>
          </p:cNvSpPr>
          <p:nvPr/>
        </p:nvSpPr>
        <p:spPr>
          <a:xfrm>
            <a:off x="461109" y="5076056"/>
            <a:ext cx="4392488" cy="306559"/>
          </a:xfrm>
          <a:prstGeom prst="rect">
            <a:avLst/>
          </a:prstGeom>
          <a:noFill/>
          <a:ln>
            <a:noFill/>
          </a:ln>
        </p:spPr>
        <p:txBody>
          <a:bodyPr wrap="square" lIns="0" rIns="0" rtlCol="0">
            <a:spAutoFit/>
          </a:bodyPr>
          <a:lstStyle/>
          <a:p>
            <a:pPr marL="90488" indent="11113">
              <a:lnSpc>
                <a:spcPct val="150000"/>
              </a:lnSpc>
              <a:spcBef>
                <a:spcPct val="0"/>
              </a:spcBef>
              <a:defRPr/>
            </a:pPr>
            <a:r>
              <a:rPr lang="ja-JP" altLang="en-US" sz="1100" dirty="0">
                <a:latin typeface="ＭＳ 明朝"/>
                <a:ea typeface="ＭＳ 明朝"/>
              </a:rPr>
              <a:t>要介護認定者の疾病別有病状況</a:t>
            </a:r>
            <a:r>
              <a:rPr lang="en-US" altLang="ja-JP" sz="1100" dirty="0">
                <a:latin typeface="ＭＳ 明朝"/>
                <a:ea typeface="ＭＳ 明朝"/>
              </a:rPr>
              <a:t>(H27</a:t>
            </a:r>
            <a:r>
              <a:rPr lang="ja-JP" altLang="en-US" sz="1100" dirty="0">
                <a:latin typeface="ＭＳ 明朝"/>
                <a:ea typeface="ＭＳ 明朝"/>
              </a:rPr>
              <a:t>年度</a:t>
            </a:r>
            <a:r>
              <a:rPr lang="en-US" altLang="ja-JP" sz="1100" dirty="0">
                <a:latin typeface="ＭＳ 明朝"/>
                <a:ea typeface="ＭＳ 明朝"/>
              </a:rPr>
              <a:t>)</a:t>
            </a:r>
            <a:r>
              <a:rPr lang="ja-JP" altLang="en-US" sz="1100" dirty="0">
                <a:latin typeface="ＭＳ 明朝"/>
                <a:ea typeface="ＭＳ 明朝"/>
              </a:rPr>
              <a:t> グラフ</a:t>
            </a:r>
            <a:endParaRPr lang="en-US" altLang="ja-JP" sz="1100" dirty="0">
              <a:latin typeface="ＭＳ 明朝"/>
              <a:ea typeface="ＭＳ 明朝"/>
            </a:endParaRPr>
          </a:p>
        </p:txBody>
      </p:sp>
      <p:sp>
        <p:nvSpPr>
          <p:cNvPr id="10" name="スライド番号プレースホルダ 9"/>
          <p:cNvSpPr>
            <a:spLocks noGrp="1"/>
          </p:cNvSpPr>
          <p:nvPr>
            <p:ph type="sldNum" sz="quarter" idx="12"/>
          </p:nvPr>
        </p:nvSpPr>
        <p:spPr>
          <a:xfrm>
            <a:off x="2628900" y="8783668"/>
            <a:ext cx="1600200" cy="485775"/>
          </a:xfrm>
        </p:spPr>
        <p:txBody>
          <a:bodyPr vert="horz" lIns="91440" tIns="45720" rIns="91440" bIns="45720" rtlCol="0" anchor="ctr"/>
          <a:lstStyle/>
          <a:p>
            <a:r>
              <a:rPr lang="en-US" altLang="ja-JP" dirty="0" smtClean="0">
                <a:latin typeface="ＭＳ 明朝"/>
                <a:ea typeface="ＭＳ 明朝"/>
              </a:rPr>
              <a:t>24</a:t>
            </a:r>
            <a:endParaRPr lang="ja-JP" altLang="en-US" dirty="0">
              <a:latin typeface="ＭＳ 明朝"/>
              <a:ea typeface="ＭＳ 明朝"/>
            </a:endParaRPr>
          </a:p>
        </p:txBody>
      </p:sp>
      <p:sp>
        <p:nvSpPr>
          <p:cNvPr id="9" name="注釈文章 9"/>
          <p:cNvSpPr txBox="1">
            <a:spLocks noChangeAspect="1"/>
          </p:cNvSpPr>
          <p:nvPr/>
        </p:nvSpPr>
        <p:spPr>
          <a:xfrm>
            <a:off x="549360" y="4932620"/>
            <a:ext cx="6120000" cy="216256"/>
          </a:xfrm>
          <a:prstGeom prst="rect">
            <a:avLst/>
          </a:prstGeom>
          <a:noFill/>
        </p:spPr>
        <p:txBody>
          <a:bodyPr wrap="square" lIns="0" rIns="0" rtlCol="0">
            <a:spAutoFit/>
          </a:bodyPr>
          <a:lstStyle/>
          <a:p>
            <a:r>
              <a:rPr lang="ja-JP" altLang="en-US" sz="800" dirty="0">
                <a:latin typeface="ＭＳ 明朝"/>
                <a:ea typeface="ＭＳ 明朝"/>
              </a:rPr>
              <a:t>出典</a:t>
            </a:r>
            <a:r>
              <a:rPr lang="en-US" altLang="ja-JP" sz="800" dirty="0">
                <a:latin typeface="ＭＳ 明朝"/>
                <a:ea typeface="ＭＳ 明朝"/>
              </a:rPr>
              <a:t>:</a:t>
            </a:r>
            <a:r>
              <a:rPr lang="ja-JP" altLang="en-US" sz="800">
                <a:latin typeface="ＭＳ 明朝"/>
                <a:ea typeface="ＭＳ 明朝"/>
              </a:rPr>
              <a:t>国保データベース</a:t>
            </a:r>
            <a:r>
              <a:rPr lang="en-US" altLang="ja-JP" sz="800">
                <a:latin typeface="ＭＳ 明朝"/>
                <a:ea typeface="ＭＳ 明朝"/>
              </a:rPr>
              <a:t>(KDB</a:t>
            </a:r>
            <a:r>
              <a:rPr lang="en-US" altLang="ja-JP" sz="800" dirty="0">
                <a:latin typeface="ＭＳ 明朝"/>
                <a:ea typeface="ＭＳ 明朝"/>
              </a:rPr>
              <a:t>)</a:t>
            </a:r>
            <a:r>
              <a:rPr lang="ja-JP" altLang="en-US" sz="800" dirty="0">
                <a:latin typeface="ＭＳ 明朝"/>
                <a:ea typeface="ＭＳ 明朝"/>
              </a:rPr>
              <a:t>システム </a:t>
            </a:r>
            <a:r>
              <a:rPr lang="en-US" altLang="ja-JP" sz="800" dirty="0">
                <a:latin typeface="ＭＳ 明朝"/>
                <a:ea typeface="ＭＳ 明朝"/>
              </a:rPr>
              <a:t>｢</a:t>
            </a:r>
            <a:r>
              <a:rPr lang="ja-JP" altLang="en-US" sz="800" dirty="0">
                <a:latin typeface="ＭＳ 明朝"/>
                <a:ea typeface="ＭＳ 明朝"/>
              </a:rPr>
              <a:t>地域の全体像の把握</a:t>
            </a:r>
            <a:r>
              <a:rPr lang="en-US" altLang="ja-JP" sz="800" dirty="0">
                <a:latin typeface="ＭＳ 明朝"/>
                <a:ea typeface="ＭＳ 明朝"/>
              </a:rPr>
              <a:t>｣</a:t>
            </a:r>
            <a:endParaRPr kumimoji="1" lang="ja-JP" altLang="en-US" sz="800" dirty="0">
              <a:latin typeface="ＭＳ 明朝"/>
              <a:ea typeface="ＭＳ 明朝"/>
            </a:endParaRPr>
          </a:p>
        </p:txBody>
      </p:sp>
      <p:sp>
        <p:nvSpPr>
          <p:cNvPr id="14" name="注釈文章 9"/>
          <p:cNvSpPr txBox="1">
            <a:spLocks noChangeAspect="1"/>
          </p:cNvSpPr>
          <p:nvPr/>
        </p:nvSpPr>
        <p:spPr>
          <a:xfrm>
            <a:off x="571938" y="8749044"/>
            <a:ext cx="6120000" cy="216256"/>
          </a:xfrm>
          <a:prstGeom prst="rect">
            <a:avLst/>
          </a:prstGeom>
          <a:noFill/>
        </p:spPr>
        <p:txBody>
          <a:bodyPr wrap="square" lIns="0" rIns="0" rtlCol="0">
            <a:spAutoFit/>
          </a:bodyPr>
          <a:lstStyle/>
          <a:p>
            <a:r>
              <a:rPr lang="ja-JP" altLang="en-US" sz="800" dirty="0">
                <a:latin typeface="ＭＳ 明朝"/>
                <a:ea typeface="ＭＳ 明朝"/>
              </a:rPr>
              <a:t>出典</a:t>
            </a:r>
            <a:r>
              <a:rPr lang="en-US" altLang="ja-JP" sz="800" dirty="0">
                <a:latin typeface="ＭＳ 明朝"/>
                <a:ea typeface="ＭＳ 明朝"/>
              </a:rPr>
              <a:t>:</a:t>
            </a:r>
            <a:r>
              <a:rPr lang="ja-JP" altLang="en-US" sz="800">
                <a:latin typeface="ＭＳ 明朝"/>
                <a:ea typeface="ＭＳ 明朝"/>
              </a:rPr>
              <a:t>国保データベース</a:t>
            </a:r>
            <a:r>
              <a:rPr lang="en-US" altLang="ja-JP" sz="800">
                <a:latin typeface="ＭＳ 明朝"/>
                <a:ea typeface="ＭＳ 明朝"/>
              </a:rPr>
              <a:t>(KDB</a:t>
            </a:r>
            <a:r>
              <a:rPr lang="en-US" altLang="ja-JP" sz="800" dirty="0">
                <a:latin typeface="ＭＳ 明朝"/>
                <a:ea typeface="ＭＳ 明朝"/>
              </a:rPr>
              <a:t>)</a:t>
            </a:r>
            <a:r>
              <a:rPr lang="ja-JP" altLang="en-US" sz="800" dirty="0">
                <a:latin typeface="ＭＳ 明朝"/>
                <a:ea typeface="ＭＳ 明朝"/>
              </a:rPr>
              <a:t>システム </a:t>
            </a:r>
            <a:r>
              <a:rPr lang="en-US" altLang="ja-JP" sz="800" dirty="0">
                <a:latin typeface="ＭＳ 明朝"/>
                <a:ea typeface="ＭＳ 明朝"/>
              </a:rPr>
              <a:t>｢</a:t>
            </a:r>
            <a:r>
              <a:rPr lang="ja-JP" altLang="en-US" sz="800" dirty="0">
                <a:latin typeface="ＭＳ 明朝"/>
                <a:ea typeface="ＭＳ 明朝"/>
              </a:rPr>
              <a:t>地域の全体像の把握</a:t>
            </a:r>
            <a:r>
              <a:rPr lang="en-US" altLang="ja-JP" sz="800" dirty="0">
                <a:latin typeface="ＭＳ 明朝"/>
                <a:ea typeface="ＭＳ 明朝"/>
              </a:rPr>
              <a:t>｣</a:t>
            </a:r>
            <a:endParaRPr kumimoji="1" lang="ja-JP" altLang="en-US" sz="800" dirty="0">
              <a:latin typeface="ＭＳ 明朝"/>
              <a:ea typeface="ＭＳ 明朝"/>
            </a:endParaRPr>
          </a:p>
        </p:txBody>
      </p:sp>
      <p:pic>
        <p:nvPicPr>
          <p:cNvPr id="6146" name="table1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800" y="1346200"/>
            <a:ext cx="5753100" cy="360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table15"/>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5856" y="5393267"/>
            <a:ext cx="5207000" cy="339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80857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テキスト ボックス 17"/>
          <p:cNvSpPr txBox="1">
            <a:spLocks noChangeAspect="1"/>
          </p:cNvSpPr>
          <p:nvPr/>
        </p:nvSpPr>
        <p:spPr>
          <a:xfrm>
            <a:off x="-27384" y="6516806"/>
            <a:ext cx="3501577" cy="261610"/>
          </a:xfrm>
          <a:prstGeom prst="rect">
            <a:avLst/>
          </a:prstGeom>
          <a:noFill/>
          <a:ln>
            <a:noFill/>
          </a:ln>
        </p:spPr>
        <p:txBody>
          <a:bodyPr wrap="square" lIns="0" rIns="0" rtlCol="0">
            <a:spAutoFit/>
          </a:bodyPr>
          <a:lstStyle/>
          <a:p>
            <a:pPr marL="90488">
              <a:spcBef>
                <a:spcPct val="0"/>
              </a:spcBef>
              <a:defRPr/>
            </a:pPr>
            <a:r>
              <a:rPr lang="en-US" altLang="ja-JP" sz="1100" dirty="0">
                <a:latin typeface="ＭＳ 明朝"/>
                <a:ea typeface="ＭＳ 明朝"/>
              </a:rPr>
              <a:t>(</a:t>
            </a:r>
            <a:r>
              <a:rPr lang="zh-TW" altLang="en-US" sz="1100" dirty="0">
                <a:latin typeface="ＭＳ 明朝"/>
                <a:ea typeface="ＭＳ 明朝"/>
              </a:rPr>
              <a:t>男性</a:t>
            </a:r>
            <a:r>
              <a:rPr lang="en-US" altLang="ja-JP" sz="1100" dirty="0">
                <a:latin typeface="ＭＳ 明朝"/>
                <a:ea typeface="ＭＳ 明朝"/>
              </a:rPr>
              <a:t>)</a:t>
            </a:r>
            <a:r>
              <a:rPr lang="zh-TW" altLang="en-US" sz="1100" dirty="0">
                <a:latin typeface="ＭＳ 明朝"/>
                <a:ea typeface="ＭＳ 明朝"/>
              </a:rPr>
              <a:t>年齢別特定健康診査受診率</a:t>
            </a:r>
            <a:r>
              <a:rPr lang="en-US" altLang="ja-JP" sz="1100" dirty="0">
                <a:latin typeface="ＭＳ 明朝"/>
                <a:ea typeface="ＭＳ 明朝"/>
              </a:rPr>
              <a:t>(H27</a:t>
            </a:r>
            <a:r>
              <a:rPr lang="ja-JP" altLang="en-US" sz="1100" dirty="0">
                <a:latin typeface="ＭＳ 明朝"/>
                <a:ea typeface="ＭＳ 明朝"/>
              </a:rPr>
              <a:t>年度</a:t>
            </a:r>
            <a:r>
              <a:rPr lang="en-US" altLang="ja-JP" sz="1100" dirty="0">
                <a:latin typeface="ＭＳ 明朝"/>
                <a:ea typeface="ＭＳ 明朝"/>
              </a:rPr>
              <a:t>)</a:t>
            </a:r>
            <a:r>
              <a:rPr lang="ja-JP" altLang="en-US" sz="1100" dirty="0">
                <a:latin typeface="ＭＳ 明朝"/>
                <a:ea typeface="ＭＳ 明朝"/>
              </a:rPr>
              <a:t>グラフ</a:t>
            </a:r>
            <a:endParaRPr lang="en-US" altLang="ja-JP" sz="1100" dirty="0">
              <a:latin typeface="ＭＳ 明朝"/>
              <a:ea typeface="ＭＳ 明朝"/>
            </a:endParaRPr>
          </a:p>
        </p:txBody>
      </p:sp>
      <p:sp>
        <p:nvSpPr>
          <p:cNvPr id="14" name="タイトル 1"/>
          <p:cNvSpPr txBox="1">
            <a:spLocks noChangeAspect="1"/>
          </p:cNvSpPr>
          <p:nvPr/>
        </p:nvSpPr>
        <p:spPr>
          <a:xfrm>
            <a:off x="116632" y="6022498"/>
            <a:ext cx="6120000" cy="47304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vert="horz" lIns="0" tIns="45720" rIns="0" bIns="45720" rtlCol="0" anchor="t">
            <a:noAutofit/>
          </a:bodyPr>
          <a:lstStyle/>
          <a:p>
            <a:pPr marL="173038" indent="195263">
              <a:spcBef>
                <a:spcPct val="0"/>
              </a:spcBef>
              <a:defRPr/>
            </a:pPr>
            <a:r>
              <a:rPr lang="ja-JP" altLang="en-US" sz="1200" dirty="0">
                <a:solidFill>
                  <a:schemeClr val="tx1"/>
                </a:solidFill>
                <a:latin typeface="ＭＳ 明朝"/>
                <a:ea typeface="ＭＳ 明朝"/>
              </a:rPr>
              <a:t>男女別･年齢階層別特定健康診査受診率をみると、男女ともに年代が高いほど受診率が高い傾向にある。</a:t>
            </a:r>
          </a:p>
        </p:txBody>
      </p:sp>
      <p:sp>
        <p:nvSpPr>
          <p:cNvPr id="12" name="タイトル_小_1_3_3"/>
          <p:cNvSpPr txBox="1">
            <a:spLocks/>
          </p:cNvSpPr>
          <p:nvPr/>
        </p:nvSpPr>
        <p:spPr>
          <a:xfrm>
            <a:off x="44624" y="179512"/>
            <a:ext cx="6120000" cy="125344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vert="horz" lIns="0" tIns="45720" rIns="0" bIns="45720" rtlCol="0" anchor="t">
            <a:noAutofit/>
          </a:bodyPr>
          <a:lstStyle/>
          <a:p>
            <a:pPr>
              <a:lnSpc>
                <a:spcPct val="150000"/>
              </a:lnSpc>
              <a:spcBef>
                <a:spcPct val="0"/>
              </a:spcBef>
              <a:defRPr/>
            </a:pPr>
            <a:r>
              <a:rPr lang="en-US" altLang="ja-JP" sz="1400" dirty="0">
                <a:solidFill>
                  <a:schemeClr val="tx1"/>
                </a:solidFill>
                <a:latin typeface="ＭＳ 明朝"/>
                <a:ea typeface="ＭＳ 明朝"/>
              </a:rPr>
              <a:t>(12)</a:t>
            </a:r>
            <a:r>
              <a:rPr lang="ja-JP" altLang="en-US" sz="1400" dirty="0">
                <a:solidFill>
                  <a:schemeClr val="tx1"/>
                </a:solidFill>
                <a:latin typeface="ＭＳ 明朝"/>
                <a:ea typeface="ＭＳ 明朝"/>
              </a:rPr>
              <a:t>特定健康診査受診状況及び特定保健指導実施状況</a:t>
            </a:r>
            <a:endParaRPr lang="en-US" altLang="ja-JP" sz="1400" dirty="0">
              <a:solidFill>
                <a:schemeClr val="tx1"/>
              </a:solidFill>
              <a:latin typeface="ＭＳ 明朝"/>
              <a:ea typeface="ＭＳ 明朝"/>
            </a:endParaRPr>
          </a:p>
          <a:p>
            <a:pPr marL="173038">
              <a:lnSpc>
                <a:spcPct val="150000"/>
              </a:lnSpc>
              <a:spcBef>
                <a:spcPct val="0"/>
              </a:spcBef>
              <a:defRPr/>
            </a:pPr>
            <a:r>
              <a:rPr lang="ja-JP" altLang="en-US" sz="1300" dirty="0">
                <a:solidFill>
                  <a:schemeClr val="tx1"/>
                </a:solidFill>
                <a:latin typeface="ＭＳ 明朝"/>
                <a:ea typeface="ＭＳ 明朝"/>
                <a:cs typeface="+mj-cs"/>
              </a:rPr>
              <a:t>①特定健康診査</a:t>
            </a:r>
            <a:endParaRPr lang="en-US" altLang="ja-JP" sz="1300" dirty="0">
              <a:solidFill>
                <a:schemeClr val="tx1"/>
              </a:solidFill>
              <a:latin typeface="ＭＳ 明朝"/>
              <a:ea typeface="ＭＳ 明朝"/>
              <a:cs typeface="+mj-cs"/>
            </a:endParaRPr>
          </a:p>
          <a:p>
            <a:pPr marL="177800" indent="177800">
              <a:lnSpc>
                <a:spcPct val="150000"/>
              </a:lnSpc>
              <a:spcBef>
                <a:spcPct val="0"/>
              </a:spcBef>
              <a:defRPr/>
            </a:pPr>
            <a:r>
              <a:rPr lang="zh-CN" altLang="en-US" sz="1200" dirty="0">
                <a:solidFill>
                  <a:schemeClr val="tx1"/>
                </a:solidFill>
                <a:latin typeface="ＭＳ 明朝"/>
                <a:ea typeface="ＭＳ 明朝"/>
                <a:cs typeface="+mj-cs"/>
              </a:rPr>
              <a:t>本市</a:t>
            </a:r>
            <a:r>
              <a:rPr lang="ja-JP" altLang="en-US" sz="1200" dirty="0">
                <a:solidFill>
                  <a:schemeClr val="tx1"/>
                </a:solidFill>
                <a:latin typeface="ＭＳ 明朝"/>
                <a:ea typeface="ＭＳ 明朝"/>
                <a:cs typeface="+mj-cs"/>
              </a:rPr>
              <a:t>の平成</a:t>
            </a:r>
            <a:r>
              <a:rPr lang="en-US" altLang="ja-JP" sz="1200" dirty="0">
                <a:solidFill>
                  <a:schemeClr val="tx1"/>
                </a:solidFill>
                <a:latin typeface="ＭＳ 明朝"/>
                <a:ea typeface="ＭＳ 明朝"/>
                <a:cs typeface="+mj-cs"/>
              </a:rPr>
              <a:t>27</a:t>
            </a:r>
            <a:r>
              <a:rPr lang="ja-JP" altLang="en-US" sz="1200" dirty="0">
                <a:solidFill>
                  <a:schemeClr val="tx1"/>
                </a:solidFill>
                <a:latin typeface="ＭＳ 明朝"/>
                <a:ea typeface="ＭＳ 明朝"/>
                <a:cs typeface="+mj-cs"/>
              </a:rPr>
              <a:t>年度における、</a:t>
            </a:r>
            <a:r>
              <a:rPr lang="en-US" altLang="ja-JP" sz="1200" dirty="0">
                <a:solidFill>
                  <a:schemeClr val="tx1"/>
                </a:solidFill>
                <a:latin typeface="ＭＳ 明朝"/>
                <a:ea typeface="ＭＳ 明朝"/>
                <a:cs typeface="+mj-cs"/>
              </a:rPr>
              <a:t>40</a:t>
            </a:r>
            <a:r>
              <a:rPr lang="ja-JP" altLang="en-US" sz="1200" dirty="0">
                <a:solidFill>
                  <a:schemeClr val="tx1"/>
                </a:solidFill>
                <a:latin typeface="ＭＳ 明朝"/>
                <a:ea typeface="ＭＳ 明朝"/>
                <a:cs typeface="+mj-cs"/>
              </a:rPr>
              <a:t>～</a:t>
            </a:r>
            <a:r>
              <a:rPr lang="en-US" altLang="ja-JP" sz="1200" dirty="0">
                <a:solidFill>
                  <a:schemeClr val="tx1"/>
                </a:solidFill>
                <a:latin typeface="ＭＳ 明朝"/>
                <a:ea typeface="ＭＳ 明朝"/>
                <a:cs typeface="+mj-cs"/>
              </a:rPr>
              <a:t>74</a:t>
            </a:r>
            <a:r>
              <a:rPr lang="ja-JP" altLang="en-US" sz="1200" dirty="0">
                <a:solidFill>
                  <a:schemeClr val="tx1"/>
                </a:solidFill>
                <a:latin typeface="ＭＳ 明朝"/>
                <a:ea typeface="ＭＳ 明朝"/>
                <a:cs typeface="+mj-cs"/>
              </a:rPr>
              <a:t>歳の特定健康診査の受診率を以下に示す。</a:t>
            </a:r>
            <a:endParaRPr lang="en-US" altLang="ja-JP" sz="1200" dirty="0">
              <a:solidFill>
                <a:schemeClr val="tx1"/>
              </a:solidFill>
              <a:latin typeface="ＭＳ 明朝"/>
              <a:ea typeface="ＭＳ 明朝"/>
              <a:cs typeface="+mj-cs"/>
            </a:endParaRPr>
          </a:p>
          <a:p>
            <a:pPr marL="90488">
              <a:lnSpc>
                <a:spcPct val="150000"/>
              </a:lnSpc>
              <a:spcBef>
                <a:spcPct val="0"/>
              </a:spcBef>
              <a:defRPr/>
            </a:pPr>
            <a:r>
              <a:rPr lang="ja-JP" altLang="en-US" sz="1000" dirty="0">
                <a:solidFill>
                  <a:schemeClr val="tx1"/>
                </a:solidFill>
                <a:latin typeface="ＭＳ 明朝"/>
                <a:ea typeface="ＭＳ 明朝"/>
                <a:cs typeface="+mj-cs"/>
              </a:rPr>
              <a:t>　　</a:t>
            </a:r>
            <a:endParaRPr lang="en-US" altLang="ja-JP" sz="1000" dirty="0">
              <a:solidFill>
                <a:schemeClr val="tx1"/>
              </a:solidFill>
              <a:latin typeface="ＭＳ 明朝"/>
              <a:ea typeface="ＭＳ 明朝"/>
              <a:cs typeface="+mj-cs"/>
            </a:endParaRPr>
          </a:p>
          <a:p>
            <a:pPr marL="90488">
              <a:lnSpc>
                <a:spcPct val="150000"/>
              </a:lnSpc>
              <a:spcBef>
                <a:spcPct val="0"/>
              </a:spcBef>
              <a:defRPr/>
            </a:pPr>
            <a:r>
              <a:rPr lang="ja-JP" altLang="en-US" sz="1000" dirty="0">
                <a:solidFill>
                  <a:schemeClr val="tx1"/>
                </a:solidFill>
                <a:latin typeface="ＭＳ 明朝"/>
                <a:ea typeface="ＭＳ 明朝"/>
                <a:cs typeface="+mj-cs"/>
              </a:rPr>
              <a:t>　</a:t>
            </a:r>
            <a:endParaRPr lang="en-US" altLang="ja-JP" sz="1000" dirty="0">
              <a:solidFill>
                <a:schemeClr val="tx1"/>
              </a:solidFill>
              <a:latin typeface="ＭＳ 明朝"/>
              <a:ea typeface="ＭＳ 明朝"/>
              <a:cs typeface="+mj-cs"/>
            </a:endParaRPr>
          </a:p>
          <a:p>
            <a:pPr marL="90488">
              <a:lnSpc>
                <a:spcPct val="150000"/>
              </a:lnSpc>
              <a:spcBef>
                <a:spcPct val="0"/>
              </a:spcBef>
              <a:defRPr/>
            </a:pPr>
            <a:endParaRPr lang="en-US" altLang="ja-JP" sz="1000" dirty="0">
              <a:solidFill>
                <a:schemeClr val="tx1"/>
              </a:solidFill>
              <a:latin typeface="ＭＳ 明朝"/>
              <a:ea typeface="ＭＳ 明朝"/>
              <a:cs typeface="+mj-cs"/>
            </a:endParaRPr>
          </a:p>
          <a:p>
            <a:pPr marL="90488">
              <a:lnSpc>
                <a:spcPct val="150000"/>
              </a:lnSpc>
              <a:spcBef>
                <a:spcPct val="0"/>
              </a:spcBef>
              <a:defRPr/>
            </a:pPr>
            <a:endParaRPr lang="en-US" altLang="ja-JP" sz="1000" dirty="0">
              <a:solidFill>
                <a:schemeClr val="tx1"/>
              </a:solidFill>
              <a:latin typeface="ＭＳ 明朝"/>
              <a:ea typeface="ＭＳ 明朝"/>
              <a:cs typeface="+mj-cs"/>
            </a:endParaRPr>
          </a:p>
          <a:p>
            <a:pPr marL="90488">
              <a:lnSpc>
                <a:spcPct val="150000"/>
              </a:lnSpc>
              <a:spcBef>
                <a:spcPct val="0"/>
              </a:spcBef>
              <a:defRPr/>
            </a:pPr>
            <a:endParaRPr lang="en-US" altLang="ja-JP" sz="1000" dirty="0">
              <a:solidFill>
                <a:schemeClr val="tx1"/>
              </a:solidFill>
              <a:latin typeface="ＭＳ 明朝"/>
              <a:ea typeface="ＭＳ 明朝"/>
              <a:cs typeface="+mj-cs"/>
            </a:endParaRPr>
          </a:p>
          <a:p>
            <a:pPr marL="90488">
              <a:lnSpc>
                <a:spcPct val="150000"/>
              </a:lnSpc>
              <a:spcBef>
                <a:spcPct val="0"/>
              </a:spcBef>
              <a:defRPr/>
            </a:pPr>
            <a:endParaRPr lang="en-US" altLang="ja-JP" sz="1000" dirty="0">
              <a:solidFill>
                <a:schemeClr val="tx1"/>
              </a:solidFill>
              <a:latin typeface="ＭＳ 明朝"/>
              <a:ea typeface="ＭＳ 明朝"/>
              <a:cs typeface="+mj-cs"/>
            </a:endParaRPr>
          </a:p>
          <a:p>
            <a:pPr marL="90488">
              <a:lnSpc>
                <a:spcPct val="150000"/>
              </a:lnSpc>
              <a:spcBef>
                <a:spcPct val="0"/>
              </a:spcBef>
              <a:defRPr/>
            </a:pPr>
            <a:endParaRPr lang="en-US" altLang="ja-JP" sz="1000" dirty="0">
              <a:solidFill>
                <a:schemeClr val="tx1"/>
              </a:solidFill>
              <a:latin typeface="ＭＳ 明朝"/>
              <a:ea typeface="ＭＳ 明朝"/>
            </a:endParaRPr>
          </a:p>
          <a:p>
            <a:pPr marL="90488">
              <a:lnSpc>
                <a:spcPct val="150000"/>
              </a:lnSpc>
              <a:spcBef>
                <a:spcPct val="0"/>
              </a:spcBef>
              <a:defRPr/>
            </a:pPr>
            <a:endParaRPr lang="en-US" altLang="zh-TW" sz="1000" dirty="0">
              <a:solidFill>
                <a:schemeClr val="tx1"/>
              </a:solidFill>
              <a:latin typeface="ＭＳ 明朝"/>
              <a:ea typeface="ＭＳ 明朝"/>
            </a:endParaRPr>
          </a:p>
          <a:p>
            <a:pPr marL="90488">
              <a:lnSpc>
                <a:spcPct val="150000"/>
              </a:lnSpc>
              <a:spcBef>
                <a:spcPct val="0"/>
              </a:spcBef>
              <a:defRPr/>
            </a:pPr>
            <a:endParaRPr lang="en-US" altLang="zh-TW" sz="1000" dirty="0">
              <a:solidFill>
                <a:schemeClr val="tx1"/>
              </a:solidFill>
              <a:latin typeface="ＭＳ 明朝"/>
              <a:ea typeface="ＭＳ 明朝"/>
            </a:endParaRPr>
          </a:p>
          <a:p>
            <a:pPr marL="90488">
              <a:lnSpc>
                <a:spcPct val="150000"/>
              </a:lnSpc>
              <a:spcBef>
                <a:spcPct val="0"/>
              </a:spcBef>
              <a:defRPr/>
            </a:pPr>
            <a:endParaRPr lang="en-US" altLang="ja-JP" sz="1000" dirty="0">
              <a:solidFill>
                <a:schemeClr val="tx1"/>
              </a:solidFill>
              <a:latin typeface="ＭＳ 明朝"/>
              <a:ea typeface="ＭＳ 明朝"/>
            </a:endParaRPr>
          </a:p>
          <a:p>
            <a:pPr marL="90488">
              <a:lnSpc>
                <a:spcPct val="150000"/>
              </a:lnSpc>
              <a:spcBef>
                <a:spcPct val="0"/>
              </a:spcBef>
              <a:defRPr/>
            </a:pPr>
            <a:endParaRPr lang="en-US" altLang="ja-JP" sz="1000" dirty="0">
              <a:solidFill>
                <a:schemeClr val="tx1"/>
              </a:solidFill>
              <a:latin typeface="ＭＳ 明朝"/>
              <a:ea typeface="ＭＳ 明朝"/>
            </a:endParaRPr>
          </a:p>
          <a:p>
            <a:pPr marL="90488">
              <a:lnSpc>
                <a:spcPct val="150000"/>
              </a:lnSpc>
              <a:spcBef>
                <a:spcPct val="0"/>
              </a:spcBef>
              <a:defRPr/>
            </a:pPr>
            <a:endParaRPr lang="en-US" altLang="ja-JP" sz="1000" dirty="0">
              <a:solidFill>
                <a:schemeClr val="tx1"/>
              </a:solidFill>
              <a:latin typeface="ＭＳ 明朝"/>
              <a:ea typeface="ＭＳ 明朝"/>
            </a:endParaRPr>
          </a:p>
          <a:p>
            <a:pPr marL="90488">
              <a:lnSpc>
                <a:spcPct val="150000"/>
              </a:lnSpc>
              <a:spcBef>
                <a:spcPct val="0"/>
              </a:spcBef>
              <a:defRPr/>
            </a:pPr>
            <a:endParaRPr lang="en-US" altLang="ja-JP" sz="1000" dirty="0">
              <a:solidFill>
                <a:schemeClr val="tx1"/>
              </a:solidFill>
              <a:latin typeface="ＭＳ 明朝"/>
              <a:ea typeface="ＭＳ 明朝"/>
            </a:endParaRPr>
          </a:p>
          <a:p>
            <a:pPr marL="90488">
              <a:lnSpc>
                <a:spcPct val="150000"/>
              </a:lnSpc>
              <a:spcBef>
                <a:spcPct val="0"/>
              </a:spcBef>
              <a:defRPr/>
            </a:pPr>
            <a:endParaRPr lang="en-US" altLang="ja-JP" sz="1000" dirty="0">
              <a:solidFill>
                <a:schemeClr val="tx1"/>
              </a:solidFill>
              <a:latin typeface="ＭＳ 明朝"/>
              <a:ea typeface="ＭＳ 明朝"/>
            </a:endParaRPr>
          </a:p>
          <a:p>
            <a:pPr marL="90488">
              <a:lnSpc>
                <a:spcPct val="150000"/>
              </a:lnSpc>
              <a:spcBef>
                <a:spcPct val="0"/>
              </a:spcBef>
              <a:defRPr/>
            </a:pPr>
            <a:endParaRPr lang="en-US" altLang="ja-JP" sz="1000" dirty="0">
              <a:solidFill>
                <a:schemeClr val="tx1"/>
              </a:solidFill>
              <a:latin typeface="ＭＳ 明朝"/>
              <a:ea typeface="ＭＳ 明朝"/>
            </a:endParaRPr>
          </a:p>
          <a:p>
            <a:pPr marL="90488">
              <a:lnSpc>
                <a:spcPct val="150000"/>
              </a:lnSpc>
              <a:spcBef>
                <a:spcPct val="0"/>
              </a:spcBef>
              <a:defRPr/>
            </a:pPr>
            <a:endParaRPr lang="en-US" altLang="ja-JP" sz="1000" dirty="0">
              <a:solidFill>
                <a:schemeClr val="tx1"/>
              </a:solidFill>
              <a:latin typeface="ＭＳ 明朝"/>
              <a:ea typeface="ＭＳ 明朝"/>
            </a:endParaRPr>
          </a:p>
          <a:p>
            <a:pPr marL="90488">
              <a:lnSpc>
                <a:spcPct val="150000"/>
              </a:lnSpc>
              <a:spcBef>
                <a:spcPct val="0"/>
              </a:spcBef>
              <a:defRPr/>
            </a:pPr>
            <a:endParaRPr lang="en-US" altLang="ja-JP" sz="1000" dirty="0">
              <a:solidFill>
                <a:schemeClr val="tx1"/>
              </a:solidFill>
              <a:latin typeface="ＭＳ 明朝"/>
              <a:ea typeface="ＭＳ 明朝"/>
            </a:endParaRPr>
          </a:p>
          <a:p>
            <a:pPr marL="90488">
              <a:lnSpc>
                <a:spcPct val="150000"/>
              </a:lnSpc>
              <a:spcBef>
                <a:spcPct val="0"/>
              </a:spcBef>
              <a:defRPr/>
            </a:pPr>
            <a:endParaRPr lang="en-US" altLang="ja-JP" sz="1000" dirty="0">
              <a:solidFill>
                <a:schemeClr val="tx1"/>
              </a:solidFill>
              <a:latin typeface="ＭＳ 明朝"/>
              <a:ea typeface="ＭＳ 明朝"/>
            </a:endParaRPr>
          </a:p>
          <a:p>
            <a:pPr marL="90488">
              <a:lnSpc>
                <a:spcPct val="150000"/>
              </a:lnSpc>
              <a:spcBef>
                <a:spcPct val="0"/>
              </a:spcBef>
              <a:defRPr/>
            </a:pPr>
            <a:endParaRPr lang="en-US" altLang="ja-JP" sz="1000" dirty="0">
              <a:solidFill>
                <a:schemeClr val="tx1"/>
              </a:solidFill>
              <a:latin typeface="ＭＳ 明朝"/>
              <a:ea typeface="ＭＳ 明朝"/>
            </a:endParaRPr>
          </a:p>
        </p:txBody>
      </p:sp>
      <p:sp>
        <p:nvSpPr>
          <p:cNvPr id="7" name="テキスト ボックス 6"/>
          <p:cNvSpPr txBox="1">
            <a:spLocks noChangeAspect="1"/>
          </p:cNvSpPr>
          <p:nvPr/>
        </p:nvSpPr>
        <p:spPr>
          <a:xfrm>
            <a:off x="203534" y="1058749"/>
            <a:ext cx="6120000" cy="306559"/>
          </a:xfrm>
          <a:prstGeom prst="rect">
            <a:avLst/>
          </a:prstGeom>
          <a:noFill/>
          <a:ln>
            <a:noFill/>
          </a:ln>
        </p:spPr>
        <p:txBody>
          <a:bodyPr wrap="square" lIns="0" rIns="0" rtlCol="0">
            <a:spAutoFit/>
          </a:bodyPr>
          <a:lstStyle/>
          <a:p>
            <a:pPr marL="90488">
              <a:lnSpc>
                <a:spcPct val="150000"/>
              </a:lnSpc>
              <a:spcBef>
                <a:spcPct val="0"/>
              </a:spcBef>
              <a:defRPr/>
            </a:pPr>
            <a:r>
              <a:rPr lang="zh-TW" altLang="en-US" sz="1100" dirty="0">
                <a:latin typeface="ＭＳ 明朝"/>
                <a:ea typeface="ＭＳ 明朝"/>
              </a:rPr>
              <a:t>特定健康診査受診</a:t>
            </a:r>
            <a:r>
              <a:rPr lang="ja-JP" altLang="en-US" sz="1100" dirty="0">
                <a:latin typeface="ＭＳ 明朝"/>
                <a:ea typeface="ＭＳ 明朝"/>
              </a:rPr>
              <a:t>状況</a:t>
            </a:r>
            <a:r>
              <a:rPr lang="en-US" altLang="zh-TW" sz="1100" dirty="0">
                <a:latin typeface="ＭＳ 明朝"/>
                <a:ea typeface="ＭＳ 明朝"/>
              </a:rPr>
              <a:t>(</a:t>
            </a:r>
            <a:r>
              <a:rPr lang="en-US" altLang="ja-JP" sz="1100" dirty="0">
                <a:latin typeface="ＭＳ 明朝"/>
                <a:ea typeface="ＭＳ 明朝"/>
              </a:rPr>
              <a:t>H27</a:t>
            </a:r>
            <a:r>
              <a:rPr lang="ja-JP" altLang="en-US" sz="1100" dirty="0">
                <a:latin typeface="ＭＳ 明朝"/>
                <a:ea typeface="ＭＳ 明朝"/>
              </a:rPr>
              <a:t>年度</a:t>
            </a:r>
            <a:r>
              <a:rPr lang="en-US" altLang="zh-TW" sz="1100" dirty="0">
                <a:latin typeface="ＭＳ 明朝"/>
                <a:ea typeface="ＭＳ 明朝"/>
              </a:rPr>
              <a:t>)</a:t>
            </a:r>
            <a:endParaRPr lang="en-US" altLang="ja-JP" sz="1100" dirty="0">
              <a:latin typeface="ＭＳ 明朝"/>
              <a:ea typeface="ＭＳ 明朝"/>
            </a:endParaRPr>
          </a:p>
        </p:txBody>
      </p:sp>
      <p:sp>
        <p:nvSpPr>
          <p:cNvPr id="8" name="テキスト ボックス 7"/>
          <p:cNvSpPr txBox="1">
            <a:spLocks noChangeAspect="1"/>
          </p:cNvSpPr>
          <p:nvPr/>
        </p:nvSpPr>
        <p:spPr>
          <a:xfrm>
            <a:off x="185432" y="3006561"/>
            <a:ext cx="2689260" cy="306559"/>
          </a:xfrm>
          <a:prstGeom prst="rect">
            <a:avLst/>
          </a:prstGeom>
          <a:noFill/>
          <a:ln>
            <a:noFill/>
          </a:ln>
        </p:spPr>
        <p:txBody>
          <a:bodyPr wrap="square" lIns="0" rIns="0" rtlCol="0">
            <a:spAutoFit/>
          </a:bodyPr>
          <a:lstStyle/>
          <a:p>
            <a:pPr marL="90488">
              <a:lnSpc>
                <a:spcPct val="150000"/>
              </a:lnSpc>
              <a:spcBef>
                <a:spcPct val="0"/>
              </a:spcBef>
              <a:defRPr/>
            </a:pPr>
            <a:r>
              <a:rPr lang="zh-TW" altLang="en-US" sz="1100" dirty="0">
                <a:latin typeface="ＭＳ 明朝"/>
                <a:ea typeface="ＭＳ 明朝"/>
              </a:rPr>
              <a:t>特定健康診査受診</a:t>
            </a:r>
            <a:r>
              <a:rPr lang="ja-JP" altLang="en-US" sz="1100" dirty="0">
                <a:latin typeface="ＭＳ 明朝"/>
                <a:ea typeface="ＭＳ 明朝"/>
              </a:rPr>
              <a:t>率</a:t>
            </a:r>
            <a:r>
              <a:rPr lang="en-US" altLang="zh-TW" sz="1100" dirty="0">
                <a:latin typeface="ＭＳ 明朝"/>
                <a:ea typeface="ＭＳ 明朝"/>
              </a:rPr>
              <a:t>(</a:t>
            </a:r>
            <a:r>
              <a:rPr lang="en-US" altLang="ja-JP" sz="1100" dirty="0">
                <a:latin typeface="ＭＳ 明朝"/>
                <a:ea typeface="ＭＳ 明朝"/>
              </a:rPr>
              <a:t>H27</a:t>
            </a:r>
            <a:r>
              <a:rPr lang="ja-JP" altLang="en-US" sz="1100" dirty="0">
                <a:latin typeface="ＭＳ 明朝"/>
                <a:ea typeface="ＭＳ 明朝"/>
              </a:rPr>
              <a:t>年度</a:t>
            </a:r>
            <a:r>
              <a:rPr lang="en-US" altLang="zh-TW" sz="1100" dirty="0">
                <a:latin typeface="ＭＳ 明朝"/>
                <a:ea typeface="ＭＳ 明朝"/>
              </a:rPr>
              <a:t>)</a:t>
            </a:r>
            <a:r>
              <a:rPr lang="ja-JP" altLang="en-US" sz="1100" dirty="0">
                <a:latin typeface="ＭＳ 明朝"/>
                <a:ea typeface="ＭＳ 明朝"/>
              </a:rPr>
              <a:t> グラフ</a:t>
            </a:r>
            <a:endParaRPr lang="en-US" altLang="ja-JP" sz="1100" dirty="0">
              <a:latin typeface="ＭＳ 明朝"/>
              <a:ea typeface="ＭＳ 明朝"/>
            </a:endParaRPr>
          </a:p>
        </p:txBody>
      </p:sp>
      <p:sp>
        <p:nvSpPr>
          <p:cNvPr id="13" name="スライド番号プレースホルダ 9"/>
          <p:cNvSpPr>
            <a:spLocks noGrp="1"/>
          </p:cNvSpPr>
          <p:nvPr>
            <p:ph type="sldNum" sz="quarter" idx="12"/>
          </p:nvPr>
        </p:nvSpPr>
        <p:spPr>
          <a:xfrm>
            <a:off x="2628900" y="8783668"/>
            <a:ext cx="1600200" cy="485775"/>
          </a:xfrm>
        </p:spPr>
        <p:txBody>
          <a:bodyPr vert="horz" lIns="91440" tIns="45720" rIns="91440" bIns="45720" rtlCol="0" anchor="ctr"/>
          <a:lstStyle/>
          <a:p>
            <a:r>
              <a:rPr lang="en-US" altLang="ja-JP" dirty="0" smtClean="0">
                <a:latin typeface="ＭＳ 明朝"/>
                <a:ea typeface="ＭＳ 明朝"/>
              </a:rPr>
              <a:t>25</a:t>
            </a:r>
            <a:endParaRPr lang="ja-JP" altLang="en-US" dirty="0">
              <a:latin typeface="ＭＳ 明朝"/>
              <a:ea typeface="ＭＳ 明朝"/>
            </a:endParaRPr>
          </a:p>
        </p:txBody>
      </p:sp>
      <p:sp>
        <p:nvSpPr>
          <p:cNvPr id="15" name="注釈文章 18"/>
          <p:cNvSpPr txBox="1">
            <a:spLocks noChangeAspect="1"/>
          </p:cNvSpPr>
          <p:nvPr/>
        </p:nvSpPr>
        <p:spPr>
          <a:xfrm>
            <a:off x="288754" y="2760341"/>
            <a:ext cx="6120000" cy="338554"/>
          </a:xfrm>
          <a:prstGeom prst="rect">
            <a:avLst/>
          </a:prstGeom>
          <a:noFill/>
          <a:ln>
            <a:noFill/>
          </a:ln>
        </p:spPr>
        <p:txBody>
          <a:bodyPr wrap="square" lIns="0" rIns="0" rtlCol="0">
            <a:spAutoFit/>
          </a:bodyPr>
          <a:lstStyle/>
          <a:p>
            <a:r>
              <a:rPr lang="en-US" altLang="ja-JP" sz="800" dirty="0">
                <a:latin typeface="ＭＳ 明朝"/>
                <a:ea typeface="ＭＳ 明朝"/>
              </a:rPr>
              <a:t>※</a:t>
            </a:r>
            <a:r>
              <a:rPr lang="ja-JP" altLang="en-US" sz="800" dirty="0">
                <a:latin typeface="ＭＳ 明朝"/>
                <a:ea typeface="ＭＳ 明朝"/>
              </a:rPr>
              <a:t>動機づけ支援対象者数割合･積極的支援対象者数割合･支援対象者数割合</a:t>
            </a:r>
            <a:r>
              <a:rPr lang="en-US" altLang="ja-JP" sz="800" dirty="0">
                <a:latin typeface="ＭＳ 明朝"/>
                <a:ea typeface="ＭＳ 明朝"/>
              </a:rPr>
              <a:t>…</a:t>
            </a:r>
            <a:r>
              <a:rPr lang="ja-JP" altLang="en-US" sz="800" dirty="0">
                <a:latin typeface="ＭＳ 明朝"/>
                <a:ea typeface="ＭＳ 明朝"/>
              </a:rPr>
              <a:t>特定健康診査を受診した人に対する割合。</a:t>
            </a:r>
            <a:endParaRPr lang="en-US" altLang="ja-JP" sz="800" dirty="0">
              <a:latin typeface="ＭＳ 明朝"/>
              <a:ea typeface="ＭＳ 明朝"/>
            </a:endParaRPr>
          </a:p>
          <a:p>
            <a:r>
              <a:rPr lang="ja-JP" altLang="en-US" sz="800" dirty="0">
                <a:latin typeface="ＭＳ 明朝"/>
                <a:ea typeface="ＭＳ 明朝"/>
              </a:rPr>
              <a:t>出典</a:t>
            </a:r>
            <a:r>
              <a:rPr lang="en-US" altLang="ja-JP" sz="800" dirty="0">
                <a:latin typeface="ＭＳ 明朝"/>
                <a:ea typeface="ＭＳ 明朝"/>
              </a:rPr>
              <a:t>:</a:t>
            </a:r>
            <a:r>
              <a:rPr lang="ja-JP" altLang="en-US" sz="800" dirty="0">
                <a:latin typeface="ＭＳ 明朝"/>
                <a:ea typeface="ＭＳ 明朝"/>
              </a:rPr>
              <a:t>国保データベース</a:t>
            </a:r>
            <a:r>
              <a:rPr lang="en-US" altLang="ja-JP" sz="800" dirty="0">
                <a:latin typeface="ＭＳ 明朝"/>
                <a:ea typeface="ＭＳ 明朝"/>
              </a:rPr>
              <a:t>(KDB)</a:t>
            </a:r>
            <a:r>
              <a:rPr lang="ja-JP" altLang="en-US" sz="800" dirty="0">
                <a:latin typeface="ＭＳ 明朝"/>
                <a:ea typeface="ＭＳ 明朝"/>
              </a:rPr>
              <a:t>システム </a:t>
            </a:r>
            <a:r>
              <a:rPr lang="en-US" altLang="ja-JP" sz="800" dirty="0">
                <a:latin typeface="ＭＳ 明朝"/>
                <a:ea typeface="ＭＳ 明朝"/>
              </a:rPr>
              <a:t>｢</a:t>
            </a:r>
            <a:r>
              <a:rPr lang="ja-JP" altLang="en-US" sz="800" dirty="0">
                <a:latin typeface="ＭＳ 明朝"/>
                <a:ea typeface="ＭＳ 明朝"/>
              </a:rPr>
              <a:t>地域の全体像の把握</a:t>
            </a:r>
            <a:r>
              <a:rPr lang="en-US" altLang="ja-JP" sz="800" dirty="0">
                <a:latin typeface="ＭＳ 明朝"/>
                <a:ea typeface="ＭＳ 明朝"/>
              </a:rPr>
              <a:t>｣</a:t>
            </a:r>
            <a:endParaRPr lang="ja-JP" altLang="en-US" sz="800" dirty="0">
              <a:latin typeface="ＭＳ 明朝"/>
              <a:ea typeface="ＭＳ 明朝"/>
            </a:endParaRPr>
          </a:p>
        </p:txBody>
      </p:sp>
      <p:sp>
        <p:nvSpPr>
          <p:cNvPr id="17" name="注釈文章 9"/>
          <p:cNvSpPr txBox="1">
            <a:spLocks noChangeAspect="1"/>
          </p:cNvSpPr>
          <p:nvPr/>
        </p:nvSpPr>
        <p:spPr>
          <a:xfrm>
            <a:off x="63571" y="8730138"/>
            <a:ext cx="6120000" cy="216256"/>
          </a:xfrm>
          <a:prstGeom prst="rect">
            <a:avLst/>
          </a:prstGeom>
          <a:noFill/>
        </p:spPr>
        <p:txBody>
          <a:bodyPr wrap="square" lIns="0" rIns="0" rtlCol="0">
            <a:spAutoFit/>
          </a:bodyPr>
          <a:lstStyle/>
          <a:p>
            <a:r>
              <a:rPr lang="ja-JP" altLang="en-US" sz="800" dirty="0">
                <a:latin typeface="ＭＳ 明朝"/>
                <a:ea typeface="ＭＳ 明朝"/>
              </a:rPr>
              <a:t>出典</a:t>
            </a:r>
            <a:r>
              <a:rPr lang="en-US" altLang="ja-JP" sz="800" dirty="0">
                <a:latin typeface="ＭＳ 明朝"/>
                <a:ea typeface="ＭＳ 明朝"/>
              </a:rPr>
              <a:t>:</a:t>
            </a:r>
            <a:r>
              <a:rPr lang="ja-JP" altLang="en-US" sz="800" dirty="0">
                <a:latin typeface="ＭＳ 明朝"/>
                <a:ea typeface="ＭＳ 明朝"/>
              </a:rPr>
              <a:t>国保データベース</a:t>
            </a:r>
            <a:r>
              <a:rPr lang="en-US" altLang="ja-JP" sz="800" dirty="0">
                <a:latin typeface="ＭＳ 明朝"/>
                <a:ea typeface="ＭＳ 明朝"/>
              </a:rPr>
              <a:t>(KDB)</a:t>
            </a:r>
            <a:r>
              <a:rPr lang="ja-JP" altLang="en-US" sz="800" dirty="0">
                <a:latin typeface="ＭＳ 明朝"/>
                <a:ea typeface="ＭＳ 明朝"/>
              </a:rPr>
              <a:t>システム </a:t>
            </a:r>
            <a:r>
              <a:rPr lang="en-US" altLang="ja-JP" sz="800" dirty="0">
                <a:latin typeface="ＭＳ 明朝"/>
                <a:ea typeface="ＭＳ 明朝"/>
              </a:rPr>
              <a:t>｢</a:t>
            </a:r>
            <a:r>
              <a:rPr lang="ja-JP" altLang="en-US" sz="800" dirty="0">
                <a:latin typeface="ＭＳ 明朝"/>
                <a:ea typeface="ＭＳ 明朝"/>
              </a:rPr>
              <a:t>健診･医療･介護データからみる地域の健康課題</a:t>
            </a:r>
            <a:r>
              <a:rPr lang="en-US" altLang="ja-JP" sz="800" dirty="0">
                <a:latin typeface="ＭＳ 明朝"/>
                <a:ea typeface="ＭＳ 明朝"/>
              </a:rPr>
              <a:t>｣</a:t>
            </a:r>
            <a:endParaRPr kumimoji="1" lang="ja-JP" altLang="en-US" sz="800" dirty="0">
              <a:latin typeface="ＭＳ 明朝"/>
              <a:ea typeface="ＭＳ 明朝"/>
            </a:endParaRPr>
          </a:p>
        </p:txBody>
      </p:sp>
      <p:sp>
        <p:nvSpPr>
          <p:cNvPr id="19" name="テキスト ボックス 18"/>
          <p:cNvSpPr txBox="1">
            <a:spLocks noChangeAspect="1"/>
          </p:cNvSpPr>
          <p:nvPr/>
        </p:nvSpPr>
        <p:spPr>
          <a:xfrm>
            <a:off x="3212976" y="6516806"/>
            <a:ext cx="3501577" cy="261610"/>
          </a:xfrm>
          <a:prstGeom prst="rect">
            <a:avLst/>
          </a:prstGeom>
          <a:noFill/>
          <a:ln>
            <a:noFill/>
          </a:ln>
        </p:spPr>
        <p:txBody>
          <a:bodyPr wrap="square" lIns="0" rIns="0" rtlCol="0">
            <a:spAutoFit/>
          </a:bodyPr>
          <a:lstStyle/>
          <a:p>
            <a:pPr marL="90488">
              <a:spcBef>
                <a:spcPct val="0"/>
              </a:spcBef>
              <a:defRPr/>
            </a:pPr>
            <a:r>
              <a:rPr lang="en-US" altLang="ja-JP" sz="1100" dirty="0">
                <a:latin typeface="ＭＳ 明朝"/>
                <a:ea typeface="ＭＳ 明朝"/>
              </a:rPr>
              <a:t>(</a:t>
            </a:r>
            <a:r>
              <a:rPr lang="ja-JP" altLang="en-US" sz="1100" dirty="0">
                <a:latin typeface="ＭＳ 明朝"/>
                <a:ea typeface="ＭＳ 明朝"/>
              </a:rPr>
              <a:t>女性</a:t>
            </a:r>
            <a:r>
              <a:rPr lang="en-US" altLang="ja-JP" sz="1100" dirty="0">
                <a:latin typeface="ＭＳ 明朝"/>
                <a:ea typeface="ＭＳ 明朝"/>
              </a:rPr>
              <a:t>)</a:t>
            </a:r>
            <a:r>
              <a:rPr lang="zh-TW" altLang="en-US" sz="1100" dirty="0">
                <a:latin typeface="ＭＳ 明朝"/>
                <a:ea typeface="ＭＳ 明朝"/>
              </a:rPr>
              <a:t>年齢別特定健康診査受診率</a:t>
            </a:r>
            <a:r>
              <a:rPr lang="en-US" altLang="ja-JP" sz="1100" dirty="0">
                <a:latin typeface="ＭＳ 明朝"/>
                <a:ea typeface="ＭＳ 明朝"/>
              </a:rPr>
              <a:t>(H27</a:t>
            </a:r>
            <a:r>
              <a:rPr lang="ja-JP" altLang="en-US" sz="1100" dirty="0">
                <a:latin typeface="ＭＳ 明朝"/>
                <a:ea typeface="ＭＳ 明朝"/>
              </a:rPr>
              <a:t>年度</a:t>
            </a:r>
            <a:r>
              <a:rPr lang="en-US" altLang="ja-JP" sz="1100" dirty="0">
                <a:latin typeface="ＭＳ 明朝"/>
                <a:ea typeface="ＭＳ 明朝"/>
              </a:rPr>
              <a:t>)</a:t>
            </a:r>
            <a:r>
              <a:rPr lang="ja-JP" altLang="en-US" sz="1100" dirty="0">
                <a:latin typeface="ＭＳ 明朝"/>
                <a:ea typeface="ＭＳ 明朝"/>
              </a:rPr>
              <a:t>グラフ</a:t>
            </a:r>
            <a:endParaRPr lang="en-US" altLang="ja-JP" sz="1100" dirty="0">
              <a:latin typeface="ＭＳ 明朝"/>
              <a:ea typeface="ＭＳ 明朝"/>
            </a:endParaRPr>
          </a:p>
        </p:txBody>
      </p:sp>
      <p:pic>
        <p:nvPicPr>
          <p:cNvPr id="3076" name="table7"/>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571" y="6820949"/>
            <a:ext cx="3187700" cy="193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table8"/>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7244" y="6820949"/>
            <a:ext cx="3187700" cy="193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テキスト ボックス 19"/>
          <p:cNvSpPr txBox="1">
            <a:spLocks noChangeAspect="1"/>
          </p:cNvSpPr>
          <p:nvPr/>
        </p:nvSpPr>
        <p:spPr>
          <a:xfrm>
            <a:off x="3025754" y="3006397"/>
            <a:ext cx="2958510" cy="306559"/>
          </a:xfrm>
          <a:prstGeom prst="rect">
            <a:avLst/>
          </a:prstGeom>
          <a:noFill/>
          <a:ln>
            <a:noFill/>
          </a:ln>
        </p:spPr>
        <p:txBody>
          <a:bodyPr wrap="square" lIns="0" rIns="0" rtlCol="0">
            <a:spAutoFit/>
          </a:bodyPr>
          <a:lstStyle/>
          <a:p>
            <a:pPr marL="90488">
              <a:lnSpc>
                <a:spcPct val="150000"/>
              </a:lnSpc>
              <a:spcBef>
                <a:spcPct val="0"/>
              </a:spcBef>
              <a:defRPr/>
            </a:pPr>
            <a:r>
              <a:rPr lang="zh-TW" altLang="en-US" sz="1100" dirty="0">
                <a:latin typeface="ＭＳ 明朝"/>
                <a:ea typeface="ＭＳ 明朝"/>
              </a:rPr>
              <a:t>特定健康診査受診</a:t>
            </a:r>
            <a:r>
              <a:rPr lang="ja-JP" altLang="en-US" sz="1100" dirty="0">
                <a:latin typeface="ＭＳ 明朝"/>
                <a:ea typeface="ＭＳ 明朝"/>
              </a:rPr>
              <a:t>率受診者数・受診率</a:t>
            </a:r>
            <a:endParaRPr lang="en-US" altLang="ja-JP" sz="1100" dirty="0">
              <a:latin typeface="ＭＳ 明朝"/>
              <a:ea typeface="ＭＳ 明朝"/>
            </a:endParaRPr>
          </a:p>
        </p:txBody>
      </p:sp>
      <p:graphicFrame>
        <p:nvGraphicFramePr>
          <p:cNvPr id="3" name="表 2"/>
          <p:cNvGraphicFramePr>
            <a:graphicFrameLocks noGrp="1"/>
          </p:cNvGraphicFramePr>
          <p:nvPr>
            <p:extLst>
              <p:ext uri="{D42A27DB-BD31-4B8C-83A1-F6EECF244321}">
                <p14:modId xmlns:p14="http://schemas.microsoft.com/office/powerpoint/2010/main" val="145323674"/>
              </p:ext>
            </p:extLst>
          </p:nvPr>
        </p:nvGraphicFramePr>
        <p:xfrm>
          <a:off x="3104136" y="3334219"/>
          <a:ext cx="3407940" cy="2401800"/>
        </p:xfrm>
        <a:graphic>
          <a:graphicData uri="http://schemas.openxmlformats.org/drawingml/2006/table">
            <a:tbl>
              <a:tblPr/>
              <a:tblGrid>
                <a:gridCol w="851985">
                  <a:extLst>
                    <a:ext uri="{9D8B030D-6E8A-4147-A177-3AD203B41FA5}">
                      <a16:colId xmlns="" xmlns:a16="http://schemas.microsoft.com/office/drawing/2014/main" val="20000"/>
                    </a:ext>
                  </a:extLst>
                </a:gridCol>
                <a:gridCol w="851985">
                  <a:extLst>
                    <a:ext uri="{9D8B030D-6E8A-4147-A177-3AD203B41FA5}">
                      <a16:colId xmlns="" xmlns:a16="http://schemas.microsoft.com/office/drawing/2014/main" val="20001"/>
                    </a:ext>
                  </a:extLst>
                </a:gridCol>
                <a:gridCol w="851985">
                  <a:extLst>
                    <a:ext uri="{9D8B030D-6E8A-4147-A177-3AD203B41FA5}">
                      <a16:colId xmlns="" xmlns:a16="http://schemas.microsoft.com/office/drawing/2014/main" val="20002"/>
                    </a:ext>
                  </a:extLst>
                </a:gridCol>
                <a:gridCol w="851985">
                  <a:extLst>
                    <a:ext uri="{9D8B030D-6E8A-4147-A177-3AD203B41FA5}">
                      <a16:colId xmlns="" xmlns:a16="http://schemas.microsoft.com/office/drawing/2014/main" val="20003"/>
                    </a:ext>
                  </a:extLst>
                </a:gridCol>
              </a:tblGrid>
              <a:tr h="400300">
                <a:tc>
                  <a:txBody>
                    <a:bodyPr/>
                    <a:lstStyle/>
                    <a:p>
                      <a:pPr algn="ctr"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対象者</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受診者</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受診率</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400300">
                <a:tc>
                  <a:txBody>
                    <a:bodyPr/>
                    <a:lstStyle/>
                    <a:p>
                      <a:pPr algn="ctr" fontAlgn="ctr"/>
                      <a:r>
                        <a:rPr lang="en-US" sz="1100" b="0" i="0" u="none" strike="noStrike" dirty="0">
                          <a:solidFill>
                            <a:srgbClr val="000000"/>
                          </a:solidFill>
                          <a:effectLst/>
                          <a:latin typeface="ＭＳ Ｐ明朝" panose="02020600040205080304" pitchFamily="18" charset="-128"/>
                          <a:ea typeface="ＭＳ Ｐ明朝" panose="02020600040205080304" pitchFamily="18" charset="-128"/>
                        </a:rPr>
                        <a:t>H23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9,957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3,757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400300">
                <a:tc>
                  <a:txBody>
                    <a:bodyPr/>
                    <a:lstStyle/>
                    <a:p>
                      <a:pPr algn="ctr" fontAlgn="ctr"/>
                      <a:r>
                        <a:rPr lang="en-US" sz="1100" b="0" i="0" u="none" strike="noStrike" dirty="0">
                          <a:solidFill>
                            <a:srgbClr val="000000"/>
                          </a:solidFill>
                          <a:effectLst/>
                          <a:latin typeface="ＭＳ Ｐ明朝" panose="02020600040205080304" pitchFamily="18" charset="-128"/>
                          <a:ea typeface="ＭＳ Ｐ明朝" panose="02020600040205080304" pitchFamily="18" charset="-128"/>
                        </a:rPr>
                        <a:t>H24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10,144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3,946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38.9%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400300">
                <a:tc>
                  <a:txBody>
                    <a:bodyPr/>
                    <a:lstStyle/>
                    <a:p>
                      <a:pPr algn="ctr" fontAlgn="ctr"/>
                      <a:r>
                        <a:rPr lang="en-US" sz="1100" b="0" i="0" u="none" strike="noStrike" dirty="0">
                          <a:solidFill>
                            <a:srgbClr val="000000"/>
                          </a:solidFill>
                          <a:effectLst/>
                          <a:latin typeface="ＭＳ Ｐ明朝" panose="02020600040205080304" pitchFamily="18" charset="-128"/>
                          <a:ea typeface="ＭＳ Ｐ明朝" panose="02020600040205080304" pitchFamily="18" charset="-128"/>
                        </a:rPr>
                        <a:t>H25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10,141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3,983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39.3%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400300">
                <a:tc>
                  <a:txBody>
                    <a:bodyPr/>
                    <a:lstStyle/>
                    <a:p>
                      <a:pPr algn="ctr" fontAlgn="ctr"/>
                      <a:r>
                        <a:rPr lang="en-US" sz="1100" b="0" i="0" u="none" strike="noStrike" dirty="0">
                          <a:solidFill>
                            <a:srgbClr val="000000"/>
                          </a:solidFill>
                          <a:effectLst/>
                          <a:latin typeface="ＭＳ Ｐ明朝" panose="02020600040205080304" pitchFamily="18" charset="-128"/>
                          <a:ea typeface="ＭＳ Ｐ明朝" panose="02020600040205080304" pitchFamily="18" charset="-128"/>
                        </a:rPr>
                        <a:t>H26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10,021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4,078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40.7%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400300">
                <a:tc>
                  <a:txBody>
                    <a:bodyPr/>
                    <a:lstStyle/>
                    <a:p>
                      <a:pPr algn="ctr" fontAlgn="ctr"/>
                      <a:r>
                        <a:rPr lang="en-US" sz="1100" b="0" i="0" u="none" strike="noStrike" dirty="0">
                          <a:solidFill>
                            <a:srgbClr val="000000"/>
                          </a:solidFill>
                          <a:effectLst/>
                          <a:latin typeface="ＭＳ Ｐ明朝" panose="02020600040205080304" pitchFamily="18" charset="-128"/>
                          <a:ea typeface="ＭＳ Ｐ明朝" panose="02020600040205080304" pitchFamily="18" charset="-128"/>
                        </a:rPr>
                        <a:t>H27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9,847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ＭＳ Ｐ明朝" panose="02020600040205080304" pitchFamily="18" charset="-128"/>
                          <a:ea typeface="ＭＳ Ｐ明朝" panose="02020600040205080304" pitchFamily="18" charset="-128"/>
                        </a:rPr>
                        <a:t>4,070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41.3%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bl>
          </a:graphicData>
        </a:graphic>
      </p:graphicFrame>
      <p:sp>
        <p:nvSpPr>
          <p:cNvPr id="21" name="テキスト ボックス 20"/>
          <p:cNvSpPr txBox="1">
            <a:spLocks noChangeAspect="1"/>
          </p:cNvSpPr>
          <p:nvPr/>
        </p:nvSpPr>
        <p:spPr>
          <a:xfrm>
            <a:off x="288754" y="5733824"/>
            <a:ext cx="2826901" cy="338554"/>
          </a:xfrm>
          <a:prstGeom prst="rect">
            <a:avLst/>
          </a:prstGeom>
          <a:noFill/>
          <a:ln>
            <a:noFill/>
          </a:ln>
        </p:spPr>
        <p:txBody>
          <a:bodyPr wrap="square" lIns="0" rIns="0" rtlCol="0">
            <a:spAutoFit/>
          </a:bodyPr>
          <a:lstStyle/>
          <a:p>
            <a:r>
              <a:rPr lang="ja-JP" altLang="en-US" sz="800" dirty="0">
                <a:latin typeface="ＭＳ 明朝"/>
                <a:ea typeface="ＭＳ 明朝"/>
              </a:rPr>
              <a:t>出典</a:t>
            </a:r>
            <a:r>
              <a:rPr lang="en-US" altLang="ja-JP" sz="800" dirty="0">
                <a:latin typeface="ＭＳ 明朝"/>
                <a:ea typeface="ＭＳ 明朝"/>
              </a:rPr>
              <a:t>:</a:t>
            </a:r>
            <a:r>
              <a:rPr lang="ja-JP" altLang="en-US" sz="800" dirty="0">
                <a:latin typeface="ＭＳ 明朝"/>
                <a:ea typeface="ＭＳ 明朝"/>
              </a:rPr>
              <a:t>国保データベース</a:t>
            </a:r>
            <a:r>
              <a:rPr lang="en-US" altLang="ja-JP" sz="800" dirty="0">
                <a:latin typeface="ＭＳ 明朝"/>
                <a:ea typeface="ＭＳ 明朝"/>
              </a:rPr>
              <a:t>(KDB)</a:t>
            </a:r>
            <a:r>
              <a:rPr lang="ja-JP" altLang="en-US" sz="800" dirty="0">
                <a:latin typeface="ＭＳ 明朝"/>
                <a:ea typeface="ＭＳ 明朝"/>
              </a:rPr>
              <a:t>システム</a:t>
            </a:r>
            <a:endParaRPr lang="en-US" altLang="ja-JP" sz="800" dirty="0">
              <a:latin typeface="ＭＳ 明朝"/>
              <a:ea typeface="ＭＳ 明朝"/>
            </a:endParaRPr>
          </a:p>
          <a:p>
            <a:r>
              <a:rPr lang="ja-JP" altLang="en-US" sz="800" dirty="0">
                <a:latin typeface="ＭＳ 明朝"/>
                <a:ea typeface="ＭＳ 明朝"/>
              </a:rPr>
              <a:t>　　 </a:t>
            </a:r>
            <a:r>
              <a:rPr lang="en-US" altLang="ja-JP" sz="800" dirty="0">
                <a:latin typeface="ＭＳ 明朝"/>
                <a:ea typeface="ＭＳ 明朝"/>
              </a:rPr>
              <a:t>｢</a:t>
            </a:r>
            <a:r>
              <a:rPr lang="ja-JP" altLang="en-US" sz="800" dirty="0">
                <a:latin typeface="ＭＳ 明朝"/>
                <a:ea typeface="ＭＳ 明朝"/>
              </a:rPr>
              <a:t>地域の全体像の把握</a:t>
            </a:r>
            <a:r>
              <a:rPr lang="en-US" altLang="ja-JP" sz="800" dirty="0">
                <a:latin typeface="ＭＳ 明朝"/>
                <a:ea typeface="ＭＳ 明朝"/>
              </a:rPr>
              <a:t>｣</a:t>
            </a:r>
            <a:endParaRPr lang="ja-JP" altLang="en-US" sz="800" dirty="0">
              <a:latin typeface="ＭＳ 明朝"/>
              <a:ea typeface="ＭＳ 明朝"/>
            </a:endParaRPr>
          </a:p>
        </p:txBody>
      </p:sp>
      <p:sp>
        <p:nvSpPr>
          <p:cNvPr id="22" name="テキスト ボックス 21"/>
          <p:cNvSpPr txBox="1">
            <a:spLocks noChangeAspect="1"/>
          </p:cNvSpPr>
          <p:nvPr/>
        </p:nvSpPr>
        <p:spPr>
          <a:xfrm>
            <a:off x="3025754" y="5697574"/>
            <a:ext cx="2958510" cy="248145"/>
          </a:xfrm>
          <a:prstGeom prst="rect">
            <a:avLst/>
          </a:prstGeom>
          <a:noFill/>
          <a:ln>
            <a:noFill/>
          </a:ln>
        </p:spPr>
        <p:txBody>
          <a:bodyPr wrap="square" lIns="0" rIns="0" rtlCol="0">
            <a:spAutoFit/>
          </a:bodyPr>
          <a:lstStyle/>
          <a:p>
            <a:pPr marL="90488">
              <a:lnSpc>
                <a:spcPct val="150000"/>
              </a:lnSpc>
              <a:spcBef>
                <a:spcPct val="0"/>
              </a:spcBef>
              <a:defRPr/>
            </a:pPr>
            <a:r>
              <a:rPr lang="ja-JP" altLang="en-US" sz="800" dirty="0">
                <a:latin typeface="ＭＳ 明朝"/>
                <a:ea typeface="ＭＳ 明朝"/>
              </a:rPr>
              <a:t>平成</a:t>
            </a:r>
            <a:r>
              <a:rPr lang="en-US" altLang="ja-JP" sz="800" dirty="0">
                <a:latin typeface="ＭＳ 明朝"/>
                <a:ea typeface="ＭＳ 明朝"/>
              </a:rPr>
              <a:t>23</a:t>
            </a:r>
            <a:r>
              <a:rPr lang="ja-JP" altLang="en-US" sz="800" dirty="0">
                <a:latin typeface="ＭＳ 明朝"/>
                <a:ea typeface="ＭＳ 明朝"/>
              </a:rPr>
              <a:t>年度～平成</a:t>
            </a:r>
            <a:r>
              <a:rPr lang="en-US" altLang="ja-JP" sz="800" dirty="0">
                <a:latin typeface="ＭＳ 明朝"/>
                <a:ea typeface="ＭＳ 明朝"/>
              </a:rPr>
              <a:t>27</a:t>
            </a:r>
            <a:r>
              <a:rPr lang="ja-JP" altLang="en-US" sz="800" dirty="0">
                <a:latin typeface="ＭＳ 明朝"/>
                <a:ea typeface="ＭＳ 明朝"/>
              </a:rPr>
              <a:t>年度法定報告値</a:t>
            </a:r>
            <a:endParaRPr lang="en-US" altLang="ja-JP" sz="800" dirty="0">
              <a:latin typeface="ＭＳ 明朝"/>
              <a:ea typeface="ＭＳ 明朝"/>
            </a:endParaRPr>
          </a:p>
        </p:txBody>
      </p:sp>
      <p:pic>
        <p:nvPicPr>
          <p:cNvPr id="6" name="図 5"/>
          <p:cNvPicPr>
            <a:picLocks noChangeAspect="1"/>
          </p:cNvPicPr>
          <p:nvPr/>
        </p:nvPicPr>
        <p:blipFill>
          <a:blip r:embed="rId4"/>
          <a:stretch>
            <a:fillRect/>
          </a:stretch>
        </p:blipFill>
        <p:spPr>
          <a:xfrm>
            <a:off x="293732" y="3332982"/>
            <a:ext cx="2409862" cy="2409172"/>
          </a:xfrm>
          <a:prstGeom prst="rect">
            <a:avLst/>
          </a:prstGeom>
        </p:spPr>
      </p:pic>
      <p:pic>
        <p:nvPicPr>
          <p:cNvPr id="9" name="図 8"/>
          <p:cNvPicPr>
            <a:picLocks noChangeAspect="1"/>
          </p:cNvPicPr>
          <p:nvPr/>
        </p:nvPicPr>
        <p:blipFill>
          <a:blip r:embed="rId5"/>
          <a:stretch>
            <a:fillRect/>
          </a:stretch>
        </p:blipFill>
        <p:spPr>
          <a:xfrm>
            <a:off x="288754" y="1374153"/>
            <a:ext cx="6223322" cy="1422426"/>
          </a:xfrm>
          <a:prstGeom prst="rect">
            <a:avLst/>
          </a:prstGeom>
        </p:spPr>
      </p:pic>
    </p:spTree>
    <p:extLst>
      <p:ext uri="{BB962C8B-B14F-4D97-AF65-F5344CB8AC3E}">
        <p14:creationId xmlns:p14="http://schemas.microsoft.com/office/powerpoint/2010/main" val="12823316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 9"/>
          <p:cNvSpPr>
            <a:spLocks noGrp="1"/>
          </p:cNvSpPr>
          <p:nvPr>
            <p:ph type="sldNum" sz="quarter" idx="12"/>
          </p:nvPr>
        </p:nvSpPr>
        <p:spPr>
          <a:xfrm>
            <a:off x="2628900" y="8783668"/>
            <a:ext cx="1600200" cy="485775"/>
          </a:xfrm>
        </p:spPr>
        <p:txBody>
          <a:bodyPr vert="horz" lIns="91440" tIns="45720" rIns="91440" bIns="45720" rtlCol="0" anchor="ctr"/>
          <a:lstStyle/>
          <a:p>
            <a:r>
              <a:rPr lang="en-US" altLang="ja-JP" dirty="0" smtClean="0">
                <a:latin typeface="ＭＳ 明朝"/>
                <a:ea typeface="ＭＳ 明朝"/>
              </a:rPr>
              <a:t>26</a:t>
            </a:r>
            <a:endParaRPr lang="ja-JP" altLang="en-US" dirty="0">
              <a:latin typeface="ＭＳ 明朝"/>
              <a:ea typeface="ＭＳ 明朝"/>
            </a:endParaRPr>
          </a:p>
        </p:txBody>
      </p:sp>
      <p:sp>
        <p:nvSpPr>
          <p:cNvPr id="22" name="注釈文章 9"/>
          <p:cNvSpPr txBox="1">
            <a:spLocks noChangeAspect="1"/>
          </p:cNvSpPr>
          <p:nvPr/>
        </p:nvSpPr>
        <p:spPr>
          <a:xfrm>
            <a:off x="3717712" y="8467601"/>
            <a:ext cx="6120000" cy="215444"/>
          </a:xfrm>
          <a:prstGeom prst="rect">
            <a:avLst/>
          </a:prstGeom>
          <a:noFill/>
        </p:spPr>
        <p:txBody>
          <a:bodyPr wrap="square" lIns="0" rtlCol="0">
            <a:spAutoFit/>
          </a:bodyPr>
          <a:lstStyle/>
          <a:p>
            <a:r>
              <a:rPr lang="ja-JP" altLang="en-US" sz="800" dirty="0">
                <a:latin typeface="ＭＳ 明朝"/>
                <a:ea typeface="ＭＳ 明朝"/>
              </a:rPr>
              <a:t>出典</a:t>
            </a:r>
            <a:r>
              <a:rPr lang="en-US" altLang="ja-JP" sz="800" dirty="0">
                <a:latin typeface="ＭＳ 明朝"/>
                <a:ea typeface="ＭＳ 明朝"/>
              </a:rPr>
              <a:t>:</a:t>
            </a:r>
            <a:r>
              <a:rPr lang="ja-JP" altLang="en-US" sz="800" dirty="0">
                <a:latin typeface="ＭＳ 明朝"/>
                <a:ea typeface="ＭＳ 明朝"/>
              </a:rPr>
              <a:t>国保データベース</a:t>
            </a:r>
            <a:r>
              <a:rPr lang="en-US" altLang="ja-JP" sz="800" dirty="0">
                <a:latin typeface="ＭＳ 明朝"/>
                <a:ea typeface="ＭＳ 明朝"/>
              </a:rPr>
              <a:t>(KDB)</a:t>
            </a:r>
            <a:r>
              <a:rPr lang="ja-JP" altLang="en-US" sz="800" dirty="0">
                <a:latin typeface="ＭＳ 明朝"/>
                <a:ea typeface="ＭＳ 明朝"/>
              </a:rPr>
              <a:t>システム　</a:t>
            </a:r>
            <a:r>
              <a:rPr lang="en-US" altLang="ja-JP" sz="800" dirty="0">
                <a:latin typeface="ＭＳ 明朝"/>
                <a:ea typeface="ＭＳ 明朝"/>
              </a:rPr>
              <a:t>｢</a:t>
            </a:r>
            <a:r>
              <a:rPr lang="ja-JP" altLang="en-US" sz="800" dirty="0">
                <a:latin typeface="ＭＳ 明朝"/>
                <a:ea typeface="ＭＳ 明朝"/>
              </a:rPr>
              <a:t>地域の全体像の把握</a:t>
            </a:r>
            <a:r>
              <a:rPr lang="en-US" altLang="ja-JP" sz="800" dirty="0">
                <a:latin typeface="ＭＳ 明朝"/>
                <a:ea typeface="ＭＳ 明朝"/>
              </a:rPr>
              <a:t>｣</a:t>
            </a:r>
            <a:endParaRPr kumimoji="1" lang="ja-JP" altLang="en-US" sz="800" dirty="0">
              <a:latin typeface="ＭＳ 明朝"/>
              <a:ea typeface="ＭＳ 明朝"/>
            </a:endParaRPr>
          </a:p>
        </p:txBody>
      </p:sp>
      <p:sp>
        <p:nvSpPr>
          <p:cNvPr id="24" name="タイトル_小_1_3_3_2"/>
          <p:cNvSpPr txBox="1">
            <a:spLocks/>
          </p:cNvSpPr>
          <p:nvPr/>
        </p:nvSpPr>
        <p:spPr>
          <a:xfrm>
            <a:off x="105804" y="303760"/>
            <a:ext cx="6120000" cy="111612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vert="horz" lIns="0" tIns="45720" rIns="0" bIns="45720" rtlCol="0" anchor="t">
            <a:noAutofit/>
          </a:bodyPr>
          <a:lstStyle/>
          <a:p>
            <a:pPr marL="90488">
              <a:lnSpc>
                <a:spcPct val="150000"/>
              </a:lnSpc>
              <a:spcBef>
                <a:spcPct val="0"/>
              </a:spcBef>
              <a:defRPr/>
            </a:pPr>
            <a:r>
              <a:rPr lang="ja-JP" altLang="en-US" sz="1300" dirty="0">
                <a:solidFill>
                  <a:schemeClr val="tx1"/>
                </a:solidFill>
                <a:latin typeface="ＭＳ 明朝"/>
                <a:ea typeface="ＭＳ 明朝"/>
              </a:rPr>
              <a:t>②特定保健指導</a:t>
            </a:r>
            <a:endParaRPr lang="en-US" altLang="ja-JP" sz="1300" dirty="0">
              <a:solidFill>
                <a:schemeClr val="tx1"/>
              </a:solidFill>
              <a:latin typeface="ＭＳ 明朝"/>
              <a:ea typeface="ＭＳ 明朝"/>
            </a:endParaRPr>
          </a:p>
          <a:p>
            <a:pPr marL="90488" indent="182563">
              <a:lnSpc>
                <a:spcPct val="150000"/>
              </a:lnSpc>
              <a:spcBef>
                <a:spcPct val="0"/>
              </a:spcBef>
              <a:defRPr/>
            </a:pPr>
            <a:r>
              <a:rPr lang="ja-JP" altLang="en-US" sz="1200" dirty="0">
                <a:solidFill>
                  <a:schemeClr val="tx1"/>
                </a:solidFill>
                <a:latin typeface="ＭＳ 明朝"/>
                <a:ea typeface="ＭＳ 明朝"/>
              </a:rPr>
              <a:t>本</a:t>
            </a:r>
            <a:r>
              <a:rPr lang="zh-CN" altLang="en-US" sz="1200" dirty="0">
                <a:solidFill>
                  <a:schemeClr val="tx1"/>
                </a:solidFill>
                <a:latin typeface="ＭＳ 明朝"/>
                <a:ea typeface="ＭＳ 明朝"/>
              </a:rPr>
              <a:t>市</a:t>
            </a:r>
            <a:r>
              <a:rPr lang="ja-JP" altLang="en-US" sz="1200" dirty="0">
                <a:solidFill>
                  <a:schemeClr val="tx1"/>
                </a:solidFill>
                <a:latin typeface="ＭＳ 明朝"/>
                <a:ea typeface="ＭＳ 明朝"/>
              </a:rPr>
              <a:t>の平成</a:t>
            </a:r>
            <a:r>
              <a:rPr lang="en-US" altLang="ja-JP" sz="1200" dirty="0">
                <a:solidFill>
                  <a:schemeClr val="tx1"/>
                </a:solidFill>
                <a:latin typeface="ＭＳ 明朝"/>
                <a:ea typeface="ＭＳ 明朝"/>
              </a:rPr>
              <a:t>27</a:t>
            </a:r>
            <a:r>
              <a:rPr lang="ja-JP" altLang="en-US" sz="1200" dirty="0">
                <a:solidFill>
                  <a:schemeClr val="tx1"/>
                </a:solidFill>
                <a:latin typeface="ＭＳ 明朝"/>
                <a:ea typeface="ＭＳ 明朝"/>
              </a:rPr>
              <a:t>年度における、</a:t>
            </a:r>
            <a:r>
              <a:rPr lang="ja-JP" altLang="en-US" sz="1200" dirty="0">
                <a:solidFill>
                  <a:schemeClr val="tx1"/>
                </a:solidFill>
                <a:latin typeface="ＭＳ 明朝"/>
                <a:ea typeface="ＭＳ 明朝"/>
                <a:cs typeface="+mj-cs"/>
              </a:rPr>
              <a:t>特定保健指導の実施率を以下に示す。</a:t>
            </a:r>
            <a:endParaRPr lang="en-US" altLang="ja-JP" sz="1200" dirty="0">
              <a:solidFill>
                <a:schemeClr val="tx1"/>
              </a:solidFill>
              <a:latin typeface="ＭＳ 明朝"/>
              <a:ea typeface="ＭＳ 明朝"/>
              <a:cs typeface="+mj-cs"/>
            </a:endParaRPr>
          </a:p>
        </p:txBody>
      </p:sp>
      <p:sp>
        <p:nvSpPr>
          <p:cNvPr id="25" name="テキスト ボックス 24"/>
          <p:cNvSpPr txBox="1"/>
          <p:nvPr/>
        </p:nvSpPr>
        <p:spPr>
          <a:xfrm>
            <a:off x="116632" y="4911321"/>
            <a:ext cx="3312368" cy="430887"/>
          </a:xfrm>
          <a:prstGeom prst="rect">
            <a:avLst/>
          </a:prstGeom>
          <a:noFill/>
          <a:ln>
            <a:noFill/>
          </a:ln>
        </p:spPr>
        <p:txBody>
          <a:bodyPr wrap="square" lIns="0" rIns="0" rtlCol="0">
            <a:spAutoFit/>
          </a:bodyPr>
          <a:lstStyle/>
          <a:p>
            <a:pPr marL="90488">
              <a:spcBef>
                <a:spcPct val="0"/>
              </a:spcBef>
              <a:defRPr/>
            </a:pPr>
            <a:r>
              <a:rPr lang="ja-JP" altLang="en-US" sz="1100" dirty="0">
                <a:latin typeface="ＭＳ 明朝"/>
                <a:ea typeface="ＭＳ 明朝"/>
              </a:rPr>
              <a:t>健診受診者に対する</a:t>
            </a:r>
            <a:endParaRPr lang="en-US" altLang="ja-JP" sz="1100" dirty="0">
              <a:latin typeface="ＭＳ 明朝"/>
              <a:ea typeface="ＭＳ 明朝"/>
            </a:endParaRPr>
          </a:p>
          <a:p>
            <a:pPr marL="90488">
              <a:spcBef>
                <a:spcPct val="0"/>
              </a:spcBef>
              <a:defRPr/>
            </a:pPr>
            <a:r>
              <a:rPr lang="ja-JP" altLang="en-US" sz="1100" dirty="0">
                <a:latin typeface="ＭＳ 明朝"/>
                <a:ea typeface="ＭＳ 明朝"/>
              </a:rPr>
              <a:t>積極的支援対象者数割合</a:t>
            </a:r>
            <a:r>
              <a:rPr lang="en-US" altLang="ja-JP" sz="1100" dirty="0">
                <a:latin typeface="ＭＳ 明朝"/>
                <a:ea typeface="ＭＳ 明朝"/>
              </a:rPr>
              <a:t>(H27</a:t>
            </a:r>
            <a:r>
              <a:rPr lang="ja-JP" altLang="en-US" sz="1100" dirty="0">
                <a:latin typeface="ＭＳ 明朝"/>
                <a:ea typeface="ＭＳ 明朝"/>
              </a:rPr>
              <a:t>年度</a:t>
            </a:r>
            <a:r>
              <a:rPr lang="en-US" altLang="ja-JP" sz="1100" dirty="0">
                <a:latin typeface="ＭＳ 明朝"/>
                <a:ea typeface="ＭＳ 明朝"/>
              </a:rPr>
              <a:t>) </a:t>
            </a:r>
            <a:r>
              <a:rPr lang="ja-JP" altLang="en-US" sz="1100" dirty="0">
                <a:latin typeface="ＭＳ 明朝"/>
                <a:ea typeface="ＭＳ 明朝"/>
              </a:rPr>
              <a:t>グラフ</a:t>
            </a:r>
            <a:endParaRPr lang="en-US" altLang="ja-JP" sz="1100" dirty="0">
              <a:latin typeface="ＭＳ 明朝"/>
              <a:ea typeface="ＭＳ 明朝"/>
            </a:endParaRPr>
          </a:p>
        </p:txBody>
      </p:sp>
      <p:sp>
        <p:nvSpPr>
          <p:cNvPr id="26" name="テキスト ボックス 25"/>
          <p:cNvSpPr txBox="1"/>
          <p:nvPr/>
        </p:nvSpPr>
        <p:spPr>
          <a:xfrm>
            <a:off x="3681027" y="4925654"/>
            <a:ext cx="3456384" cy="430887"/>
          </a:xfrm>
          <a:prstGeom prst="rect">
            <a:avLst/>
          </a:prstGeom>
          <a:noFill/>
          <a:ln>
            <a:noFill/>
          </a:ln>
        </p:spPr>
        <p:txBody>
          <a:bodyPr wrap="square" lIns="0" rIns="0" rtlCol="0">
            <a:spAutoFit/>
          </a:bodyPr>
          <a:lstStyle/>
          <a:p>
            <a:pPr marL="90488">
              <a:spcBef>
                <a:spcPct val="0"/>
              </a:spcBef>
              <a:defRPr/>
            </a:pPr>
            <a:r>
              <a:rPr lang="ja-JP" altLang="en-US" sz="1100" dirty="0">
                <a:latin typeface="ＭＳ 明朝"/>
                <a:ea typeface="ＭＳ 明朝"/>
              </a:rPr>
              <a:t>健診受診者に対する</a:t>
            </a:r>
            <a:endParaRPr lang="en-US" altLang="ja-JP" sz="1100" dirty="0">
              <a:latin typeface="ＭＳ 明朝"/>
              <a:ea typeface="ＭＳ 明朝"/>
            </a:endParaRPr>
          </a:p>
          <a:p>
            <a:pPr marL="90488">
              <a:spcBef>
                <a:spcPct val="0"/>
              </a:spcBef>
              <a:defRPr/>
            </a:pPr>
            <a:r>
              <a:rPr lang="ja-JP" altLang="en-US" sz="1100" dirty="0">
                <a:latin typeface="ＭＳ 明朝"/>
                <a:ea typeface="ＭＳ 明朝"/>
              </a:rPr>
              <a:t>動機づけ支援対象者数割合</a:t>
            </a:r>
            <a:r>
              <a:rPr lang="en-US" altLang="ja-JP" sz="1100" dirty="0">
                <a:latin typeface="ＭＳ 明朝"/>
                <a:ea typeface="ＭＳ 明朝"/>
              </a:rPr>
              <a:t>(H27</a:t>
            </a:r>
            <a:r>
              <a:rPr lang="ja-JP" altLang="en-US" sz="1100" dirty="0">
                <a:latin typeface="ＭＳ 明朝"/>
                <a:ea typeface="ＭＳ 明朝"/>
              </a:rPr>
              <a:t>年度</a:t>
            </a:r>
            <a:r>
              <a:rPr lang="en-US" altLang="ja-JP" sz="1100" dirty="0">
                <a:latin typeface="ＭＳ 明朝"/>
                <a:ea typeface="ＭＳ 明朝"/>
              </a:rPr>
              <a:t>) </a:t>
            </a:r>
            <a:r>
              <a:rPr lang="ja-JP" altLang="en-US" sz="1100" dirty="0">
                <a:latin typeface="ＭＳ 明朝"/>
                <a:ea typeface="ＭＳ 明朝"/>
              </a:rPr>
              <a:t>グラフ</a:t>
            </a:r>
            <a:endParaRPr lang="en-US" altLang="ja-JP" sz="1100" dirty="0">
              <a:latin typeface="ＭＳ 明朝"/>
              <a:ea typeface="ＭＳ 明朝"/>
            </a:endParaRPr>
          </a:p>
        </p:txBody>
      </p:sp>
      <p:sp>
        <p:nvSpPr>
          <p:cNvPr id="28" name="注釈文章 9"/>
          <p:cNvSpPr txBox="1">
            <a:spLocks noChangeAspect="1"/>
          </p:cNvSpPr>
          <p:nvPr/>
        </p:nvSpPr>
        <p:spPr>
          <a:xfrm>
            <a:off x="212730" y="8467601"/>
            <a:ext cx="3240360" cy="215444"/>
          </a:xfrm>
          <a:prstGeom prst="rect">
            <a:avLst/>
          </a:prstGeom>
          <a:noFill/>
          <a:ln>
            <a:noFill/>
          </a:ln>
        </p:spPr>
        <p:txBody>
          <a:bodyPr wrap="square" lIns="0" rIns="0" rtlCol="0">
            <a:spAutoFit/>
          </a:bodyPr>
          <a:lstStyle/>
          <a:p>
            <a:r>
              <a:rPr lang="ja-JP" altLang="en-US" sz="800" dirty="0">
                <a:latin typeface="ＭＳ 明朝"/>
                <a:ea typeface="ＭＳ 明朝"/>
              </a:rPr>
              <a:t>出典</a:t>
            </a:r>
            <a:r>
              <a:rPr lang="en-US" altLang="ja-JP" sz="800" dirty="0">
                <a:latin typeface="ＭＳ 明朝"/>
                <a:ea typeface="ＭＳ 明朝"/>
              </a:rPr>
              <a:t>:</a:t>
            </a:r>
            <a:r>
              <a:rPr lang="ja-JP" altLang="en-US" sz="800" dirty="0">
                <a:latin typeface="ＭＳ 明朝"/>
                <a:ea typeface="ＭＳ 明朝"/>
              </a:rPr>
              <a:t>国保データベース</a:t>
            </a:r>
            <a:r>
              <a:rPr lang="en-US" altLang="ja-JP" sz="800" dirty="0">
                <a:latin typeface="ＭＳ 明朝"/>
                <a:ea typeface="ＭＳ 明朝"/>
              </a:rPr>
              <a:t>(KDB)</a:t>
            </a:r>
            <a:r>
              <a:rPr lang="ja-JP" altLang="en-US" sz="800" dirty="0">
                <a:latin typeface="ＭＳ 明朝"/>
                <a:ea typeface="ＭＳ 明朝"/>
              </a:rPr>
              <a:t>システム </a:t>
            </a:r>
            <a:r>
              <a:rPr lang="en-US" altLang="ja-JP" sz="800" dirty="0">
                <a:latin typeface="ＭＳ 明朝"/>
                <a:ea typeface="ＭＳ 明朝"/>
              </a:rPr>
              <a:t>｢</a:t>
            </a:r>
            <a:r>
              <a:rPr lang="ja-JP" altLang="en-US" sz="800" dirty="0">
                <a:latin typeface="ＭＳ 明朝"/>
                <a:ea typeface="ＭＳ 明朝"/>
              </a:rPr>
              <a:t>地域の全体像の把握</a:t>
            </a:r>
            <a:r>
              <a:rPr lang="en-US" altLang="ja-JP" sz="800" dirty="0">
                <a:latin typeface="ＭＳ 明朝"/>
                <a:ea typeface="ＭＳ 明朝"/>
              </a:rPr>
              <a:t>｣</a:t>
            </a:r>
            <a:endParaRPr kumimoji="1" lang="ja-JP" altLang="en-US" sz="800" dirty="0">
              <a:latin typeface="ＭＳ 明朝"/>
              <a:ea typeface="ＭＳ 明朝"/>
            </a:endParaRPr>
          </a:p>
        </p:txBody>
      </p:sp>
      <p:sp>
        <p:nvSpPr>
          <p:cNvPr id="29" name="注釈文章 9"/>
          <p:cNvSpPr txBox="1">
            <a:spLocks noChangeAspect="1"/>
          </p:cNvSpPr>
          <p:nvPr/>
        </p:nvSpPr>
        <p:spPr>
          <a:xfrm>
            <a:off x="3789039" y="4509637"/>
            <a:ext cx="3240360" cy="215444"/>
          </a:xfrm>
          <a:prstGeom prst="rect">
            <a:avLst/>
          </a:prstGeom>
          <a:noFill/>
          <a:ln>
            <a:noFill/>
          </a:ln>
        </p:spPr>
        <p:txBody>
          <a:bodyPr wrap="square" lIns="0" rIns="0" rtlCol="0">
            <a:spAutoFit/>
          </a:bodyPr>
          <a:lstStyle/>
          <a:p>
            <a:r>
              <a:rPr lang="ja-JP" altLang="en-US" sz="800" dirty="0">
                <a:latin typeface="ＭＳ 明朝"/>
                <a:ea typeface="ＭＳ 明朝"/>
              </a:rPr>
              <a:t>出典</a:t>
            </a:r>
            <a:r>
              <a:rPr lang="en-US" altLang="ja-JP" sz="800" dirty="0">
                <a:latin typeface="ＭＳ 明朝"/>
                <a:ea typeface="ＭＳ 明朝"/>
              </a:rPr>
              <a:t>:</a:t>
            </a:r>
            <a:r>
              <a:rPr lang="ja-JP" altLang="en-US" sz="800" dirty="0">
                <a:latin typeface="ＭＳ 明朝"/>
                <a:ea typeface="ＭＳ 明朝"/>
              </a:rPr>
              <a:t>国保データベース</a:t>
            </a:r>
            <a:r>
              <a:rPr lang="en-US" altLang="ja-JP" sz="800" dirty="0">
                <a:latin typeface="ＭＳ 明朝"/>
                <a:ea typeface="ＭＳ 明朝"/>
              </a:rPr>
              <a:t>(KDB)</a:t>
            </a:r>
            <a:r>
              <a:rPr lang="ja-JP" altLang="en-US" sz="800" dirty="0">
                <a:latin typeface="ＭＳ 明朝"/>
                <a:ea typeface="ＭＳ 明朝"/>
              </a:rPr>
              <a:t>システム </a:t>
            </a:r>
            <a:r>
              <a:rPr lang="en-US" altLang="ja-JP" sz="800" dirty="0">
                <a:latin typeface="ＭＳ 明朝"/>
                <a:ea typeface="ＭＳ 明朝"/>
              </a:rPr>
              <a:t>｢</a:t>
            </a:r>
            <a:r>
              <a:rPr lang="ja-JP" altLang="en-US" sz="800" dirty="0">
                <a:latin typeface="ＭＳ 明朝"/>
                <a:ea typeface="ＭＳ 明朝"/>
              </a:rPr>
              <a:t>地域の全体像の把握</a:t>
            </a:r>
            <a:r>
              <a:rPr lang="en-US" altLang="ja-JP" sz="800" dirty="0">
                <a:latin typeface="ＭＳ 明朝"/>
                <a:ea typeface="ＭＳ 明朝"/>
              </a:rPr>
              <a:t>｣</a:t>
            </a:r>
            <a:endParaRPr kumimoji="1" lang="ja-JP" altLang="en-US" sz="800" dirty="0">
              <a:latin typeface="ＭＳ 明朝"/>
              <a:ea typeface="ＭＳ 明朝"/>
            </a:endParaRPr>
          </a:p>
        </p:txBody>
      </p:sp>
      <p:graphicFrame>
        <p:nvGraphicFramePr>
          <p:cNvPr id="2" name="表 1"/>
          <p:cNvGraphicFramePr>
            <a:graphicFrameLocks noGrp="1"/>
          </p:cNvGraphicFramePr>
          <p:nvPr>
            <p:extLst>
              <p:ext uri="{D42A27DB-BD31-4B8C-83A1-F6EECF244321}">
                <p14:modId xmlns:p14="http://schemas.microsoft.com/office/powerpoint/2010/main" val="2695038980"/>
              </p:ext>
            </p:extLst>
          </p:nvPr>
        </p:nvGraphicFramePr>
        <p:xfrm>
          <a:off x="209094" y="1439133"/>
          <a:ext cx="3435930" cy="2337230"/>
        </p:xfrm>
        <a:graphic>
          <a:graphicData uri="http://schemas.openxmlformats.org/drawingml/2006/table">
            <a:tbl>
              <a:tblPr/>
              <a:tblGrid>
                <a:gridCol w="267578">
                  <a:extLst>
                    <a:ext uri="{9D8B030D-6E8A-4147-A177-3AD203B41FA5}">
                      <a16:colId xmlns="" xmlns:a16="http://schemas.microsoft.com/office/drawing/2014/main" val="20000"/>
                    </a:ext>
                  </a:extLst>
                </a:gridCol>
                <a:gridCol w="419608">
                  <a:extLst>
                    <a:ext uri="{9D8B030D-6E8A-4147-A177-3AD203B41FA5}">
                      <a16:colId xmlns="" xmlns:a16="http://schemas.microsoft.com/office/drawing/2014/main" val="20001"/>
                    </a:ext>
                  </a:extLst>
                </a:gridCol>
                <a:gridCol w="343593">
                  <a:extLst>
                    <a:ext uri="{9D8B030D-6E8A-4147-A177-3AD203B41FA5}">
                      <a16:colId xmlns="" xmlns:a16="http://schemas.microsoft.com/office/drawing/2014/main" val="20002"/>
                    </a:ext>
                  </a:extLst>
                </a:gridCol>
                <a:gridCol w="343593">
                  <a:extLst>
                    <a:ext uri="{9D8B030D-6E8A-4147-A177-3AD203B41FA5}">
                      <a16:colId xmlns="" xmlns:a16="http://schemas.microsoft.com/office/drawing/2014/main" val="20003"/>
                    </a:ext>
                  </a:extLst>
                </a:gridCol>
                <a:gridCol w="343593">
                  <a:extLst>
                    <a:ext uri="{9D8B030D-6E8A-4147-A177-3AD203B41FA5}">
                      <a16:colId xmlns="" xmlns:a16="http://schemas.microsoft.com/office/drawing/2014/main" val="20004"/>
                    </a:ext>
                  </a:extLst>
                </a:gridCol>
                <a:gridCol w="343593">
                  <a:extLst>
                    <a:ext uri="{9D8B030D-6E8A-4147-A177-3AD203B41FA5}">
                      <a16:colId xmlns="" xmlns:a16="http://schemas.microsoft.com/office/drawing/2014/main" val="20005"/>
                    </a:ext>
                  </a:extLst>
                </a:gridCol>
                <a:gridCol w="388054">
                  <a:extLst>
                    <a:ext uri="{9D8B030D-6E8A-4147-A177-3AD203B41FA5}">
                      <a16:colId xmlns="" xmlns:a16="http://schemas.microsoft.com/office/drawing/2014/main" val="20006"/>
                    </a:ext>
                  </a:extLst>
                </a:gridCol>
                <a:gridCol w="299132">
                  <a:extLst>
                    <a:ext uri="{9D8B030D-6E8A-4147-A177-3AD203B41FA5}">
                      <a16:colId xmlns="" xmlns:a16="http://schemas.microsoft.com/office/drawing/2014/main" val="20007"/>
                    </a:ext>
                  </a:extLst>
                </a:gridCol>
                <a:gridCol w="343593">
                  <a:extLst>
                    <a:ext uri="{9D8B030D-6E8A-4147-A177-3AD203B41FA5}">
                      <a16:colId xmlns="" xmlns:a16="http://schemas.microsoft.com/office/drawing/2014/main" val="20008"/>
                    </a:ext>
                  </a:extLst>
                </a:gridCol>
                <a:gridCol w="343593">
                  <a:extLst>
                    <a:ext uri="{9D8B030D-6E8A-4147-A177-3AD203B41FA5}">
                      <a16:colId xmlns="" xmlns:a16="http://schemas.microsoft.com/office/drawing/2014/main" val="20009"/>
                    </a:ext>
                  </a:extLst>
                </a:gridCol>
              </a:tblGrid>
              <a:tr h="333890">
                <a:tc rowSpan="2">
                  <a:txBody>
                    <a:bodyPr/>
                    <a:lstStyle/>
                    <a:p>
                      <a:pPr algn="ctr" fontAlgn="ct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　</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zh-TW" altLang="en-US" sz="1000" b="0" i="0" u="none" strike="noStrike">
                          <a:solidFill>
                            <a:srgbClr val="000000"/>
                          </a:solidFill>
                          <a:effectLst/>
                          <a:latin typeface="ＭＳ Ｐ明朝" panose="02020600040205080304" pitchFamily="18" charset="-128"/>
                          <a:ea typeface="ＭＳ Ｐ明朝" panose="02020600040205080304" pitchFamily="18" charset="-128"/>
                        </a:rPr>
                        <a:t>特定保健指導全体</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ct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積極的支援</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ct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動機づけ支援</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 xmlns:a16="http://schemas.microsoft.com/office/drawing/2014/main" val="10000"/>
                  </a:ext>
                </a:extLst>
              </a:tr>
              <a:tr h="333890">
                <a:tc vMerge="1">
                  <a:txBody>
                    <a:bodyPr/>
                    <a:lstStyle/>
                    <a:p>
                      <a:endParaRPr kumimoji="1" lang="ja-JP" altLang="en-US"/>
                    </a:p>
                  </a:txBody>
                  <a:tcPr/>
                </a:tc>
                <a:tc>
                  <a:txBody>
                    <a:bodyPr/>
                    <a:lstStyle/>
                    <a:p>
                      <a:pPr algn="ctr" fontAlgn="ct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対象者数</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参加者数</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参加率</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対象者数</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参加者数</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参加率</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対象者数</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参加者数</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参加率</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333890">
                <a:tc>
                  <a:txBody>
                    <a:bodyPr/>
                    <a:lstStyle/>
                    <a:p>
                      <a:pPr algn="l" fontAlgn="ctr"/>
                      <a:r>
                        <a:rPr lang="en-US" sz="1000" b="0" i="0" u="none" strike="noStrike">
                          <a:solidFill>
                            <a:srgbClr val="000000"/>
                          </a:solidFill>
                          <a:effectLst/>
                          <a:latin typeface="ＭＳ Ｐ明朝" panose="02020600040205080304" pitchFamily="18" charset="-128"/>
                          <a:ea typeface="ＭＳ Ｐ明朝" panose="02020600040205080304" pitchFamily="18" charset="-128"/>
                        </a:rPr>
                        <a:t>H23</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363</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78</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21.5%</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99</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12</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12.1%</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264</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66</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25.0%</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333890">
                <a:tc>
                  <a:txBody>
                    <a:bodyPr/>
                    <a:lstStyle/>
                    <a:p>
                      <a:pPr algn="l" fontAlgn="ctr"/>
                      <a:r>
                        <a:rPr lang="en-US" sz="1000" b="0" i="0" u="none" strike="noStrike">
                          <a:solidFill>
                            <a:srgbClr val="000000"/>
                          </a:solidFill>
                          <a:effectLst/>
                          <a:latin typeface="ＭＳ Ｐ明朝" panose="02020600040205080304" pitchFamily="18" charset="-128"/>
                          <a:ea typeface="ＭＳ Ｐ明朝" panose="02020600040205080304" pitchFamily="18" charset="-128"/>
                        </a:rPr>
                        <a:t>H24</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369</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110</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29.8%</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117</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14</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11.9%</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252</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96</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38.1%</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333890">
                <a:tc>
                  <a:txBody>
                    <a:bodyPr/>
                    <a:lstStyle/>
                    <a:p>
                      <a:pPr algn="l" fontAlgn="ctr"/>
                      <a:r>
                        <a:rPr lang="en-US" sz="1000" b="0" i="0" u="none" strike="noStrike">
                          <a:solidFill>
                            <a:srgbClr val="000000"/>
                          </a:solidFill>
                          <a:effectLst/>
                          <a:latin typeface="ＭＳ Ｐ明朝" panose="02020600040205080304" pitchFamily="18" charset="-128"/>
                          <a:ea typeface="ＭＳ Ｐ明朝" panose="02020600040205080304" pitchFamily="18" charset="-128"/>
                        </a:rPr>
                        <a:t>H25</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406</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135</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33.3%</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116</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17</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14.7%</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290</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118</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40.7%</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333890">
                <a:tc>
                  <a:txBody>
                    <a:bodyPr/>
                    <a:lstStyle/>
                    <a:p>
                      <a:pPr algn="l" fontAlgn="ctr"/>
                      <a:r>
                        <a:rPr lang="en-US" sz="1000" b="0" i="0" u="none" strike="noStrike">
                          <a:solidFill>
                            <a:srgbClr val="000000"/>
                          </a:solidFill>
                          <a:effectLst/>
                          <a:latin typeface="ＭＳ Ｐ明朝" panose="02020600040205080304" pitchFamily="18" charset="-128"/>
                          <a:ea typeface="ＭＳ Ｐ明朝" panose="02020600040205080304" pitchFamily="18" charset="-128"/>
                        </a:rPr>
                        <a:t>H26</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419</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138</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32.9%</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120</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26</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21.7%</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299</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112</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37.5%</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333890">
                <a:tc>
                  <a:txBody>
                    <a:bodyPr/>
                    <a:lstStyle/>
                    <a:p>
                      <a:pPr algn="l" fontAlgn="ctr"/>
                      <a:r>
                        <a:rPr lang="en-US" sz="1000" b="0" i="0" u="none" strike="noStrike">
                          <a:solidFill>
                            <a:srgbClr val="000000"/>
                          </a:solidFill>
                          <a:effectLst/>
                          <a:latin typeface="ＭＳ Ｐ明朝" panose="02020600040205080304" pitchFamily="18" charset="-128"/>
                          <a:ea typeface="ＭＳ Ｐ明朝" panose="02020600040205080304" pitchFamily="18" charset="-128"/>
                        </a:rPr>
                        <a:t>H27</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404</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173</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42.8%</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99</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25</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25.3%</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305</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148</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48.5%</a:t>
                      </a:r>
                    </a:p>
                  </a:txBody>
                  <a:tcPr marL="8572" marR="8572" marT="8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bl>
          </a:graphicData>
        </a:graphic>
      </p:graphicFrame>
      <p:sp>
        <p:nvSpPr>
          <p:cNvPr id="15" name="テキスト ボックス 14"/>
          <p:cNvSpPr txBox="1">
            <a:spLocks noChangeAspect="1"/>
          </p:cNvSpPr>
          <p:nvPr/>
        </p:nvSpPr>
        <p:spPr>
          <a:xfrm>
            <a:off x="115027" y="1012148"/>
            <a:ext cx="3166480" cy="430887"/>
          </a:xfrm>
          <a:prstGeom prst="rect">
            <a:avLst/>
          </a:prstGeom>
          <a:noFill/>
          <a:ln>
            <a:noFill/>
          </a:ln>
        </p:spPr>
        <p:txBody>
          <a:bodyPr wrap="square" lIns="0" rIns="0" rtlCol="0">
            <a:spAutoFit/>
          </a:bodyPr>
          <a:lstStyle/>
          <a:p>
            <a:pPr marL="90488" indent="-19050">
              <a:spcBef>
                <a:spcPct val="0"/>
              </a:spcBef>
              <a:defRPr/>
            </a:pPr>
            <a:r>
              <a:rPr lang="ja-JP" altLang="en-US" sz="1100" dirty="0">
                <a:latin typeface="ＭＳ 明朝"/>
                <a:ea typeface="ＭＳ 明朝"/>
              </a:rPr>
              <a:t>特定保健指導参加者数・参加率</a:t>
            </a:r>
            <a:endParaRPr lang="en-US" altLang="ja-JP" sz="1100" dirty="0">
              <a:latin typeface="ＭＳ 明朝"/>
              <a:ea typeface="ＭＳ 明朝"/>
            </a:endParaRPr>
          </a:p>
          <a:p>
            <a:pPr marL="90488" indent="-19050">
              <a:spcBef>
                <a:spcPct val="0"/>
              </a:spcBef>
              <a:defRPr/>
            </a:pPr>
            <a:r>
              <a:rPr lang="ja-JP" altLang="en-US" sz="1100" dirty="0">
                <a:latin typeface="ＭＳ 明朝"/>
                <a:ea typeface="ＭＳ 明朝"/>
              </a:rPr>
              <a:t>平成</a:t>
            </a:r>
            <a:r>
              <a:rPr lang="en-US" altLang="ja-JP" sz="1100" dirty="0">
                <a:latin typeface="ＭＳ 明朝"/>
                <a:ea typeface="ＭＳ 明朝"/>
              </a:rPr>
              <a:t>23</a:t>
            </a:r>
            <a:r>
              <a:rPr lang="ja-JP" altLang="en-US" sz="1100" dirty="0">
                <a:latin typeface="ＭＳ 明朝"/>
                <a:ea typeface="ＭＳ 明朝"/>
              </a:rPr>
              <a:t>年～平成</a:t>
            </a:r>
            <a:r>
              <a:rPr lang="en-US" altLang="ja-JP" sz="1100" dirty="0">
                <a:latin typeface="ＭＳ 明朝"/>
                <a:ea typeface="ＭＳ 明朝"/>
              </a:rPr>
              <a:t>27</a:t>
            </a:r>
            <a:r>
              <a:rPr lang="ja-JP" altLang="en-US" sz="1100" dirty="0">
                <a:latin typeface="ＭＳ 明朝"/>
                <a:ea typeface="ＭＳ 明朝"/>
              </a:rPr>
              <a:t>年度</a:t>
            </a:r>
            <a:endParaRPr lang="en-US" altLang="ja-JP" sz="1100" dirty="0">
              <a:latin typeface="ＭＳ 明朝"/>
              <a:ea typeface="ＭＳ 明朝"/>
            </a:endParaRPr>
          </a:p>
        </p:txBody>
      </p:sp>
      <p:sp>
        <p:nvSpPr>
          <p:cNvPr id="16" name="テキスト ボックス 15"/>
          <p:cNvSpPr txBox="1">
            <a:spLocks noChangeAspect="1"/>
          </p:cNvSpPr>
          <p:nvPr/>
        </p:nvSpPr>
        <p:spPr>
          <a:xfrm>
            <a:off x="133174" y="3773604"/>
            <a:ext cx="3492733" cy="830997"/>
          </a:xfrm>
          <a:prstGeom prst="rect">
            <a:avLst/>
          </a:prstGeom>
          <a:noFill/>
          <a:ln>
            <a:noFill/>
          </a:ln>
        </p:spPr>
        <p:txBody>
          <a:bodyPr wrap="square" lIns="0" rIns="0" rtlCol="0">
            <a:spAutoFit/>
          </a:bodyPr>
          <a:lstStyle/>
          <a:p>
            <a:pPr marL="90488" indent="-19050">
              <a:spcBef>
                <a:spcPct val="0"/>
              </a:spcBef>
              <a:defRPr/>
            </a:pPr>
            <a:r>
              <a:rPr lang="en-US" altLang="ja-JP" sz="800" dirty="0">
                <a:latin typeface="ＭＳ 明朝"/>
                <a:ea typeface="ＭＳ 明朝"/>
              </a:rPr>
              <a:t>※</a:t>
            </a:r>
            <a:r>
              <a:rPr lang="ja-JP" altLang="en-US" sz="800" dirty="0">
                <a:latin typeface="ＭＳ 明朝"/>
                <a:ea typeface="ＭＳ 明朝"/>
              </a:rPr>
              <a:t>上表における参加者とは、積極的支援については初回面接</a:t>
            </a:r>
            <a:r>
              <a:rPr lang="en-US" altLang="ja-JP" sz="800" dirty="0">
                <a:latin typeface="ＭＳ 明朝"/>
                <a:ea typeface="ＭＳ 明朝"/>
              </a:rPr>
              <a:t>+</a:t>
            </a:r>
            <a:r>
              <a:rPr lang="ja-JP" altLang="en-US" sz="800" dirty="0">
                <a:latin typeface="ＭＳ 明朝"/>
                <a:ea typeface="ＭＳ 明朝"/>
              </a:rPr>
              <a:t>一回目面接</a:t>
            </a:r>
            <a:r>
              <a:rPr lang="ja-JP" altLang="en-US" sz="800" dirty="0" err="1">
                <a:latin typeface="ＭＳ 明朝"/>
                <a:ea typeface="ＭＳ 明朝"/>
              </a:rPr>
              <a:t>ま</a:t>
            </a:r>
            <a:endParaRPr lang="en-US" altLang="ja-JP" sz="800" dirty="0">
              <a:latin typeface="ＭＳ 明朝"/>
              <a:ea typeface="ＭＳ 明朝"/>
            </a:endParaRPr>
          </a:p>
          <a:p>
            <a:pPr marL="90488" indent="-19050">
              <a:spcBef>
                <a:spcPct val="0"/>
              </a:spcBef>
              <a:defRPr/>
            </a:pPr>
            <a:r>
              <a:rPr lang="ja-JP" altLang="en-US" sz="800" dirty="0">
                <a:latin typeface="ＭＳ 明朝"/>
                <a:ea typeface="ＭＳ 明朝"/>
              </a:rPr>
              <a:t>　で終了した者、動機づけ支援については初回面接が終了した者である。</a:t>
            </a:r>
            <a:endParaRPr lang="en-US" altLang="ja-JP" sz="800" dirty="0">
              <a:latin typeface="ＭＳ 明朝"/>
              <a:ea typeface="ＭＳ 明朝"/>
            </a:endParaRPr>
          </a:p>
          <a:p>
            <a:pPr marL="90488" indent="-19050">
              <a:spcBef>
                <a:spcPct val="0"/>
              </a:spcBef>
              <a:defRPr/>
            </a:pPr>
            <a:r>
              <a:rPr lang="ja-JP" altLang="en-US" sz="800" dirty="0">
                <a:latin typeface="ＭＳ 明朝"/>
                <a:ea typeface="ＭＳ 明朝"/>
              </a:rPr>
              <a:t>　参加率＝参加者数</a:t>
            </a:r>
            <a:r>
              <a:rPr lang="en-US" altLang="ja-JP" sz="800" dirty="0">
                <a:latin typeface="ＭＳ 明朝"/>
                <a:ea typeface="ＭＳ 明朝"/>
              </a:rPr>
              <a:t>÷</a:t>
            </a:r>
            <a:r>
              <a:rPr lang="ja-JP" altLang="en-US" sz="800" dirty="0">
                <a:latin typeface="ＭＳ 明朝"/>
                <a:ea typeface="ＭＳ 明朝"/>
              </a:rPr>
              <a:t>対象者数である。</a:t>
            </a:r>
            <a:endParaRPr lang="en-US" altLang="ja-JP" sz="800" dirty="0">
              <a:latin typeface="ＭＳ 明朝"/>
              <a:ea typeface="ＭＳ 明朝"/>
            </a:endParaRPr>
          </a:p>
          <a:p>
            <a:pPr marL="90488" indent="-19050">
              <a:spcBef>
                <a:spcPct val="0"/>
              </a:spcBef>
              <a:defRPr/>
            </a:pPr>
            <a:r>
              <a:rPr lang="en-US" altLang="ja-JP" sz="800" dirty="0">
                <a:latin typeface="ＭＳ 明朝"/>
                <a:ea typeface="ＭＳ 明朝"/>
              </a:rPr>
              <a:t>※</a:t>
            </a:r>
            <a:r>
              <a:rPr lang="ja-JP" altLang="en-US" sz="800" dirty="0">
                <a:latin typeface="ＭＳ 明朝"/>
                <a:ea typeface="ＭＳ 明朝"/>
              </a:rPr>
              <a:t>右グラフにおける特定保健指導の実施率は、対象者全体における年度末　</a:t>
            </a:r>
            <a:endParaRPr lang="en-US" altLang="ja-JP" sz="800" dirty="0">
              <a:latin typeface="ＭＳ 明朝"/>
              <a:ea typeface="ＭＳ 明朝"/>
            </a:endParaRPr>
          </a:p>
          <a:p>
            <a:pPr marL="90488" indent="-19050">
              <a:spcBef>
                <a:spcPct val="0"/>
              </a:spcBef>
              <a:defRPr/>
            </a:pPr>
            <a:r>
              <a:rPr lang="ja-JP" altLang="en-US" sz="800" dirty="0">
                <a:latin typeface="ＭＳ 明朝"/>
                <a:ea typeface="ＭＳ 明朝"/>
              </a:rPr>
              <a:t>　時点で支援が全て終了した者の割合であるため、上表の参加率とは異な　</a:t>
            </a:r>
            <a:endParaRPr lang="en-US" altLang="ja-JP" sz="800" dirty="0">
              <a:latin typeface="ＭＳ 明朝"/>
              <a:ea typeface="ＭＳ 明朝"/>
            </a:endParaRPr>
          </a:p>
          <a:p>
            <a:pPr marL="90488" indent="-19050">
              <a:spcBef>
                <a:spcPct val="0"/>
              </a:spcBef>
              <a:defRPr/>
            </a:pPr>
            <a:r>
              <a:rPr lang="ja-JP" altLang="en-US" sz="800" dirty="0">
                <a:latin typeface="ＭＳ 明朝"/>
                <a:ea typeface="ＭＳ 明朝"/>
              </a:rPr>
              <a:t>　る。</a:t>
            </a:r>
            <a:endParaRPr lang="en-US" altLang="ja-JP" sz="800" dirty="0">
              <a:latin typeface="ＭＳ 明朝"/>
              <a:ea typeface="ＭＳ 明朝"/>
            </a:endParaRPr>
          </a:p>
        </p:txBody>
      </p:sp>
      <p:pic>
        <p:nvPicPr>
          <p:cNvPr id="3" name="図 2"/>
          <p:cNvPicPr>
            <a:picLocks noChangeAspect="1"/>
          </p:cNvPicPr>
          <p:nvPr/>
        </p:nvPicPr>
        <p:blipFill>
          <a:blip r:embed="rId2"/>
          <a:stretch>
            <a:fillRect/>
          </a:stretch>
        </p:blipFill>
        <p:spPr>
          <a:xfrm>
            <a:off x="3789039" y="1433689"/>
            <a:ext cx="2991379" cy="3076278"/>
          </a:xfrm>
          <a:prstGeom prst="rect">
            <a:avLst/>
          </a:prstGeom>
        </p:spPr>
      </p:pic>
      <p:sp>
        <p:nvSpPr>
          <p:cNvPr id="18" name="テキスト ボックス 17"/>
          <p:cNvSpPr txBox="1">
            <a:spLocks noChangeAspect="1"/>
          </p:cNvSpPr>
          <p:nvPr/>
        </p:nvSpPr>
        <p:spPr>
          <a:xfrm>
            <a:off x="3717712" y="1012148"/>
            <a:ext cx="3024958" cy="430887"/>
          </a:xfrm>
          <a:prstGeom prst="rect">
            <a:avLst/>
          </a:prstGeom>
          <a:noFill/>
          <a:ln>
            <a:noFill/>
          </a:ln>
        </p:spPr>
        <p:txBody>
          <a:bodyPr wrap="square" lIns="0" rIns="0" rtlCol="0">
            <a:spAutoFit/>
          </a:bodyPr>
          <a:lstStyle/>
          <a:p>
            <a:pPr marL="90488" indent="-19050">
              <a:spcBef>
                <a:spcPct val="0"/>
              </a:spcBef>
              <a:defRPr/>
            </a:pPr>
            <a:r>
              <a:rPr lang="ja-JP" altLang="en-US" sz="1100" dirty="0">
                <a:latin typeface="ＭＳ 明朝"/>
                <a:ea typeface="ＭＳ 明朝"/>
              </a:rPr>
              <a:t>健診受診者に対する</a:t>
            </a:r>
            <a:endParaRPr lang="en-US" altLang="ja-JP" sz="1100" dirty="0">
              <a:latin typeface="ＭＳ 明朝"/>
              <a:ea typeface="ＭＳ 明朝"/>
            </a:endParaRPr>
          </a:p>
          <a:p>
            <a:pPr marL="90488" indent="-19050">
              <a:spcBef>
                <a:spcPct val="0"/>
              </a:spcBef>
              <a:defRPr/>
            </a:pPr>
            <a:r>
              <a:rPr lang="ja-JP" altLang="en-US" sz="1100" dirty="0">
                <a:latin typeface="ＭＳ 明朝"/>
                <a:ea typeface="ＭＳ 明朝"/>
              </a:rPr>
              <a:t>特定保健指導実施率</a:t>
            </a:r>
            <a:r>
              <a:rPr lang="en-US" altLang="ja-JP" sz="1100" dirty="0">
                <a:latin typeface="ＭＳ 明朝"/>
                <a:ea typeface="ＭＳ 明朝"/>
              </a:rPr>
              <a:t>(H27</a:t>
            </a:r>
            <a:r>
              <a:rPr lang="ja-JP" altLang="en-US" sz="1100" dirty="0">
                <a:latin typeface="ＭＳ 明朝"/>
                <a:ea typeface="ＭＳ 明朝"/>
              </a:rPr>
              <a:t>年度</a:t>
            </a:r>
            <a:r>
              <a:rPr lang="en-US" altLang="ja-JP" sz="1100" dirty="0">
                <a:latin typeface="ＭＳ 明朝"/>
                <a:ea typeface="ＭＳ 明朝"/>
              </a:rPr>
              <a:t>)</a:t>
            </a:r>
            <a:r>
              <a:rPr lang="ja-JP" altLang="en-US" sz="1100" dirty="0">
                <a:latin typeface="ＭＳ 明朝"/>
                <a:ea typeface="ＭＳ 明朝"/>
              </a:rPr>
              <a:t> グラフ</a:t>
            </a:r>
            <a:endParaRPr lang="en-US" altLang="ja-JP" sz="1100" dirty="0">
              <a:latin typeface="ＭＳ 明朝"/>
              <a:ea typeface="ＭＳ 明朝"/>
            </a:endParaRPr>
          </a:p>
        </p:txBody>
      </p:sp>
      <p:pic>
        <p:nvPicPr>
          <p:cNvPr id="4" name="図 3"/>
          <p:cNvPicPr>
            <a:picLocks noChangeAspect="1"/>
          </p:cNvPicPr>
          <p:nvPr/>
        </p:nvPicPr>
        <p:blipFill>
          <a:blip r:embed="rId3"/>
          <a:stretch>
            <a:fillRect/>
          </a:stretch>
        </p:blipFill>
        <p:spPr>
          <a:xfrm>
            <a:off x="3789039" y="5369462"/>
            <a:ext cx="2996788" cy="3098800"/>
          </a:xfrm>
          <a:prstGeom prst="rect">
            <a:avLst/>
          </a:prstGeom>
        </p:spPr>
      </p:pic>
      <p:pic>
        <p:nvPicPr>
          <p:cNvPr id="5" name="図 4"/>
          <p:cNvPicPr>
            <a:picLocks noChangeAspect="1"/>
          </p:cNvPicPr>
          <p:nvPr/>
        </p:nvPicPr>
        <p:blipFill>
          <a:blip r:embed="rId4"/>
          <a:stretch>
            <a:fillRect/>
          </a:stretch>
        </p:blipFill>
        <p:spPr>
          <a:xfrm>
            <a:off x="209093" y="5351254"/>
            <a:ext cx="3107181" cy="3107301"/>
          </a:xfrm>
          <a:prstGeom prst="rect">
            <a:avLst/>
          </a:prstGeom>
        </p:spPr>
      </p:pic>
    </p:spTree>
    <p:extLst>
      <p:ext uri="{BB962C8B-B14F-4D97-AF65-F5344CB8AC3E}">
        <p14:creationId xmlns:p14="http://schemas.microsoft.com/office/powerpoint/2010/main" val="3653587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8" name="Rectangle 4"/>
          <p:cNvSpPr>
            <a:spLocks noChangeArrowheads="1"/>
          </p:cNvSpPr>
          <p:nvPr/>
        </p:nvSpPr>
        <p:spPr bwMode="auto">
          <a:xfrm>
            <a:off x="3105834" y="179512"/>
            <a:ext cx="646331"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000"/>
                </a:solidFill>
                <a:effectLst/>
                <a:latin typeface="ＭＳ 明朝"/>
                <a:ea typeface="ＭＳ 明朝"/>
                <a:cs typeface="ＭＳ Ｐゴシック" pitchFamily="50" charset="-128"/>
              </a:rPr>
              <a:t>-</a:t>
            </a:r>
            <a:r>
              <a:rPr kumimoji="1" lang="ja-JP" altLang="en-US" sz="1200" b="0" i="0" u="none" strike="noStrike" cap="none" normalizeH="0" baseline="0" dirty="0">
                <a:ln>
                  <a:noFill/>
                </a:ln>
                <a:solidFill>
                  <a:srgbClr val="000000"/>
                </a:solidFill>
                <a:effectLst/>
                <a:latin typeface="ＭＳ 明朝"/>
                <a:ea typeface="ＭＳ 明朝"/>
                <a:cs typeface="ＭＳ Ｐゴシック" pitchFamily="50" charset="-128"/>
              </a:rPr>
              <a:t>目次</a:t>
            </a:r>
            <a:r>
              <a:rPr kumimoji="1" lang="en-US" altLang="ja-JP" sz="1200" b="0" i="0" u="none" strike="noStrike" cap="none" normalizeH="0" baseline="0" dirty="0">
                <a:ln>
                  <a:noFill/>
                </a:ln>
                <a:solidFill>
                  <a:srgbClr val="000000"/>
                </a:solidFill>
                <a:effectLst/>
                <a:latin typeface="ＭＳ 明朝"/>
                <a:ea typeface="ＭＳ 明朝"/>
                <a:cs typeface="ＭＳ Ｐゴシック" pitchFamily="50" charset="-128"/>
              </a:rPr>
              <a:t>-</a:t>
            </a:r>
            <a:endParaRPr kumimoji="1" lang="en-US" altLang="ja-JP" sz="1800" b="0" i="0" u="none" strike="noStrike" cap="none" normalizeH="0" baseline="0" dirty="0">
              <a:ln>
                <a:noFill/>
              </a:ln>
              <a:solidFill>
                <a:schemeClr val="tx1"/>
              </a:solidFill>
              <a:effectLst/>
              <a:latin typeface="ＭＳ 明朝"/>
              <a:ea typeface="ＭＳ 明朝"/>
              <a:cs typeface="ＭＳ Ｐゴシック" pitchFamily="50" charset="-128"/>
            </a:endParaRPr>
          </a:p>
        </p:txBody>
      </p:sp>
      <p:graphicFrame>
        <p:nvGraphicFramePr>
          <p:cNvPr id="4" name="表 3"/>
          <p:cNvGraphicFramePr>
            <a:graphicFrameLocks noGrp="1" noChangeAspect="1"/>
          </p:cNvGraphicFramePr>
          <p:nvPr>
            <p:extLst>
              <p:ext uri="{D42A27DB-BD31-4B8C-83A1-F6EECF244321}">
                <p14:modId xmlns:p14="http://schemas.microsoft.com/office/powerpoint/2010/main" val="1935735672"/>
              </p:ext>
            </p:extLst>
          </p:nvPr>
        </p:nvGraphicFramePr>
        <p:xfrm>
          <a:off x="188635" y="489183"/>
          <a:ext cx="6401862" cy="4184694"/>
        </p:xfrm>
        <a:graphic>
          <a:graphicData uri="http://schemas.openxmlformats.org/drawingml/2006/table">
            <a:tbl>
              <a:tblPr/>
              <a:tblGrid>
                <a:gridCol w="683203">
                  <a:extLst>
                    <a:ext uri="{9D8B030D-6E8A-4147-A177-3AD203B41FA5}">
                      <a16:colId xmlns="" xmlns:a16="http://schemas.microsoft.com/office/drawing/2014/main" val="20000"/>
                    </a:ext>
                  </a:extLst>
                </a:gridCol>
                <a:gridCol w="5035456">
                  <a:extLst>
                    <a:ext uri="{9D8B030D-6E8A-4147-A177-3AD203B41FA5}">
                      <a16:colId xmlns="" xmlns:a16="http://schemas.microsoft.com/office/drawing/2014/main" val="20001"/>
                    </a:ext>
                  </a:extLst>
                </a:gridCol>
                <a:gridCol w="683203">
                  <a:extLst>
                    <a:ext uri="{9D8B030D-6E8A-4147-A177-3AD203B41FA5}">
                      <a16:colId xmlns="" xmlns:a16="http://schemas.microsoft.com/office/drawing/2014/main" val="20002"/>
                    </a:ext>
                  </a:extLst>
                </a:gridCol>
              </a:tblGrid>
              <a:tr h="23248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US" altLang="ja-JP" sz="1100" b="0" i="0" u="none" strike="noStrike" dirty="0">
                          <a:solidFill>
                            <a:srgbClr val="000000"/>
                          </a:solidFill>
                          <a:latin typeface="ＭＳ 明朝"/>
                          <a:ea typeface="ＭＳ 明朝"/>
                        </a:rPr>
                        <a:t> 2.</a:t>
                      </a:r>
                      <a:r>
                        <a:rPr lang="ja-JP" altLang="en-US" sz="1100" b="0" i="0" u="none" strike="noStrike" dirty="0">
                          <a:solidFill>
                            <a:srgbClr val="000000"/>
                          </a:solidFill>
                          <a:latin typeface="ＭＳ 明朝"/>
                          <a:ea typeface="ＭＳ 明朝"/>
                        </a:rPr>
                        <a:t>実施事業の一覧</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37</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0"/>
                  </a:ext>
                </a:extLst>
              </a:tr>
              <a:tr h="232483">
                <a:tc gridSpan="2">
                  <a:txBody>
                    <a:bodyPr/>
                    <a:lstStyle/>
                    <a:p>
                      <a:pPr algn="l" rtl="0" fontAlgn="ctr"/>
                      <a:r>
                        <a:rPr lang="en-US" altLang="ja-JP" sz="1100" b="0" i="0" u="none" strike="noStrike" dirty="0">
                          <a:solidFill>
                            <a:srgbClr val="000000"/>
                          </a:solidFill>
                          <a:latin typeface="ＭＳ 明朝"/>
                          <a:ea typeface="ＭＳ 明朝"/>
                        </a:rPr>
                        <a:t> Ⅵ.</a:t>
                      </a:r>
                      <a:r>
                        <a:rPr lang="ja-JP" altLang="en-US" sz="1100" b="0" i="0" u="none" strike="noStrike" dirty="0">
                          <a:solidFill>
                            <a:srgbClr val="000000"/>
                          </a:solidFill>
                          <a:latin typeface="ＭＳ 明朝"/>
                          <a:ea typeface="ＭＳ 明朝"/>
                        </a:rPr>
                        <a:t>その他</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lumMod val="85000"/>
                      </a:schemeClr>
                    </a:solidFill>
                  </a:tcPr>
                </a:tc>
                <a:tc hMerge="1">
                  <a:txBody>
                    <a:bodyPr/>
                    <a:lstStyle/>
                    <a:p>
                      <a:endParaRPr kumimoji="1" lang="ja-JP" altLang="en-US"/>
                    </a:p>
                  </a:txBody>
                  <a:tcP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endParaRPr lang="ja-JP" altLang="en-US" sz="1100" b="0" i="0" u="none" strike="noStrike" dirty="0">
                        <a:solidFill>
                          <a:srgbClr val="FFFFFF"/>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lumMod val="85000"/>
                      </a:schemeClr>
                    </a:solidFill>
                  </a:tcPr>
                </a:tc>
                <a:extLst>
                  <a:ext uri="{0D108BD9-81ED-4DB2-BD59-A6C34878D82A}">
                    <a16:rowId xmlns="" xmlns:a16="http://schemas.microsoft.com/office/drawing/2014/main" val="10001"/>
                  </a:ext>
                </a:extLst>
              </a:tr>
              <a:tr h="23248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US" altLang="zh-TW" sz="1100" b="0" i="0" u="none" strike="noStrike" dirty="0">
                          <a:solidFill>
                            <a:srgbClr val="000000"/>
                          </a:solidFill>
                          <a:latin typeface="ＭＳ 明朝"/>
                          <a:ea typeface="ＭＳ 明朝"/>
                        </a:rPr>
                        <a:t> 1.</a:t>
                      </a:r>
                      <a:r>
                        <a:rPr lang="ja-JP" altLang="en-US" sz="1100" b="0" i="0" u="none" strike="noStrike" dirty="0">
                          <a:solidFill>
                            <a:srgbClr val="000000"/>
                          </a:solidFill>
                          <a:latin typeface="ＭＳ 明朝"/>
                          <a:ea typeface="ＭＳ 明朝"/>
                        </a:rPr>
                        <a:t>データへルス計画の見直し</a:t>
                      </a:r>
                      <a:endParaRPr lang="zh-TW" altLang="en-US" sz="1100" b="0" i="0" u="none" strike="noStrike" dirty="0">
                        <a:solidFill>
                          <a:srgbClr val="000000"/>
                        </a:solidFill>
                        <a:latin typeface="ＭＳ 明朝"/>
                        <a:ea typeface="ＭＳ 明朝"/>
                      </a:endParaRP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41</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2"/>
                  </a:ext>
                </a:extLst>
              </a:tr>
              <a:tr h="23248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(1)</a:t>
                      </a:r>
                      <a:r>
                        <a:rPr lang="ja-JP" altLang="en-US" sz="1100" b="0" i="0" u="none" strike="noStrike" dirty="0">
                          <a:solidFill>
                            <a:srgbClr val="000000"/>
                          </a:solidFill>
                          <a:latin typeface="ＭＳ 明朝"/>
                          <a:ea typeface="ＭＳ 明朝"/>
                        </a:rPr>
                        <a:t>評価</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41</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3"/>
                  </a:ext>
                </a:extLst>
              </a:tr>
              <a:tr h="23248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(2)</a:t>
                      </a:r>
                      <a:r>
                        <a:rPr lang="ja-JP" altLang="en-US" sz="1100" b="0" i="0" u="none" strike="noStrike" dirty="0">
                          <a:solidFill>
                            <a:srgbClr val="000000"/>
                          </a:solidFill>
                          <a:latin typeface="ＭＳ 明朝"/>
                          <a:ea typeface="ＭＳ 明朝"/>
                        </a:rPr>
                        <a:t>評価時期</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41</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4"/>
                  </a:ext>
                </a:extLst>
              </a:tr>
              <a:tr h="23248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US" altLang="zh-TW" sz="1100" b="0" i="0" u="none" strike="noStrike" dirty="0">
                          <a:solidFill>
                            <a:srgbClr val="000000"/>
                          </a:solidFill>
                          <a:latin typeface="ＭＳ 明朝"/>
                          <a:ea typeface="ＭＳ 明朝"/>
                        </a:rPr>
                        <a:t> 2.</a:t>
                      </a:r>
                      <a:r>
                        <a:rPr lang="ja-JP" altLang="en-US" sz="1100" b="0" i="0" u="none" strike="noStrike" dirty="0">
                          <a:solidFill>
                            <a:srgbClr val="000000"/>
                          </a:solidFill>
                          <a:latin typeface="ＭＳ 明朝"/>
                          <a:ea typeface="ＭＳ 明朝"/>
                        </a:rPr>
                        <a:t>データへルス計画の公表・周知</a:t>
                      </a:r>
                      <a:endParaRPr lang="zh-TW" altLang="en-US" sz="1100" b="0" i="0" u="none" strike="noStrike" dirty="0">
                        <a:solidFill>
                          <a:srgbClr val="000000"/>
                        </a:solidFill>
                        <a:latin typeface="ＭＳ 明朝"/>
                        <a:ea typeface="ＭＳ 明朝"/>
                      </a:endParaRP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41</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5"/>
                  </a:ext>
                </a:extLst>
              </a:tr>
              <a:tr h="23248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US" altLang="zh-TW" sz="1100" b="0" i="0" u="none" strike="noStrike" dirty="0">
                          <a:solidFill>
                            <a:srgbClr val="000000"/>
                          </a:solidFill>
                          <a:latin typeface="ＭＳ 明朝"/>
                          <a:ea typeface="ＭＳ 明朝"/>
                        </a:rPr>
                        <a:t> 3.</a:t>
                      </a:r>
                      <a:r>
                        <a:rPr lang="ja-JP" altLang="en-US" sz="1100" b="0" i="0" u="none" strike="noStrike" dirty="0">
                          <a:solidFill>
                            <a:srgbClr val="000000"/>
                          </a:solidFill>
                          <a:latin typeface="ＭＳ 明朝"/>
                          <a:ea typeface="ＭＳ 明朝"/>
                        </a:rPr>
                        <a:t>事業運営上の留意事項</a:t>
                      </a:r>
                      <a:endParaRPr lang="zh-TW" altLang="en-US" sz="1100" b="0" i="0" u="none" strike="noStrike" dirty="0">
                        <a:solidFill>
                          <a:srgbClr val="000000"/>
                        </a:solidFill>
                        <a:latin typeface="ＭＳ 明朝"/>
                        <a:ea typeface="ＭＳ 明朝"/>
                      </a:endParaRP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41</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6"/>
                  </a:ext>
                </a:extLst>
              </a:tr>
              <a:tr h="23248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(1)</a:t>
                      </a:r>
                      <a:r>
                        <a:rPr lang="ja-JP" altLang="en-US" sz="1100" b="0" i="0" u="none" strike="noStrike" dirty="0">
                          <a:solidFill>
                            <a:srgbClr val="000000"/>
                          </a:solidFill>
                          <a:latin typeface="ＭＳ 明朝"/>
                          <a:ea typeface="ＭＳ 明朝"/>
                        </a:rPr>
                        <a:t>各種検</a:t>
                      </a:r>
                      <a:r>
                        <a:rPr lang="en-US" altLang="ja-JP" sz="1100" b="0" i="0" u="none" strike="noStrike" dirty="0">
                          <a:solidFill>
                            <a:srgbClr val="000000"/>
                          </a:solidFill>
                          <a:latin typeface="ＭＳ 明朝"/>
                          <a:ea typeface="ＭＳ 明朝"/>
                        </a:rPr>
                        <a:t>(</a:t>
                      </a:r>
                      <a:r>
                        <a:rPr lang="ja-JP" altLang="en-US" sz="1100" b="0" i="0" u="none" strike="noStrike" dirty="0">
                          <a:solidFill>
                            <a:srgbClr val="000000"/>
                          </a:solidFill>
                          <a:latin typeface="ＭＳ 明朝"/>
                          <a:ea typeface="ＭＳ 明朝"/>
                        </a:rPr>
                        <a:t>健</a:t>
                      </a:r>
                      <a:r>
                        <a:rPr lang="en-US" altLang="ja-JP" sz="1100" b="0" i="0" u="none" strike="noStrike" dirty="0">
                          <a:solidFill>
                            <a:srgbClr val="000000"/>
                          </a:solidFill>
                          <a:latin typeface="ＭＳ 明朝"/>
                          <a:ea typeface="ＭＳ 明朝"/>
                        </a:rPr>
                        <a:t>)</a:t>
                      </a:r>
                      <a:r>
                        <a:rPr lang="ja-JP" altLang="en-US" sz="1100" b="0" i="0" u="none" strike="noStrike" dirty="0">
                          <a:solidFill>
                            <a:srgbClr val="000000"/>
                          </a:solidFill>
                          <a:latin typeface="ＭＳ 明朝"/>
                          <a:ea typeface="ＭＳ 明朝"/>
                        </a:rPr>
                        <a:t>診等の連携</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41</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7"/>
                  </a:ext>
                </a:extLst>
              </a:tr>
              <a:tr h="23248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(2)</a:t>
                      </a:r>
                      <a:r>
                        <a:rPr lang="ja-JP" altLang="en-US" sz="1100" b="0" i="0" u="none" strike="noStrike" dirty="0">
                          <a:solidFill>
                            <a:srgbClr val="000000"/>
                          </a:solidFill>
                          <a:latin typeface="ＭＳ 明朝"/>
                          <a:ea typeface="ＭＳ 明朝"/>
                        </a:rPr>
                        <a:t>健康づくり事業との連携</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41</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8"/>
                  </a:ext>
                </a:extLst>
              </a:tr>
              <a:tr h="23248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US" altLang="zh-TW"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4</a:t>
                      </a:r>
                      <a:r>
                        <a:rPr lang="en-US" altLang="zh-TW" sz="1100" b="0" i="0" u="none" strike="noStrike" dirty="0">
                          <a:solidFill>
                            <a:srgbClr val="000000"/>
                          </a:solidFill>
                          <a:latin typeface="ＭＳ 明朝"/>
                          <a:ea typeface="ＭＳ 明朝"/>
                        </a:rPr>
                        <a:t>.</a:t>
                      </a:r>
                      <a:r>
                        <a:rPr lang="ja-JP" altLang="en-US" sz="1100" b="0" i="0" u="none" strike="noStrike" dirty="0">
                          <a:solidFill>
                            <a:srgbClr val="000000"/>
                          </a:solidFill>
                          <a:latin typeface="ＭＳ 明朝"/>
                          <a:ea typeface="ＭＳ 明朝"/>
                        </a:rPr>
                        <a:t>個人情報の保護</a:t>
                      </a:r>
                      <a:endParaRPr lang="zh-TW" altLang="en-US" sz="1100" b="0" i="0" u="none" strike="noStrike" dirty="0">
                        <a:solidFill>
                          <a:srgbClr val="000000"/>
                        </a:solidFill>
                        <a:latin typeface="ＭＳ 明朝"/>
                        <a:ea typeface="ＭＳ 明朝"/>
                      </a:endParaRP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41</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9"/>
                  </a:ext>
                </a:extLst>
              </a:tr>
              <a:tr h="232483">
                <a:tc>
                  <a:txBody>
                    <a:bodyPr/>
                    <a:lstStyle/>
                    <a:p>
                      <a:pPr algn="l" rtl="0" fontAlgn="ctr"/>
                      <a:r>
                        <a:rPr lang="ja-JP" altLang="en-US" sz="1100" b="0" i="0" u="none" strike="noStrike" dirty="0">
                          <a:solidFill>
                            <a:srgbClr val="000000"/>
                          </a:solidFill>
                          <a:latin typeface="ＭＳ 明朝"/>
                          <a:ea typeface="ＭＳ 明朝"/>
                        </a:rPr>
                        <a:t>参考資料</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lumMod val="85000"/>
                      </a:schemeClr>
                    </a:solidFill>
                  </a:tcPr>
                </a:tc>
                <a:tc>
                  <a:txBody>
                    <a:bodyPr/>
                    <a:lstStyle/>
                    <a:p>
                      <a:pPr algn="l" rtl="0" fontAlgn="ctr"/>
                      <a:endParaRPr lang="zh-TW" altLang="en-US" sz="1100" b="0" i="0" u="none" strike="noStrike" dirty="0">
                        <a:solidFill>
                          <a:srgbClr val="000000"/>
                        </a:solidFill>
                        <a:latin typeface="ＭＳ 明朝"/>
                        <a:ea typeface="ＭＳ 明朝"/>
                      </a:endParaRP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lumMod val="85000"/>
                      </a:schemeClr>
                    </a:solidFill>
                  </a:tcPr>
                </a:tc>
                <a:tc>
                  <a:txBody>
                    <a:bodyPr/>
                    <a:lstStyle/>
                    <a:p>
                      <a:pPr algn="ctr" fontAlgn="ct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chemeClr val="bg1">
                        <a:lumMod val="85000"/>
                      </a:schemeClr>
                    </a:solidFill>
                  </a:tcPr>
                </a:tc>
                <a:extLst>
                  <a:ext uri="{0D108BD9-81ED-4DB2-BD59-A6C34878D82A}">
                    <a16:rowId xmlns="" xmlns:a16="http://schemas.microsoft.com/office/drawing/2014/main" val="10010"/>
                  </a:ext>
                </a:extLst>
              </a:tr>
              <a:tr h="23248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US" altLang="zh-TW"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1</a:t>
                      </a:r>
                      <a:r>
                        <a:rPr lang="en-US" altLang="zh-TW" sz="1100" b="0" i="0" u="none" strike="noStrike" dirty="0">
                          <a:solidFill>
                            <a:srgbClr val="000000"/>
                          </a:solidFill>
                          <a:latin typeface="ＭＳ 明朝"/>
                          <a:ea typeface="ＭＳ 明朝"/>
                        </a:rPr>
                        <a:t>.</a:t>
                      </a:r>
                      <a:r>
                        <a:rPr lang="ja-JP" altLang="en-US" sz="1100" b="0" i="0" u="none" strike="noStrike" dirty="0">
                          <a:solidFill>
                            <a:srgbClr val="000000"/>
                          </a:solidFill>
                          <a:latin typeface="ＭＳ 明朝"/>
                          <a:ea typeface="ＭＳ 明朝"/>
                        </a:rPr>
                        <a:t>疾病別医療費</a:t>
                      </a:r>
                      <a:endParaRPr lang="zh-TW" altLang="en-US" sz="1100" b="0" i="0" u="none" strike="noStrike" dirty="0">
                        <a:solidFill>
                          <a:srgbClr val="000000"/>
                        </a:solidFill>
                        <a:latin typeface="ＭＳ 明朝"/>
                        <a:ea typeface="ＭＳ 明朝"/>
                      </a:endParaRP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43</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2"/>
                  </a:ext>
                </a:extLst>
              </a:tr>
              <a:tr h="23248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(1)</a:t>
                      </a:r>
                      <a:r>
                        <a:rPr lang="ja-JP" altLang="en-US" sz="1100" b="0" i="0" u="none" strike="noStrike" dirty="0">
                          <a:solidFill>
                            <a:srgbClr val="000000"/>
                          </a:solidFill>
                          <a:latin typeface="ＭＳ 明朝"/>
                          <a:ea typeface="ＭＳ 明朝"/>
                        </a:rPr>
                        <a:t>大分類による疾病別医療費統計</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43</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3"/>
                  </a:ext>
                </a:extLst>
              </a:tr>
              <a:tr h="232483">
                <a:tc>
                  <a:txBody>
                    <a:bodyPr/>
                    <a:lstStyle/>
                    <a:p>
                      <a:pPr algn="l" rtl="0" fontAlgn="ctr"/>
                      <a:endParaRPr lang="ja-JP" altLang="en-US" sz="1100" b="0" i="0" u="none" strike="noStrike" dirty="0">
                        <a:solidFill>
                          <a:srgbClr val="000000"/>
                        </a:solidFill>
                        <a:latin typeface="ＭＳ 明朝"/>
                        <a:ea typeface="ＭＳ 明朝"/>
                      </a:endParaRP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100" dirty="0">
                          <a:latin typeface="ＭＳ 明朝"/>
                          <a:ea typeface="ＭＳ 明朝"/>
                        </a:rPr>
                        <a:t>　</a:t>
                      </a:r>
                      <a:r>
                        <a:rPr lang="ja-JP" altLang="en-US" sz="1100" baseline="0" dirty="0">
                          <a:latin typeface="ＭＳ 明朝"/>
                          <a:ea typeface="ＭＳ 明朝"/>
                        </a:rPr>
                        <a:t> </a:t>
                      </a:r>
                      <a:r>
                        <a:rPr lang="en-US" altLang="ja-JP" sz="1100" dirty="0">
                          <a:latin typeface="ＭＳ 明朝"/>
                          <a:ea typeface="ＭＳ 明朝"/>
                        </a:rPr>
                        <a:t>(2)</a:t>
                      </a:r>
                      <a:r>
                        <a:rPr lang="ja-JP" altLang="en-US" sz="1100" dirty="0">
                          <a:latin typeface="ＭＳ 明朝"/>
                          <a:ea typeface="ＭＳ 明朝"/>
                        </a:rPr>
                        <a:t>中分類による</a:t>
                      </a:r>
                      <a:r>
                        <a:rPr lang="ja-JP" altLang="ja-JP" sz="1100" dirty="0">
                          <a:latin typeface="ＭＳ 明朝"/>
                          <a:ea typeface="ＭＳ 明朝"/>
                        </a:rPr>
                        <a:t>疾病別医療費統計</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62</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7"/>
                  </a:ext>
                </a:extLst>
              </a:tr>
              <a:tr h="23248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ja-JP" altLang="en-US"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(3)</a:t>
                      </a:r>
                      <a:r>
                        <a:rPr lang="ja-JP" altLang="en-US" sz="1100" b="0" i="0" u="none" strike="noStrike" dirty="0">
                          <a:solidFill>
                            <a:srgbClr val="000000"/>
                          </a:solidFill>
                          <a:latin typeface="ＭＳ 明朝"/>
                          <a:ea typeface="ＭＳ 明朝"/>
                        </a:rPr>
                        <a:t>高額レセプトの件数及び要因</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71</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4"/>
                  </a:ext>
                </a:extLst>
              </a:tr>
              <a:tr h="23248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US" altLang="zh-TW"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2</a:t>
                      </a:r>
                      <a:r>
                        <a:rPr lang="en-US" altLang="zh-TW" sz="1100" b="0" i="0" u="none" strike="noStrike" dirty="0">
                          <a:solidFill>
                            <a:srgbClr val="000000"/>
                          </a:solidFill>
                          <a:latin typeface="ＭＳ 明朝"/>
                          <a:ea typeface="ＭＳ 明朝"/>
                        </a:rPr>
                        <a:t>.</a:t>
                      </a:r>
                      <a:r>
                        <a:rPr lang="ja-JP" altLang="en-US" sz="1100" b="0" i="0" u="none" strike="noStrike" dirty="0">
                          <a:solidFill>
                            <a:srgbClr val="000000"/>
                          </a:solidFill>
                          <a:latin typeface="ＭＳ 明朝"/>
                          <a:ea typeface="ＭＳ 明朝"/>
                        </a:rPr>
                        <a:t>判定基準について</a:t>
                      </a:r>
                      <a:endParaRPr lang="zh-TW" altLang="en-US" sz="1100" b="0" i="0" u="none" strike="noStrike" dirty="0">
                        <a:solidFill>
                          <a:srgbClr val="000000"/>
                        </a:solidFill>
                        <a:latin typeface="ＭＳ 明朝"/>
                        <a:ea typeface="ＭＳ 明朝"/>
                      </a:endParaRP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76</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5"/>
                  </a:ext>
                </a:extLst>
              </a:tr>
              <a:tr h="23248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US" altLang="zh-TW"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3</a:t>
                      </a:r>
                      <a:r>
                        <a:rPr lang="en-US" altLang="zh-TW" sz="1100" b="0" i="0" u="none" strike="noStrike" dirty="0">
                          <a:solidFill>
                            <a:srgbClr val="000000"/>
                          </a:solidFill>
                          <a:latin typeface="ＭＳ 明朝"/>
                          <a:ea typeface="ＭＳ 明朝"/>
                        </a:rPr>
                        <a:t>.</a:t>
                      </a:r>
                      <a:r>
                        <a:rPr lang="ja-JP" altLang="en-US" sz="1100" b="0" i="0" u="none" strike="noStrike" dirty="0">
                          <a:solidFill>
                            <a:srgbClr val="000000"/>
                          </a:solidFill>
                          <a:latin typeface="ＭＳ 明朝"/>
                          <a:ea typeface="ＭＳ 明朝"/>
                        </a:rPr>
                        <a:t>特定保健指導について</a:t>
                      </a:r>
                      <a:endParaRPr lang="zh-TW" altLang="en-US" sz="1100" b="0" i="0" u="none" strike="noStrike" dirty="0">
                        <a:solidFill>
                          <a:srgbClr val="000000"/>
                        </a:solidFill>
                        <a:latin typeface="ＭＳ 明朝"/>
                        <a:ea typeface="ＭＳ 明朝"/>
                      </a:endParaRP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77</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6"/>
                  </a:ext>
                </a:extLst>
              </a:tr>
              <a:tr h="232483">
                <a:tc>
                  <a:txBody>
                    <a:bodyPr/>
                    <a:lstStyle/>
                    <a:p>
                      <a:pPr algn="l" rtl="0" fontAlgn="ctr"/>
                      <a:r>
                        <a:rPr lang="ja-JP" altLang="en-US" sz="1100" b="0" i="0" u="none" strike="noStrike" dirty="0">
                          <a:solidFill>
                            <a:srgbClr val="000000"/>
                          </a:solidFill>
                          <a:latin typeface="ＭＳ 明朝"/>
                          <a:ea typeface="ＭＳ 明朝"/>
                        </a:rPr>
                        <a:t>　</a:t>
                      </a: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en-US" altLang="zh-TW" sz="1100" b="0" i="0" u="none" strike="noStrike" dirty="0">
                          <a:solidFill>
                            <a:srgbClr val="000000"/>
                          </a:solidFill>
                          <a:latin typeface="ＭＳ 明朝"/>
                          <a:ea typeface="ＭＳ 明朝"/>
                        </a:rPr>
                        <a:t> </a:t>
                      </a:r>
                      <a:r>
                        <a:rPr lang="en-US" altLang="ja-JP" sz="1100" b="0" i="0" u="none" strike="noStrike" dirty="0">
                          <a:solidFill>
                            <a:srgbClr val="000000"/>
                          </a:solidFill>
                          <a:latin typeface="ＭＳ 明朝"/>
                          <a:ea typeface="ＭＳ 明朝"/>
                        </a:rPr>
                        <a:t>4</a:t>
                      </a:r>
                      <a:r>
                        <a:rPr lang="en-US" altLang="zh-TW" sz="1100" b="0" i="0" u="none" strike="noStrike" dirty="0">
                          <a:solidFill>
                            <a:srgbClr val="000000"/>
                          </a:solidFill>
                          <a:latin typeface="ＭＳ 明朝"/>
                          <a:ea typeface="ＭＳ 明朝"/>
                        </a:rPr>
                        <a:t>.</a:t>
                      </a:r>
                      <a:r>
                        <a:rPr lang="ja-JP" altLang="en-US" sz="1100" b="0" i="0" u="none" strike="noStrike" dirty="0">
                          <a:solidFill>
                            <a:srgbClr val="000000"/>
                          </a:solidFill>
                          <a:latin typeface="ＭＳ 明朝"/>
                          <a:ea typeface="ＭＳ 明朝"/>
                        </a:rPr>
                        <a:t>用語説明</a:t>
                      </a:r>
                      <a:endParaRPr lang="zh-TW" altLang="en-US" sz="1100" b="0" i="0" u="none" strike="noStrike" dirty="0">
                        <a:solidFill>
                          <a:srgbClr val="000000"/>
                        </a:solidFill>
                        <a:latin typeface="ＭＳ 明朝"/>
                        <a:ea typeface="ＭＳ 明朝"/>
                      </a:endParaRPr>
                    </a:p>
                  </a:txBody>
                  <a:tcPr marL="4552" marR="4552" marT="455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n-US" altLang="ja-JP" sz="1100" b="0" i="0" u="none" strike="noStrike" dirty="0" smtClean="0">
                          <a:solidFill>
                            <a:srgbClr val="000000"/>
                          </a:solidFill>
                          <a:effectLst/>
                          <a:latin typeface="ＭＳ 明朝"/>
                        </a:rPr>
                        <a:t>80</a:t>
                      </a:r>
                      <a:endParaRPr lang="en-US" altLang="ja-JP" sz="1100" b="0" i="0" u="none" strike="noStrike" dirty="0">
                        <a:solidFill>
                          <a:srgbClr val="000000"/>
                        </a:solidFill>
                        <a:effectLst/>
                        <a:latin typeface="ＭＳ 明朝"/>
                      </a:endParaRP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18"/>
                  </a:ext>
                </a:extLst>
              </a:tr>
            </a:tbl>
          </a:graphicData>
        </a:graphic>
      </p:graphicFrame>
    </p:spTree>
    <p:extLst>
      <p:ext uri="{BB962C8B-B14F-4D97-AF65-F5344CB8AC3E}">
        <p14:creationId xmlns:p14="http://schemas.microsoft.com/office/powerpoint/2010/main" val="33707382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図 20"/>
          <p:cNvPicPr>
            <a:picLocks noChangeAspect="1"/>
          </p:cNvPicPr>
          <p:nvPr/>
        </p:nvPicPr>
        <p:blipFill>
          <a:blip r:embed="rId2"/>
          <a:stretch>
            <a:fillRect/>
          </a:stretch>
        </p:blipFill>
        <p:spPr>
          <a:xfrm>
            <a:off x="307825" y="6076646"/>
            <a:ext cx="4524419" cy="2599851"/>
          </a:xfrm>
          <a:prstGeom prst="rect">
            <a:avLst/>
          </a:prstGeom>
          <a:ln>
            <a:solidFill>
              <a:schemeClr val="tx1"/>
            </a:solidFill>
          </a:ln>
        </p:spPr>
      </p:pic>
      <p:pic>
        <p:nvPicPr>
          <p:cNvPr id="20" name="図 19"/>
          <p:cNvPicPr>
            <a:picLocks noChangeAspect="1"/>
          </p:cNvPicPr>
          <p:nvPr/>
        </p:nvPicPr>
        <p:blipFill>
          <a:blip r:embed="rId3"/>
          <a:stretch>
            <a:fillRect/>
          </a:stretch>
        </p:blipFill>
        <p:spPr>
          <a:xfrm>
            <a:off x="307825" y="3333776"/>
            <a:ext cx="4524419" cy="2601375"/>
          </a:xfrm>
          <a:prstGeom prst="rect">
            <a:avLst/>
          </a:prstGeom>
          <a:ln>
            <a:solidFill>
              <a:schemeClr val="tx1"/>
            </a:solidFill>
          </a:ln>
        </p:spPr>
      </p:pic>
      <p:pic>
        <p:nvPicPr>
          <p:cNvPr id="18" name="図 17"/>
          <p:cNvPicPr>
            <a:picLocks noChangeAspect="1"/>
          </p:cNvPicPr>
          <p:nvPr/>
        </p:nvPicPr>
        <p:blipFill>
          <a:blip r:embed="rId4"/>
          <a:stretch>
            <a:fillRect/>
          </a:stretch>
        </p:blipFill>
        <p:spPr>
          <a:xfrm>
            <a:off x="314325" y="615666"/>
            <a:ext cx="4522895" cy="2601375"/>
          </a:xfrm>
          <a:prstGeom prst="rect">
            <a:avLst/>
          </a:prstGeom>
          <a:ln>
            <a:solidFill>
              <a:schemeClr val="tx1"/>
            </a:solidFill>
          </a:ln>
        </p:spPr>
      </p:pic>
      <p:sp>
        <p:nvSpPr>
          <p:cNvPr id="4" name="スライド番号プレースホルダー 3"/>
          <p:cNvSpPr>
            <a:spLocks noGrp="1"/>
          </p:cNvSpPr>
          <p:nvPr>
            <p:ph type="sldNum" sz="quarter" idx="12"/>
          </p:nvPr>
        </p:nvSpPr>
        <p:spPr/>
        <p:txBody>
          <a:bodyPr/>
          <a:lstStyle/>
          <a:p>
            <a:r>
              <a:rPr kumimoji="1" lang="en-US" altLang="ja-JP" dirty="0" smtClean="0"/>
              <a:t>27</a:t>
            </a:r>
            <a:endParaRPr kumimoji="1" lang="ja-JP" altLang="en-US" dirty="0"/>
          </a:p>
        </p:txBody>
      </p:sp>
      <p:sp>
        <p:nvSpPr>
          <p:cNvPr id="5" name="タイトル_小_1_3_3_2"/>
          <p:cNvSpPr txBox="1">
            <a:spLocks/>
          </p:cNvSpPr>
          <p:nvPr/>
        </p:nvSpPr>
        <p:spPr>
          <a:xfrm>
            <a:off x="233944" y="293621"/>
            <a:ext cx="6120000" cy="27231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vert="horz" lIns="0" tIns="45720" rIns="0" bIns="45720" rtlCol="0" anchor="t">
            <a:noAutofit/>
          </a:bodyPr>
          <a:lstStyle/>
          <a:p>
            <a:pPr marL="90488">
              <a:lnSpc>
                <a:spcPct val="150000"/>
              </a:lnSpc>
              <a:spcBef>
                <a:spcPct val="0"/>
              </a:spcBef>
              <a:defRPr/>
            </a:pPr>
            <a:r>
              <a:rPr lang="ja-JP" altLang="en-US" sz="1100" dirty="0">
                <a:solidFill>
                  <a:schemeClr val="tx1"/>
                </a:solidFill>
                <a:latin typeface="ＭＳ 明朝"/>
                <a:ea typeface="ＭＳ 明朝"/>
              </a:rPr>
              <a:t>平成</a:t>
            </a:r>
            <a:r>
              <a:rPr lang="en-US" altLang="ja-JP" sz="1100" dirty="0">
                <a:solidFill>
                  <a:schemeClr val="tx1"/>
                </a:solidFill>
                <a:latin typeface="ＭＳ 明朝"/>
                <a:ea typeface="ＭＳ 明朝"/>
              </a:rPr>
              <a:t>27</a:t>
            </a:r>
            <a:r>
              <a:rPr lang="ja-JP" altLang="en-US" sz="1100" dirty="0">
                <a:solidFill>
                  <a:schemeClr val="tx1"/>
                </a:solidFill>
                <a:latin typeface="ＭＳ 明朝"/>
                <a:ea typeface="ＭＳ 明朝"/>
              </a:rPr>
              <a:t>年度特定保健指導参加率（年代別）</a:t>
            </a:r>
            <a:endParaRPr lang="en-US" altLang="ja-JP" sz="1100" dirty="0">
              <a:solidFill>
                <a:schemeClr val="tx1"/>
              </a:solidFill>
              <a:latin typeface="ＭＳ 明朝"/>
              <a:ea typeface="ＭＳ 明朝"/>
            </a:endParaRPr>
          </a:p>
        </p:txBody>
      </p:sp>
      <p:sp>
        <p:nvSpPr>
          <p:cNvPr id="2" name="正方形/長方形 1"/>
          <p:cNvSpPr/>
          <p:nvPr/>
        </p:nvSpPr>
        <p:spPr>
          <a:xfrm>
            <a:off x="314325" y="755295"/>
            <a:ext cx="432048" cy="110663"/>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800" dirty="0"/>
              <a:t>（人）</a:t>
            </a:r>
          </a:p>
        </p:txBody>
      </p:sp>
      <p:sp>
        <p:nvSpPr>
          <p:cNvPr id="8" name="正方形/長方形 7"/>
          <p:cNvSpPr/>
          <p:nvPr/>
        </p:nvSpPr>
        <p:spPr>
          <a:xfrm>
            <a:off x="307825" y="3523131"/>
            <a:ext cx="432048" cy="110663"/>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800" dirty="0"/>
              <a:t>（人）</a:t>
            </a:r>
          </a:p>
        </p:txBody>
      </p:sp>
      <p:sp>
        <p:nvSpPr>
          <p:cNvPr id="12" name="正方形/長方形 11"/>
          <p:cNvSpPr/>
          <p:nvPr/>
        </p:nvSpPr>
        <p:spPr>
          <a:xfrm>
            <a:off x="305093" y="6300192"/>
            <a:ext cx="432048" cy="12401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800" dirty="0">
                <a:latin typeface="ＭＳ Ｐ明朝" panose="02020600040205080304" pitchFamily="18" charset="-128"/>
                <a:ea typeface="ＭＳ Ｐ明朝" panose="02020600040205080304" pitchFamily="18" charset="-128"/>
              </a:rPr>
              <a:t>（人）</a:t>
            </a:r>
          </a:p>
        </p:txBody>
      </p:sp>
      <p:sp>
        <p:nvSpPr>
          <p:cNvPr id="13" name="タイトル_小_1_3_3_2"/>
          <p:cNvSpPr txBox="1">
            <a:spLocks/>
          </p:cNvSpPr>
          <p:nvPr/>
        </p:nvSpPr>
        <p:spPr>
          <a:xfrm>
            <a:off x="4869160" y="4755362"/>
            <a:ext cx="1412776" cy="118479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vert="horz" lIns="0" tIns="45720" rIns="0" bIns="45720" rtlCol="0" anchor="t">
            <a:noAutofit/>
          </a:bodyPr>
          <a:lstStyle/>
          <a:p>
            <a:pPr marL="90488" algn="just">
              <a:lnSpc>
                <a:spcPct val="150000"/>
              </a:lnSpc>
              <a:spcBef>
                <a:spcPct val="0"/>
              </a:spcBef>
              <a:defRPr/>
            </a:pPr>
            <a:r>
              <a:rPr lang="en-US" altLang="ja-JP" sz="800" dirty="0">
                <a:solidFill>
                  <a:schemeClr val="tx1"/>
                </a:solidFill>
                <a:latin typeface="+mn-ea"/>
              </a:rPr>
              <a:t>※</a:t>
            </a:r>
            <a:r>
              <a:rPr lang="ja-JP" altLang="en-US" sz="800" dirty="0">
                <a:solidFill>
                  <a:schemeClr val="tx1"/>
                </a:solidFill>
                <a:latin typeface="+mn-ea"/>
              </a:rPr>
              <a:t>予防効果が多く期待できる</a:t>
            </a:r>
            <a:r>
              <a:rPr lang="en-US" altLang="ja-JP" sz="800" dirty="0">
                <a:solidFill>
                  <a:schemeClr val="tx1"/>
                </a:solidFill>
                <a:latin typeface="+mn-ea"/>
              </a:rPr>
              <a:t>65</a:t>
            </a:r>
            <a:r>
              <a:rPr lang="ja-JP" altLang="en-US" sz="800" dirty="0">
                <a:solidFill>
                  <a:schemeClr val="tx1"/>
                </a:solidFill>
                <a:latin typeface="+mn-ea"/>
              </a:rPr>
              <a:t>歳までに、特定保健指導が既に行われてきていると考えられるため、</a:t>
            </a:r>
            <a:r>
              <a:rPr lang="en-US" altLang="ja-JP" sz="800" dirty="0">
                <a:solidFill>
                  <a:schemeClr val="tx1"/>
                </a:solidFill>
                <a:latin typeface="+mn-ea"/>
              </a:rPr>
              <a:t>65</a:t>
            </a:r>
            <a:r>
              <a:rPr lang="ja-JP" altLang="en-US" sz="800" dirty="0">
                <a:solidFill>
                  <a:schemeClr val="tx1"/>
                </a:solidFill>
                <a:latin typeface="+mn-ea"/>
              </a:rPr>
              <a:t>歳以上は積極的支援の対象となった場合でも動機づけ支援を行っている。</a:t>
            </a:r>
            <a:endParaRPr lang="en-US" altLang="ja-JP" sz="800" dirty="0">
              <a:solidFill>
                <a:schemeClr val="tx1"/>
              </a:solidFill>
              <a:latin typeface="+mn-ea"/>
            </a:endParaRPr>
          </a:p>
        </p:txBody>
      </p:sp>
    </p:spTree>
    <p:extLst>
      <p:ext uri="{BB962C8B-B14F-4D97-AF65-F5344CB8AC3E}">
        <p14:creationId xmlns:p14="http://schemas.microsoft.com/office/powerpoint/2010/main" val="36238274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362074" y="1693326"/>
            <a:ext cx="6332238" cy="4522023"/>
          </a:xfrm>
          <a:prstGeom prst="rect">
            <a:avLst/>
          </a:prstGeom>
        </p:spPr>
      </p:pic>
      <p:sp>
        <p:nvSpPr>
          <p:cNvPr id="10" name="スライド番号プレースホルダ 9"/>
          <p:cNvSpPr>
            <a:spLocks noGrp="1"/>
          </p:cNvSpPr>
          <p:nvPr>
            <p:ph type="sldNum" sz="quarter" idx="12"/>
          </p:nvPr>
        </p:nvSpPr>
        <p:spPr/>
        <p:txBody>
          <a:bodyPr/>
          <a:lstStyle/>
          <a:p>
            <a:r>
              <a:rPr kumimoji="1" lang="en-US" altLang="ja-JP" dirty="0" smtClean="0">
                <a:latin typeface="ＭＳ 明朝"/>
                <a:ea typeface="ＭＳ 明朝"/>
              </a:rPr>
              <a:t>28</a:t>
            </a:r>
            <a:endParaRPr kumimoji="1" lang="ja-JP" altLang="en-US" dirty="0">
              <a:latin typeface="ＭＳ 明朝"/>
              <a:ea typeface="ＭＳ 明朝"/>
            </a:endParaRPr>
          </a:p>
        </p:txBody>
      </p:sp>
      <p:grpSp>
        <p:nvGrpSpPr>
          <p:cNvPr id="2" name="グループ化 1"/>
          <p:cNvGrpSpPr/>
          <p:nvPr/>
        </p:nvGrpSpPr>
        <p:grpSpPr>
          <a:xfrm>
            <a:off x="502402" y="1483350"/>
            <a:ext cx="6120679" cy="6040978"/>
            <a:chOff x="514350" y="3101996"/>
            <a:chExt cx="6120679" cy="6040978"/>
          </a:xfrm>
        </p:grpSpPr>
        <p:sp>
          <p:nvSpPr>
            <p:cNvPr id="13" name="Rectangle 5"/>
            <p:cNvSpPr>
              <a:spLocks noChangeArrowheads="1"/>
            </p:cNvSpPr>
            <p:nvPr/>
          </p:nvSpPr>
          <p:spPr bwMode="auto">
            <a:xfrm>
              <a:off x="514350" y="3101996"/>
              <a:ext cx="6120679" cy="261610"/>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lvl="0" fontAlgn="base">
                <a:spcBef>
                  <a:spcPct val="0"/>
                </a:spcBef>
                <a:spcAft>
                  <a:spcPct val="0"/>
                </a:spcAft>
              </a:pPr>
              <a:r>
                <a:rPr lang="ja-JP" altLang="en-US" sz="1100" dirty="0">
                  <a:latin typeface="ＭＳ 明朝"/>
                  <a:ea typeface="ＭＳ 明朝"/>
                  <a:cs typeface="ＭＳ Ｐゴシック" pitchFamily="50" charset="-128"/>
                </a:rPr>
                <a:t>健康診査及びレセプトによる指導対象者群分析</a:t>
              </a:r>
              <a:endParaRPr kumimoji="1" lang="en-US" altLang="ja-JP" sz="1100" b="0" i="0" u="none" strike="noStrike" cap="none" normalizeH="0" baseline="0" dirty="0">
                <a:ln>
                  <a:noFill/>
                </a:ln>
                <a:solidFill>
                  <a:schemeClr val="tx1"/>
                </a:solidFill>
                <a:effectLst/>
                <a:latin typeface="ＭＳ 明朝"/>
                <a:ea typeface="ＭＳ 明朝"/>
                <a:cs typeface="ＭＳ Ｐゴシック" pitchFamily="50" charset="-128"/>
              </a:endParaRPr>
            </a:p>
          </p:txBody>
        </p:sp>
        <p:sp>
          <p:nvSpPr>
            <p:cNvPr id="11" name="テキスト ボックス 10"/>
            <p:cNvSpPr txBox="1"/>
            <p:nvPr/>
          </p:nvSpPr>
          <p:spPr>
            <a:xfrm>
              <a:off x="514351" y="7819535"/>
              <a:ext cx="5974990" cy="1323439"/>
            </a:xfrm>
            <a:prstGeom prst="rect">
              <a:avLst/>
            </a:prstGeom>
            <a:noFill/>
          </p:spPr>
          <p:txBody>
            <a:bodyPr wrap="square" l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r>
                <a:rPr lang="ja-JP" altLang="en-US" sz="800" dirty="0">
                  <a:latin typeface="ＭＳ 明朝"/>
                  <a:ea typeface="ＭＳ 明朝"/>
                </a:rPr>
                <a:t> </a:t>
              </a:r>
              <a:endParaRPr lang="en-US" altLang="ja-JP" sz="800" dirty="0">
                <a:latin typeface="ＭＳ 明朝"/>
                <a:ea typeface="ＭＳ 明朝"/>
              </a:endParaRPr>
            </a:p>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健康診査データは平成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月健診分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a:t>
              </a:r>
              <a:r>
                <a:rPr lang="en-US" altLang="ja-JP" sz="800" b="1" dirty="0">
                  <a:latin typeface="ＭＳ 明朝"/>
                  <a:ea typeface="ＭＳ 明朝"/>
                </a:rPr>
                <a:t>1</a:t>
              </a:r>
              <a:r>
                <a:rPr lang="ja-JP" altLang="en-US" sz="800" b="1" dirty="0">
                  <a:latin typeface="ＭＳ 明朝"/>
                  <a:ea typeface="ＭＳ 明朝"/>
                </a:rPr>
                <a:t>日時点。</a:t>
              </a:r>
              <a:endParaRPr lang="en-US" altLang="ja-JP" sz="800" dirty="0">
                <a:latin typeface="ＭＳ 明朝"/>
                <a:ea typeface="ＭＳ 明朝"/>
              </a:endParaRPr>
            </a:p>
            <a:p>
              <a:r>
                <a:rPr lang="en-US" altLang="ja-JP" sz="800" dirty="0">
                  <a:latin typeface="ＭＳ 明朝"/>
                  <a:ea typeface="ＭＳ 明朝"/>
                </a:rPr>
                <a:t>※1</a:t>
              </a:r>
              <a:r>
                <a:rPr lang="ja-JP" altLang="en-US" sz="800" dirty="0">
                  <a:latin typeface="ＭＳ 明朝"/>
                  <a:ea typeface="ＭＳ 明朝"/>
                </a:rPr>
                <a:t>生活習慣インデックスにて分類。健康診査時の生活習慣に関する質問票において回答を点数化し生活習慣の“良”“不良”を判定。</a:t>
              </a:r>
              <a:endParaRPr lang="en-US" altLang="ja-JP" sz="800" dirty="0">
                <a:latin typeface="ＭＳ 明朝"/>
                <a:ea typeface="ＭＳ 明朝"/>
              </a:endParaRPr>
            </a:p>
            <a:p>
              <a:r>
                <a:rPr lang="en-US" altLang="ja-JP" sz="800" dirty="0">
                  <a:latin typeface="ＭＳ 明朝"/>
                  <a:ea typeface="ＭＳ 明朝"/>
                </a:rPr>
                <a:t>※2</a:t>
              </a:r>
              <a:r>
                <a:rPr lang="ja-JP" altLang="en-US" sz="800" dirty="0">
                  <a:latin typeface="ＭＳ 明朝"/>
                  <a:ea typeface="ＭＳ 明朝"/>
                </a:rPr>
                <a:t>健康リスクインデックスにて分類。レセプトから特定の疾患がある患者ない患者を判定し、患者毎に健康診査時の検査値についてリスク判定を行いコントロールの“良”“不良”を判定。</a:t>
              </a:r>
              <a:endParaRPr lang="en-US" altLang="ja-JP" sz="800" dirty="0">
                <a:latin typeface="ＭＳ 明朝"/>
                <a:ea typeface="ＭＳ 明朝"/>
              </a:endParaRPr>
            </a:p>
            <a:p>
              <a:r>
                <a:rPr lang="en-US" altLang="ja-JP" sz="800" dirty="0">
                  <a:latin typeface="ＭＳ 明朝"/>
                  <a:ea typeface="ＭＳ 明朝"/>
                </a:rPr>
                <a:t>※3</a:t>
              </a:r>
              <a:r>
                <a:rPr lang="ja-JP" altLang="en-US" sz="800" dirty="0">
                  <a:latin typeface="ＭＳ 明朝"/>
                  <a:ea typeface="ＭＳ 明朝"/>
                </a:rPr>
                <a:t>寛解</a:t>
              </a:r>
              <a:r>
                <a:rPr lang="en-US" altLang="ja-JP" sz="800" dirty="0">
                  <a:latin typeface="ＭＳ 明朝"/>
                  <a:ea typeface="ＭＳ 明朝"/>
                </a:rPr>
                <a:t>(</a:t>
              </a:r>
              <a:r>
                <a:rPr lang="ja-JP" altLang="en-US" sz="800" dirty="0">
                  <a:latin typeface="ＭＳ 明朝"/>
                  <a:ea typeface="ＭＳ 明朝"/>
                </a:rPr>
                <a:t>かんかい</a:t>
              </a:r>
              <a:r>
                <a:rPr lang="en-US" altLang="ja-JP" sz="800" dirty="0">
                  <a:latin typeface="ＭＳ 明朝"/>
                  <a:ea typeface="ＭＳ 明朝"/>
                </a:rPr>
                <a:t>)…</a:t>
              </a:r>
              <a:r>
                <a:rPr lang="ja-JP" altLang="en-US" sz="800" dirty="0">
                  <a:latin typeface="ＭＳ 明朝"/>
                  <a:ea typeface="ＭＳ 明朝"/>
                </a:rPr>
                <a:t>治療中断者の判定になっているが、健康診査時の検査値</a:t>
              </a:r>
              <a:r>
                <a:rPr lang="en-US" altLang="ja-JP" sz="800" dirty="0">
                  <a:latin typeface="ＭＳ 明朝"/>
                  <a:ea typeface="ＭＳ 明朝"/>
                </a:rPr>
                <a:t>(</a:t>
              </a:r>
              <a:r>
                <a:rPr lang="zh-TW" altLang="en-US" sz="800" dirty="0">
                  <a:latin typeface="ＭＳ 明朝"/>
                  <a:ea typeface="ＭＳ 明朝"/>
                </a:rPr>
                <a:t>血糖、血圧、脂質</a:t>
              </a:r>
              <a:r>
                <a:rPr lang="ja-JP" altLang="en-US" sz="800" dirty="0">
                  <a:latin typeface="ＭＳ 明朝"/>
                  <a:ea typeface="ＭＳ 明朝"/>
                </a:rPr>
                <a:t>のすべて</a:t>
              </a:r>
              <a:r>
                <a:rPr lang="en-US" altLang="ja-JP" sz="800" dirty="0">
                  <a:latin typeface="ＭＳ 明朝"/>
                  <a:ea typeface="ＭＳ 明朝"/>
                </a:rPr>
                <a:t>)</a:t>
              </a:r>
              <a:r>
                <a:rPr lang="ja-JP" altLang="en-US" sz="800" dirty="0">
                  <a:latin typeface="ＭＳ 明朝"/>
                  <a:ea typeface="ＭＳ 明朝"/>
                </a:rPr>
                <a:t>において判定基準未満であり、症状が落ち着いて安定した状態。</a:t>
              </a:r>
              <a:endParaRPr lang="en-US" altLang="ja-JP" sz="800" dirty="0">
                <a:latin typeface="ＭＳ 明朝"/>
                <a:ea typeface="ＭＳ 明朝"/>
              </a:endParaRPr>
            </a:p>
          </p:txBody>
        </p:sp>
      </p:grpSp>
      <p:sp>
        <p:nvSpPr>
          <p:cNvPr id="14" name="タイトル_小_2_1_3_4"/>
          <p:cNvSpPr txBox="1"/>
          <p:nvPr/>
        </p:nvSpPr>
        <p:spPr>
          <a:xfrm>
            <a:off x="387741" y="223596"/>
            <a:ext cx="5868000" cy="292388"/>
          </a:xfrm>
          <a:prstGeom prst="rect">
            <a:avLst/>
          </a:prstGeom>
          <a:noFill/>
          <a:ln>
            <a:noFill/>
          </a:ln>
        </p:spPr>
        <p:txBody>
          <a:bodyPr wrap="square" lIns="0" rIns="0" rtlCol="0">
            <a:spAutoFit/>
          </a:bodyPr>
          <a:lstStyle/>
          <a:p>
            <a:r>
              <a:rPr lang="ja-JP" altLang="en-US" sz="1300" dirty="0">
                <a:latin typeface="ＭＳ 明朝" panose="02020609040205080304" pitchFamily="17" charset="-128"/>
                <a:ea typeface="ＭＳ 明朝" panose="02020609040205080304" pitchFamily="17" charset="-128"/>
              </a:rPr>
              <a:t>③特定健診及びレセプトによる指導対象者群分析</a:t>
            </a:r>
            <a:endParaRPr lang="ja-JP" altLang="ja-JP" sz="1300" dirty="0">
              <a:latin typeface="ＭＳ 明朝" panose="02020609040205080304" pitchFamily="17" charset="-128"/>
              <a:ea typeface="ＭＳ 明朝" panose="02020609040205080304" pitchFamily="17" charset="-128"/>
            </a:endParaRPr>
          </a:p>
        </p:txBody>
      </p:sp>
      <p:sp>
        <p:nvSpPr>
          <p:cNvPr id="15" name="タイトル 1"/>
          <p:cNvSpPr txBox="1">
            <a:spLocks/>
          </p:cNvSpPr>
          <p:nvPr/>
        </p:nvSpPr>
        <p:spPr>
          <a:xfrm>
            <a:off x="502401" y="531373"/>
            <a:ext cx="6120680" cy="1117303"/>
          </a:xfrm>
          <a:prstGeom prst="rect">
            <a:avLst/>
          </a:prstGeom>
          <a:ln>
            <a:noFill/>
          </a:ln>
        </p:spPr>
        <p:txBody>
          <a:bodyPr vert="horz" lIns="0" tIns="45720" rIns="91440" bIns="45720" rtlCol="0" anchor="t">
            <a:noAutofit/>
          </a:bodyPr>
          <a:lstStyle/>
          <a:p>
            <a:pPr lvl="0" fontAlgn="base">
              <a:lnSpc>
                <a:spcPct val="150000"/>
              </a:lnSpc>
              <a:spcBef>
                <a:spcPct val="0"/>
              </a:spcBef>
              <a:spcAft>
                <a:spcPct val="0"/>
              </a:spcAft>
              <a:defRPr/>
            </a:pPr>
            <a:endParaRPr kumimoji="1" lang="en-US" altLang="ja-JP" sz="1300" b="0" i="0" u="none" strike="noStrike" kern="1200" cap="none" spc="0" normalizeH="0" baseline="0" noProof="0" dirty="0">
              <a:ln>
                <a:noFill/>
              </a:ln>
              <a:solidFill>
                <a:schemeClr val="tx1"/>
              </a:solidFill>
              <a:effectLst/>
              <a:uLnTx/>
              <a:uFillTx/>
              <a:latin typeface="ＭＳ 明朝"/>
              <a:ea typeface="ＭＳ 明朝"/>
              <a:cs typeface="Times New Roman" pitchFamily="18" charset="0"/>
            </a:endParaRPr>
          </a:p>
        </p:txBody>
      </p:sp>
      <p:sp>
        <p:nvSpPr>
          <p:cNvPr id="3" name="テキスト ボックス 2"/>
          <p:cNvSpPr txBox="1"/>
          <p:nvPr/>
        </p:nvSpPr>
        <p:spPr>
          <a:xfrm>
            <a:off x="375244" y="550976"/>
            <a:ext cx="5790059" cy="646331"/>
          </a:xfrm>
          <a:prstGeom prst="rect">
            <a:avLst/>
          </a:prstGeom>
          <a:noFill/>
        </p:spPr>
        <p:txBody>
          <a:bodyPr wrap="square" rtlCol="0">
            <a:spAutoFit/>
          </a:bodyPr>
          <a:lstStyle/>
          <a:p>
            <a:r>
              <a:rPr kumimoji="1" lang="ja-JP" altLang="en-US" sz="1200" dirty="0">
                <a:latin typeface="ＭＳ 明朝" panose="02020609040205080304" pitchFamily="17" charset="-128"/>
                <a:ea typeface="ＭＳ 明朝" panose="02020609040205080304" pitchFamily="17" charset="-128"/>
              </a:rPr>
              <a:t>平成</a:t>
            </a:r>
            <a:r>
              <a:rPr kumimoji="1" lang="en-US" altLang="ja-JP" sz="1200" dirty="0">
                <a:latin typeface="ＭＳ 明朝" panose="02020609040205080304" pitchFamily="17" charset="-128"/>
                <a:ea typeface="ＭＳ 明朝" panose="02020609040205080304" pitchFamily="17" charset="-128"/>
              </a:rPr>
              <a:t>27</a:t>
            </a:r>
            <a:r>
              <a:rPr lang="ja-JP" altLang="en-US" sz="1200" dirty="0">
                <a:latin typeface="ＭＳ 明朝" panose="02020609040205080304" pitchFamily="17" charset="-128"/>
                <a:ea typeface="ＭＳ 明朝" panose="02020609040205080304" pitchFamily="17" charset="-128"/>
              </a:rPr>
              <a:t>年度の特定健診結果と、平成</a:t>
            </a:r>
            <a:r>
              <a:rPr lang="en-US" altLang="ja-JP" sz="1200" dirty="0">
                <a:latin typeface="ＭＳ 明朝" panose="02020609040205080304" pitchFamily="17" charset="-128"/>
                <a:ea typeface="ＭＳ 明朝" panose="02020609040205080304" pitchFamily="17" charset="-128"/>
              </a:rPr>
              <a:t>27</a:t>
            </a:r>
            <a:r>
              <a:rPr lang="ja-JP" altLang="en-US" sz="1200" dirty="0">
                <a:latin typeface="ＭＳ 明朝" panose="02020609040205080304" pitchFamily="17" charset="-128"/>
                <a:ea typeface="ＭＳ 明朝" panose="02020609040205080304" pitchFamily="17" charset="-128"/>
              </a:rPr>
              <a:t>年</a:t>
            </a:r>
            <a:r>
              <a:rPr lang="en-US" altLang="ja-JP" sz="1200" dirty="0">
                <a:latin typeface="ＭＳ 明朝" panose="02020609040205080304" pitchFamily="17" charset="-128"/>
                <a:ea typeface="ＭＳ 明朝" panose="02020609040205080304" pitchFamily="17" charset="-128"/>
              </a:rPr>
              <a:t>4</a:t>
            </a:r>
            <a:r>
              <a:rPr lang="ja-JP" altLang="en-US" sz="1200" dirty="0">
                <a:latin typeface="ＭＳ 明朝" panose="02020609040205080304" pitchFamily="17" charset="-128"/>
                <a:ea typeface="ＭＳ 明朝" panose="02020609040205080304" pitchFamily="17" charset="-128"/>
              </a:rPr>
              <a:t>月～平成</a:t>
            </a:r>
            <a:r>
              <a:rPr lang="en-US" altLang="ja-JP" sz="1200" dirty="0">
                <a:latin typeface="ＭＳ 明朝" panose="02020609040205080304" pitchFamily="17" charset="-128"/>
                <a:ea typeface="ＭＳ 明朝" panose="02020609040205080304" pitchFamily="17" charset="-128"/>
              </a:rPr>
              <a:t>28</a:t>
            </a:r>
            <a:r>
              <a:rPr lang="ja-JP" altLang="en-US" sz="1200" dirty="0">
                <a:latin typeface="ＭＳ 明朝" panose="02020609040205080304" pitchFamily="17" charset="-128"/>
                <a:ea typeface="ＭＳ 明朝" panose="02020609040205080304" pitchFamily="17" charset="-128"/>
              </a:rPr>
              <a:t>年</a:t>
            </a:r>
            <a:r>
              <a:rPr lang="en-US" altLang="ja-JP" sz="1200" dirty="0">
                <a:latin typeface="ＭＳ 明朝" panose="02020609040205080304" pitchFamily="17" charset="-128"/>
                <a:ea typeface="ＭＳ 明朝" panose="02020609040205080304" pitchFamily="17" charset="-128"/>
              </a:rPr>
              <a:t>3</a:t>
            </a:r>
            <a:r>
              <a:rPr lang="ja-JP" altLang="en-US" sz="1200" dirty="0">
                <a:latin typeface="ＭＳ 明朝" panose="02020609040205080304" pitchFamily="17" charset="-128"/>
                <a:ea typeface="ＭＳ 明朝" panose="02020609040205080304" pitchFamily="17" charset="-128"/>
              </a:rPr>
              <a:t>月診療分の生活習慣病投薬レセプトを使い、</a:t>
            </a:r>
            <a:r>
              <a:rPr lang="en-US" altLang="ja-JP" sz="1200" dirty="0">
                <a:latin typeface="ＭＳ 明朝" panose="02020609040205080304" pitchFamily="17" charset="-128"/>
                <a:ea typeface="ＭＳ 明朝" panose="02020609040205080304" pitchFamily="17" charset="-128"/>
              </a:rPr>
              <a:t>40</a:t>
            </a:r>
            <a:r>
              <a:rPr lang="ja-JP" altLang="en-US" sz="1200" dirty="0">
                <a:latin typeface="ＭＳ 明朝" panose="02020609040205080304" pitchFamily="17" charset="-128"/>
                <a:ea typeface="ＭＳ 明朝" panose="02020609040205080304" pitchFamily="17" charset="-128"/>
              </a:rPr>
              <a:t>歳以上の被保険者をグループ分けしたものが、下記の図である。</a:t>
            </a:r>
            <a:endParaRPr kumimoji="1" lang="ja-JP" altLang="en-US" sz="1200"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8591149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a:stretch>
            <a:fillRect/>
          </a:stretch>
        </p:blipFill>
        <p:spPr>
          <a:xfrm>
            <a:off x="260648" y="641181"/>
            <a:ext cx="5760640" cy="3462513"/>
          </a:xfrm>
          <a:prstGeom prst="rect">
            <a:avLst/>
          </a:prstGeom>
          <a:ln w="6350">
            <a:solidFill>
              <a:schemeClr val="bg1">
                <a:lumMod val="85000"/>
              </a:schemeClr>
            </a:solidFill>
          </a:ln>
        </p:spPr>
      </p:pic>
      <p:sp>
        <p:nvSpPr>
          <p:cNvPr id="2" name="タイトル 1"/>
          <p:cNvSpPr>
            <a:spLocks noGrp="1"/>
          </p:cNvSpPr>
          <p:nvPr>
            <p:ph type="title"/>
          </p:nvPr>
        </p:nvSpPr>
        <p:spPr>
          <a:xfrm>
            <a:off x="188640" y="4103694"/>
            <a:ext cx="6172200" cy="216024"/>
          </a:xfrm>
        </p:spPr>
        <p:txBody>
          <a:bodyPr>
            <a:normAutofit/>
          </a:bodyPr>
          <a:lstStyle/>
          <a:p>
            <a:pPr algn="l"/>
            <a:r>
              <a:rPr kumimoji="1" lang="en-US" altLang="ja-JP" sz="800" dirty="0">
                <a:latin typeface="ＭＳ Ｐ明朝" panose="02020600040205080304" pitchFamily="18" charset="-128"/>
                <a:ea typeface="ＭＳ Ｐ明朝" panose="02020600040205080304" pitchFamily="18" charset="-128"/>
              </a:rPr>
              <a:t>※</a:t>
            </a:r>
            <a:r>
              <a:rPr lang="ja-JP" altLang="en-US" sz="800" dirty="0">
                <a:latin typeface="ＭＳ Ｐ明朝" panose="02020600040205080304" pitchFamily="18" charset="-128"/>
                <a:ea typeface="ＭＳ Ｐ明朝" panose="02020600040205080304" pitchFamily="18" charset="-128"/>
              </a:rPr>
              <a:t>資料：ＫＤＢシステム「健診・医療・介護データからみる地域の健康課題」（平成</a:t>
            </a:r>
            <a:r>
              <a:rPr lang="en-US" altLang="ja-JP" sz="800" dirty="0">
                <a:latin typeface="ＭＳ Ｐ明朝" panose="02020600040205080304" pitchFamily="18" charset="-128"/>
                <a:ea typeface="ＭＳ Ｐ明朝" panose="02020600040205080304" pitchFamily="18" charset="-128"/>
              </a:rPr>
              <a:t>27</a:t>
            </a:r>
            <a:r>
              <a:rPr lang="ja-JP" altLang="en-US" sz="800" dirty="0">
                <a:latin typeface="ＭＳ Ｐ明朝" panose="02020600040205080304" pitchFamily="18" charset="-128"/>
                <a:ea typeface="ＭＳ Ｐ明朝" panose="02020600040205080304" pitchFamily="18" charset="-128"/>
              </a:rPr>
              <a:t>年度）</a:t>
            </a:r>
            <a:endParaRPr kumimoji="1" lang="ja-JP" altLang="en-US" sz="800" dirty="0">
              <a:latin typeface="ＭＳ Ｐ明朝" panose="02020600040205080304" pitchFamily="18" charset="-128"/>
              <a:ea typeface="ＭＳ Ｐ明朝" panose="02020600040205080304" pitchFamily="18" charset="-128"/>
            </a:endParaRPr>
          </a:p>
        </p:txBody>
      </p:sp>
      <p:sp>
        <p:nvSpPr>
          <p:cNvPr id="4" name="スライド番号プレースホルダー 3"/>
          <p:cNvSpPr>
            <a:spLocks noGrp="1"/>
          </p:cNvSpPr>
          <p:nvPr>
            <p:ph type="sldNum" sz="quarter" idx="12"/>
          </p:nvPr>
        </p:nvSpPr>
        <p:spPr/>
        <p:txBody>
          <a:bodyPr/>
          <a:lstStyle/>
          <a:p>
            <a:r>
              <a:rPr kumimoji="1" lang="en-US" altLang="ja-JP" dirty="0" smtClean="0"/>
              <a:t>29</a:t>
            </a:r>
            <a:endParaRPr kumimoji="1" lang="ja-JP" altLang="en-US" dirty="0"/>
          </a:p>
        </p:txBody>
      </p:sp>
      <p:sp>
        <p:nvSpPr>
          <p:cNvPr id="7" name="タイトル 1"/>
          <p:cNvSpPr txBox="1">
            <a:spLocks/>
          </p:cNvSpPr>
          <p:nvPr/>
        </p:nvSpPr>
        <p:spPr>
          <a:xfrm>
            <a:off x="260648" y="4636229"/>
            <a:ext cx="6172200" cy="2182933"/>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200" dirty="0"/>
              <a:t>　</a:t>
            </a:r>
            <a:r>
              <a:rPr lang="ja-JP" altLang="en-US" sz="1200" dirty="0">
                <a:latin typeface="ＭＳ 明朝" panose="02020609040205080304" pitchFamily="17" charset="-128"/>
                <a:ea typeface="ＭＳ 明朝" panose="02020609040205080304" pitchFamily="17" charset="-128"/>
              </a:rPr>
              <a:t>特定健診受診による生活習慣病の医療費への影響を分析するため、特定健診受診者と特定健診未受診者にかかる医療費を比較すると、特定健診未受診者の１人当たり医療費は、特定健診受診者の</a:t>
            </a:r>
            <a:r>
              <a:rPr lang="en-US" altLang="ja-JP" sz="1200" dirty="0">
                <a:latin typeface="ＭＳ 明朝" panose="02020609040205080304" pitchFamily="17" charset="-128"/>
                <a:ea typeface="ＭＳ 明朝" panose="02020609040205080304" pitchFamily="17" charset="-128"/>
              </a:rPr>
              <a:t>5.1</a:t>
            </a:r>
            <a:r>
              <a:rPr lang="ja-JP" altLang="en-US" sz="1200" dirty="0">
                <a:latin typeface="ＭＳ 明朝" panose="02020609040205080304" pitchFamily="17" charset="-128"/>
                <a:ea typeface="ＭＳ 明朝" panose="02020609040205080304" pitchFamily="17" charset="-128"/>
              </a:rPr>
              <a:t>倍となり、年間</a:t>
            </a:r>
            <a:r>
              <a:rPr lang="en-US" altLang="ja-JP" sz="1200" dirty="0">
                <a:latin typeface="ＭＳ 明朝" panose="02020609040205080304" pitchFamily="17" charset="-128"/>
                <a:ea typeface="ＭＳ 明朝" panose="02020609040205080304" pitchFamily="17" charset="-128"/>
              </a:rPr>
              <a:t>26,574</a:t>
            </a:r>
            <a:r>
              <a:rPr lang="ja-JP" altLang="en-US" sz="1200" dirty="0">
                <a:latin typeface="ＭＳ 明朝" panose="02020609040205080304" pitchFamily="17" charset="-128"/>
                <a:ea typeface="ＭＳ 明朝" panose="02020609040205080304" pitchFamily="17" charset="-128"/>
              </a:rPr>
              <a:t>円も高くなっていることがわかった。</a:t>
            </a:r>
            <a:r>
              <a:rPr lang="en-US" altLang="ja-JP" sz="1200" dirty="0">
                <a:latin typeface="ＭＳ 明朝" panose="02020609040205080304" pitchFamily="17" charset="-128"/>
                <a:ea typeface="ＭＳ 明朝" panose="02020609040205080304" pitchFamily="17" charset="-128"/>
              </a:rPr>
              <a:t/>
            </a:r>
            <a:br>
              <a:rPr lang="en-US" altLang="ja-JP" sz="1200" dirty="0">
                <a:latin typeface="ＭＳ 明朝" panose="02020609040205080304" pitchFamily="17" charset="-128"/>
                <a:ea typeface="ＭＳ 明朝" panose="02020609040205080304" pitchFamily="17" charset="-128"/>
              </a:rPr>
            </a:br>
            <a:r>
              <a:rPr lang="en-US" altLang="ja-JP" sz="1200" dirty="0">
                <a:latin typeface="ＭＳ 明朝" panose="02020609040205080304" pitchFamily="17" charset="-128"/>
                <a:ea typeface="ＭＳ 明朝" panose="02020609040205080304" pitchFamily="17" charset="-128"/>
              </a:rPr>
              <a:t/>
            </a:r>
            <a:br>
              <a:rPr lang="en-US" altLang="ja-JP" sz="1200" dirty="0">
                <a:latin typeface="ＭＳ 明朝" panose="02020609040205080304" pitchFamily="17" charset="-128"/>
                <a:ea typeface="ＭＳ 明朝" panose="02020609040205080304" pitchFamily="17" charset="-128"/>
              </a:rPr>
            </a:br>
            <a:r>
              <a:rPr lang="ja-JP" altLang="en-US" sz="1200" dirty="0">
                <a:latin typeface="ＭＳ 明朝" panose="02020609040205080304" pitchFamily="17" charset="-128"/>
                <a:ea typeface="ＭＳ 明朝" panose="02020609040205080304" pitchFamily="17" charset="-128"/>
              </a:rPr>
              <a:t>　特定健診受診者は、特定健診において傷病が重症化する前に早期治療や生活習慣の改善を行うことができるため、健康を保つことができ、医療費も抑えることができている。それとは対照的に、特定健診未受診者では脳梗塞や人工透析等疾病が重症化してから治療を行うため、多額の医療費がかかってしまう。</a:t>
            </a:r>
            <a:r>
              <a:rPr lang="en-US" altLang="ja-JP" sz="1200" dirty="0">
                <a:latin typeface="ＭＳ 明朝" panose="02020609040205080304" pitchFamily="17" charset="-128"/>
                <a:ea typeface="ＭＳ 明朝" panose="02020609040205080304" pitchFamily="17" charset="-128"/>
              </a:rPr>
              <a:t/>
            </a:r>
            <a:br>
              <a:rPr lang="en-US" altLang="ja-JP" sz="1200" dirty="0">
                <a:latin typeface="ＭＳ 明朝" panose="02020609040205080304" pitchFamily="17" charset="-128"/>
                <a:ea typeface="ＭＳ 明朝" panose="02020609040205080304" pitchFamily="17" charset="-128"/>
              </a:rPr>
            </a:br>
            <a:r>
              <a:rPr lang="ja-JP" altLang="en-US" sz="1200" dirty="0">
                <a:latin typeface="ＭＳ 明朝" panose="02020609040205080304" pitchFamily="17" charset="-128"/>
                <a:ea typeface="ＭＳ 明朝" panose="02020609040205080304" pitchFamily="17" charset="-128"/>
              </a:rPr>
              <a:t>　そのため、特定健診受診率のさらなる向上を目指し、医療費の抑制を図る必要がある。</a:t>
            </a:r>
          </a:p>
        </p:txBody>
      </p:sp>
      <p:sp>
        <p:nvSpPr>
          <p:cNvPr id="8" name="角丸四角形 7"/>
          <p:cNvSpPr/>
          <p:nvPr/>
        </p:nvSpPr>
        <p:spPr>
          <a:xfrm>
            <a:off x="3073762" y="1202497"/>
            <a:ext cx="2310676" cy="914400"/>
          </a:xfrm>
          <a:prstGeom prst="roundRect">
            <a:avLst/>
          </a:prstGeom>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dirty="0">
                <a:latin typeface="ＭＳ 明朝" panose="02020609040205080304" pitchFamily="17" charset="-128"/>
                <a:ea typeface="ＭＳ 明朝" panose="02020609040205080304" pitchFamily="17" charset="-128"/>
              </a:rPr>
              <a:t>差額　</a:t>
            </a:r>
            <a:r>
              <a:rPr kumimoji="1" lang="en-US" altLang="ja-JP" dirty="0">
                <a:latin typeface="ＭＳ 明朝" panose="02020609040205080304" pitchFamily="17" charset="-128"/>
                <a:ea typeface="ＭＳ 明朝" panose="02020609040205080304" pitchFamily="17" charset="-128"/>
              </a:rPr>
              <a:t>26,574</a:t>
            </a:r>
            <a:r>
              <a:rPr kumimoji="1" lang="ja-JP" altLang="en-US" dirty="0">
                <a:latin typeface="ＭＳ 明朝" panose="02020609040205080304" pitchFamily="17" charset="-128"/>
                <a:ea typeface="ＭＳ 明朝" panose="02020609040205080304" pitchFamily="17" charset="-128"/>
              </a:rPr>
              <a:t>円</a:t>
            </a:r>
            <a:r>
              <a:rPr kumimoji="1" lang="en-US" altLang="ja-JP" dirty="0">
                <a:latin typeface="ＭＳ 明朝" panose="02020609040205080304" pitchFamily="17" charset="-128"/>
                <a:ea typeface="ＭＳ 明朝" panose="02020609040205080304" pitchFamily="17" charset="-128"/>
              </a:rPr>
              <a:t>/</a:t>
            </a:r>
            <a:r>
              <a:rPr kumimoji="1" lang="ja-JP" altLang="en-US" dirty="0">
                <a:latin typeface="ＭＳ 明朝" panose="02020609040205080304" pitchFamily="17" charset="-128"/>
                <a:ea typeface="ＭＳ 明朝" panose="02020609040205080304" pitchFamily="17" charset="-128"/>
              </a:rPr>
              <a:t>年</a:t>
            </a:r>
          </a:p>
        </p:txBody>
      </p:sp>
    </p:spTree>
    <p:extLst>
      <p:ext uri="{BB962C8B-B14F-4D97-AF65-F5344CB8AC3E}">
        <p14:creationId xmlns:p14="http://schemas.microsoft.com/office/powerpoint/2010/main" val="4748129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7"/>
          <p:cNvSpPr>
            <a:spLocks noGrp="1"/>
          </p:cNvSpPr>
          <p:nvPr>
            <p:ph type="sldNum" sz="quarter" idx="12"/>
          </p:nvPr>
        </p:nvSpPr>
        <p:spPr/>
        <p:txBody>
          <a:bodyPr/>
          <a:lstStyle/>
          <a:p>
            <a:r>
              <a:rPr kumimoji="1" lang="en-US" altLang="ja-JP" dirty="0" smtClean="0">
                <a:latin typeface="ＭＳ 明朝"/>
                <a:ea typeface="ＭＳ 明朝"/>
              </a:rPr>
              <a:t>30</a:t>
            </a:r>
          </a:p>
        </p:txBody>
      </p:sp>
      <p:sp>
        <p:nvSpPr>
          <p:cNvPr id="17" name="Rectangle 5"/>
          <p:cNvSpPr>
            <a:spLocks noChangeAspect="1" noChangeArrowheads="1"/>
          </p:cNvSpPr>
          <p:nvPr/>
        </p:nvSpPr>
        <p:spPr bwMode="auto">
          <a:xfrm>
            <a:off x="482334" y="5305104"/>
            <a:ext cx="6120680" cy="461665"/>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lvl="0" fontAlgn="base">
              <a:spcBef>
                <a:spcPct val="0"/>
              </a:spcBef>
              <a:spcAft>
                <a:spcPct val="0"/>
              </a:spcAft>
            </a:pPr>
            <a:r>
              <a:rPr lang="ja-JP" altLang="en-US" sz="1200" dirty="0">
                <a:latin typeface="ＭＳ 明朝"/>
                <a:ea typeface="ＭＳ 明朝"/>
                <a:cs typeface="ＭＳ Ｐゴシック" pitchFamily="50" charset="-128"/>
              </a:rPr>
              <a:t>●生活習慣病患者のうち健診未受</a:t>
            </a:r>
            <a:r>
              <a:rPr kumimoji="1" lang="ja-JP" altLang="en-US" sz="1200" b="0" i="0" u="none" strike="noStrike" cap="none" normalizeH="0" baseline="0" dirty="0">
                <a:ln>
                  <a:noFill/>
                </a:ln>
                <a:solidFill>
                  <a:schemeClr val="tx1"/>
                </a:solidFill>
                <a:effectLst/>
                <a:latin typeface="ＭＳ 明朝"/>
                <a:ea typeface="ＭＳ 明朝"/>
                <a:cs typeface="ＭＳ Ｐゴシック" pitchFamily="50" charset="-128"/>
              </a:rPr>
              <a:t>診者の</a:t>
            </a:r>
            <a:endParaRPr kumimoji="1" lang="en-US" altLang="ja-JP" sz="1200" b="0" i="0" u="none" strike="noStrike" cap="none" normalizeH="0" baseline="0" dirty="0">
              <a:ln>
                <a:noFill/>
              </a:ln>
              <a:solidFill>
                <a:schemeClr val="tx1"/>
              </a:solidFill>
              <a:effectLst/>
              <a:latin typeface="ＭＳ 明朝"/>
              <a:ea typeface="ＭＳ 明朝"/>
              <a:cs typeface="ＭＳ Ｐゴシック" pitchFamily="50" charset="-128"/>
            </a:endParaRPr>
          </a:p>
          <a:p>
            <a:pPr lvl="0" fontAlgn="base">
              <a:spcBef>
                <a:spcPct val="0"/>
              </a:spcBef>
              <a:spcAft>
                <a:spcPct val="0"/>
              </a:spcAft>
            </a:pPr>
            <a:r>
              <a:rPr kumimoji="1" lang="ja-JP" altLang="en-US" sz="1200" b="0" i="0" u="none" strike="noStrike" cap="none" normalizeH="0" baseline="0" dirty="0">
                <a:ln>
                  <a:noFill/>
                </a:ln>
                <a:solidFill>
                  <a:schemeClr val="tx1"/>
                </a:solidFill>
                <a:effectLst/>
                <a:latin typeface="ＭＳ 明朝"/>
                <a:ea typeface="ＭＳ 明朝"/>
                <a:cs typeface="ＭＳ Ｐゴシック" pitchFamily="50" charset="-128"/>
              </a:rPr>
              <a:t>罹患状況と医療費</a:t>
            </a:r>
            <a:endParaRPr kumimoji="1" lang="en-US" altLang="ja-JP" sz="1200" b="0" i="0" u="none" strike="noStrike" cap="none" normalizeH="0" baseline="0" dirty="0">
              <a:ln>
                <a:noFill/>
              </a:ln>
              <a:solidFill>
                <a:schemeClr val="tx1"/>
              </a:solidFill>
              <a:effectLst/>
              <a:latin typeface="ＭＳ 明朝"/>
              <a:ea typeface="ＭＳ 明朝"/>
              <a:cs typeface="ＭＳ Ｐゴシック" pitchFamily="50" charset="-128"/>
            </a:endParaRPr>
          </a:p>
        </p:txBody>
      </p:sp>
      <p:sp>
        <p:nvSpPr>
          <p:cNvPr id="18" name="Rectangle 5"/>
          <p:cNvSpPr>
            <a:spLocks noChangeAspect="1" noChangeArrowheads="1"/>
          </p:cNvSpPr>
          <p:nvPr/>
        </p:nvSpPr>
        <p:spPr bwMode="auto">
          <a:xfrm>
            <a:off x="381000" y="924204"/>
            <a:ext cx="6120680" cy="461665"/>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fontAlgn="base">
              <a:spcBef>
                <a:spcPct val="0"/>
              </a:spcBef>
              <a:spcAft>
                <a:spcPct val="0"/>
              </a:spcAft>
            </a:pPr>
            <a:r>
              <a:rPr kumimoji="1" lang="ja-JP" altLang="en-US" sz="1200" b="0" i="0" u="none" strike="noStrike" cap="none" normalizeH="0" baseline="0" dirty="0">
                <a:ln>
                  <a:noFill/>
                </a:ln>
                <a:solidFill>
                  <a:schemeClr val="tx1"/>
                </a:solidFill>
                <a:effectLst/>
                <a:latin typeface="ＭＳ 明朝"/>
                <a:ea typeface="ＭＳ 明朝"/>
                <a:cs typeface="ＭＳ Ｐゴシック" pitchFamily="50" charset="-128"/>
              </a:rPr>
              <a:t>●</a:t>
            </a:r>
            <a:r>
              <a:rPr lang="ja-JP" altLang="en-US" sz="1200" dirty="0">
                <a:latin typeface="ＭＳ 明朝"/>
                <a:ea typeface="ＭＳ 明朝"/>
                <a:cs typeface="ＭＳ Ｐゴシック" pitchFamily="50" charset="-128"/>
              </a:rPr>
              <a:t>生活習慣病患者のうち健診受診者の</a:t>
            </a:r>
            <a:endParaRPr lang="en-US" altLang="ja-JP" sz="1200" dirty="0">
              <a:latin typeface="ＭＳ 明朝"/>
              <a:ea typeface="ＭＳ 明朝"/>
              <a:cs typeface="ＭＳ Ｐゴシック" pitchFamily="50" charset="-128"/>
            </a:endParaRPr>
          </a:p>
          <a:p>
            <a:pPr fontAlgn="base">
              <a:spcBef>
                <a:spcPct val="0"/>
              </a:spcBef>
              <a:spcAft>
                <a:spcPct val="0"/>
              </a:spcAft>
            </a:pPr>
            <a:r>
              <a:rPr lang="ja-JP" altLang="en-US" sz="1200" dirty="0">
                <a:latin typeface="ＭＳ 明朝"/>
                <a:ea typeface="ＭＳ 明朝"/>
                <a:cs typeface="ＭＳ Ｐゴシック" pitchFamily="50" charset="-128"/>
              </a:rPr>
              <a:t>罹患状況と医療費</a:t>
            </a:r>
            <a:endParaRPr lang="en-US" altLang="ja-JP" sz="1200" dirty="0">
              <a:latin typeface="ＭＳ 明朝"/>
              <a:ea typeface="ＭＳ 明朝"/>
              <a:cs typeface="ＭＳ Ｐゴシック" pitchFamily="50" charset="-128"/>
            </a:endParaRPr>
          </a:p>
        </p:txBody>
      </p:sp>
      <p:sp>
        <p:nvSpPr>
          <p:cNvPr id="12" name="Rectangle 5"/>
          <p:cNvSpPr>
            <a:spLocks noChangeAspect="1" noChangeArrowheads="1"/>
          </p:cNvSpPr>
          <p:nvPr/>
        </p:nvSpPr>
        <p:spPr bwMode="auto">
          <a:xfrm>
            <a:off x="367200" y="6138867"/>
            <a:ext cx="6120680" cy="276999"/>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lvl="0" fontAlgn="base">
              <a:spcBef>
                <a:spcPct val="0"/>
              </a:spcBef>
              <a:spcAft>
                <a:spcPct val="0"/>
              </a:spcAft>
            </a:pPr>
            <a:r>
              <a:rPr lang="ja-JP" altLang="en-US" sz="1200" dirty="0">
                <a:latin typeface="ＭＳ 明朝"/>
                <a:ea typeface="ＭＳ 明朝"/>
                <a:cs typeface="ＭＳ Ｐゴシック" pitchFamily="50" charset="-128"/>
              </a:rPr>
              <a:t>生活習慣病患者のうち健診未受診者の罹患状況と医療費</a:t>
            </a:r>
            <a:endParaRPr lang="en-US" altLang="ja-JP" sz="1200" dirty="0">
              <a:latin typeface="ＭＳ 明朝"/>
              <a:ea typeface="ＭＳ 明朝"/>
              <a:cs typeface="ＭＳ Ｐゴシック" pitchFamily="50" charset="-128"/>
            </a:endParaRPr>
          </a:p>
        </p:txBody>
      </p:sp>
      <p:sp>
        <p:nvSpPr>
          <p:cNvPr id="14" name="Rectangle 5"/>
          <p:cNvSpPr>
            <a:spLocks noChangeAspect="1" noChangeArrowheads="1"/>
          </p:cNvSpPr>
          <p:nvPr/>
        </p:nvSpPr>
        <p:spPr bwMode="auto">
          <a:xfrm>
            <a:off x="367200" y="1939608"/>
            <a:ext cx="6120680" cy="276999"/>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spAutoFit/>
          </a:bodyPr>
          <a:lstStyle/>
          <a:p>
            <a:pPr lvl="0" fontAlgn="base">
              <a:spcBef>
                <a:spcPct val="0"/>
              </a:spcBef>
              <a:spcAft>
                <a:spcPct val="0"/>
              </a:spcAft>
            </a:pPr>
            <a:r>
              <a:rPr lang="ja-JP" altLang="en-US" sz="1200" dirty="0">
                <a:latin typeface="ＭＳ 明朝"/>
                <a:ea typeface="ＭＳ 明朝"/>
                <a:cs typeface="ＭＳ Ｐゴシック" pitchFamily="50" charset="-128"/>
              </a:rPr>
              <a:t>生活習慣病患者のうち健診受診者の罹患状況と医療費</a:t>
            </a:r>
            <a:endParaRPr lang="en-US" altLang="ja-JP" sz="1200" dirty="0">
              <a:latin typeface="ＭＳ 明朝"/>
              <a:ea typeface="ＭＳ 明朝"/>
              <a:cs typeface="ＭＳ Ｐゴシック" pitchFamily="50" charset="-128"/>
            </a:endParaRPr>
          </a:p>
        </p:txBody>
      </p:sp>
      <p:sp>
        <p:nvSpPr>
          <p:cNvPr id="11" name="テキスト ボックス 10"/>
          <p:cNvSpPr txBox="1">
            <a:spLocks noChangeAspect="1"/>
          </p:cNvSpPr>
          <p:nvPr/>
        </p:nvSpPr>
        <p:spPr>
          <a:xfrm>
            <a:off x="369124" y="3693641"/>
            <a:ext cx="6408712" cy="830997"/>
          </a:xfrm>
          <a:prstGeom prst="rect">
            <a:avLst/>
          </a:prstGeom>
          <a:noFill/>
        </p:spPr>
        <p:txBody>
          <a:bodyPr wrap="square" l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健康診査データは平成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月健診分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a:t>
            </a:r>
            <a:r>
              <a:rPr lang="en-US" altLang="ja-JP" sz="800" b="1" dirty="0">
                <a:latin typeface="ＭＳ 明朝"/>
                <a:ea typeface="ＭＳ 明朝"/>
              </a:rPr>
              <a:t>1</a:t>
            </a:r>
            <a:r>
              <a:rPr lang="ja-JP" altLang="en-US" sz="800" b="1" dirty="0">
                <a:latin typeface="ＭＳ 明朝"/>
                <a:ea typeface="ＭＳ 明朝"/>
              </a:rPr>
              <a:t>日時点。</a:t>
            </a:r>
            <a:endParaRPr lang="en-US" altLang="ja-JP" sz="800" b="1"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患者数</a:t>
            </a:r>
            <a:r>
              <a:rPr lang="en-US" altLang="ja-JP" sz="800" dirty="0">
                <a:latin typeface="ＭＳ 明朝"/>
                <a:ea typeface="ＭＳ 明朝"/>
              </a:rPr>
              <a:t>…</a:t>
            </a:r>
            <a:r>
              <a:rPr lang="ja-JP" altLang="en-US" sz="800" dirty="0">
                <a:latin typeface="ＭＳ 明朝"/>
                <a:ea typeface="ＭＳ 明朝"/>
              </a:rPr>
              <a:t>該当傷病名で投薬のある患者のみ集計する。</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医療費</a:t>
            </a:r>
            <a:r>
              <a:rPr lang="en-US" altLang="ja-JP" sz="800" dirty="0">
                <a:latin typeface="ＭＳ 明朝"/>
                <a:ea typeface="ＭＳ 明朝"/>
              </a:rPr>
              <a:t>…</a:t>
            </a:r>
            <a:r>
              <a:rPr lang="ja-JP" altLang="en-US" sz="800" dirty="0">
                <a:latin typeface="ＭＳ 明朝"/>
                <a:ea typeface="ＭＳ 明朝"/>
              </a:rPr>
              <a:t>データ化範囲内における該当患者の医療費全体。生活習慣病に関する医療費に限らない。</a:t>
            </a:r>
            <a:endParaRPr kumimoji="1" lang="ja-JP" altLang="en-US" sz="800" dirty="0">
              <a:latin typeface="ＭＳ 明朝"/>
              <a:ea typeface="ＭＳ 明朝"/>
            </a:endParaRPr>
          </a:p>
        </p:txBody>
      </p:sp>
      <p:sp>
        <p:nvSpPr>
          <p:cNvPr id="13" name="テキスト ボックス 12"/>
          <p:cNvSpPr txBox="1">
            <a:spLocks noChangeAspect="1"/>
          </p:cNvSpPr>
          <p:nvPr/>
        </p:nvSpPr>
        <p:spPr>
          <a:xfrm>
            <a:off x="369124" y="8095015"/>
            <a:ext cx="6408712" cy="830997"/>
          </a:xfrm>
          <a:prstGeom prst="rect">
            <a:avLst/>
          </a:prstGeom>
          <a:noFill/>
        </p:spPr>
        <p:txBody>
          <a:bodyPr wrap="square" l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健康診査データは平成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月健診分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a:t>
            </a:r>
            <a:r>
              <a:rPr lang="en-US" altLang="ja-JP" sz="800" b="1" dirty="0">
                <a:latin typeface="ＭＳ 明朝"/>
                <a:ea typeface="ＭＳ 明朝"/>
              </a:rPr>
              <a:t>1</a:t>
            </a:r>
            <a:r>
              <a:rPr lang="ja-JP" altLang="en-US" sz="800" b="1" dirty="0">
                <a:latin typeface="ＭＳ 明朝"/>
                <a:ea typeface="ＭＳ 明朝"/>
              </a:rPr>
              <a:t>日時点。</a:t>
            </a:r>
            <a:endParaRPr lang="en-US" altLang="ja-JP" sz="800" b="1"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患者数</a:t>
            </a:r>
            <a:r>
              <a:rPr lang="en-US" altLang="ja-JP" sz="800" dirty="0">
                <a:latin typeface="ＭＳ 明朝"/>
                <a:ea typeface="ＭＳ 明朝"/>
              </a:rPr>
              <a:t>…</a:t>
            </a:r>
            <a:r>
              <a:rPr lang="ja-JP" altLang="en-US" sz="800" dirty="0">
                <a:latin typeface="ＭＳ 明朝"/>
                <a:ea typeface="ＭＳ 明朝"/>
              </a:rPr>
              <a:t>該当傷病名で投薬のある患者のみ集計する。</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医療費</a:t>
            </a:r>
            <a:r>
              <a:rPr lang="en-US" altLang="ja-JP" sz="800" dirty="0">
                <a:latin typeface="ＭＳ 明朝"/>
                <a:ea typeface="ＭＳ 明朝"/>
              </a:rPr>
              <a:t>…</a:t>
            </a:r>
            <a:r>
              <a:rPr lang="ja-JP" altLang="en-US" sz="800" dirty="0">
                <a:latin typeface="ＭＳ 明朝"/>
                <a:ea typeface="ＭＳ 明朝"/>
              </a:rPr>
              <a:t>データ化範囲内における該当患者の医療費全体。生活習慣病に関する医療費に限らない。</a:t>
            </a:r>
          </a:p>
        </p:txBody>
      </p:sp>
      <p:pic>
        <p:nvPicPr>
          <p:cNvPr id="79874" name="table14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200" y="6672615"/>
            <a:ext cx="6286500" cy="142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9875" name="table14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5200" y="4979658"/>
            <a:ext cx="1892300" cy="158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9876" name="table14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286545"/>
            <a:ext cx="6286500" cy="142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9877" name="table14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75200" y="635275"/>
            <a:ext cx="1892300" cy="158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タイトル_中_2_2"/>
          <p:cNvSpPr>
            <a:spLocks noChangeArrowheads="1"/>
          </p:cNvSpPr>
          <p:nvPr/>
        </p:nvSpPr>
        <p:spPr bwMode="auto">
          <a:xfrm>
            <a:off x="260648" y="57431"/>
            <a:ext cx="6120680" cy="392415"/>
          </a:xfrm>
          <a:prstGeom prst="rect">
            <a:avLst/>
          </a:prstGeom>
          <a:noFill/>
          <a:ln w="9525">
            <a:noFill/>
            <a:miter lim="800000"/>
            <a:headEnd/>
            <a:tailEnd/>
          </a:ln>
          <a:effectLst/>
        </p:spPr>
        <p:txBody>
          <a:bodyPr vert="horz" wrap="square" lIns="0" tIns="45720" rIns="0" bIns="45720" numCol="1" anchor="ctr" anchorCtr="0" compatLnSpc="1">
            <a:prstTxWarp prst="textNoShape">
              <a:avLst/>
            </a:prstTxWarp>
            <a:spAutoFit/>
          </a:bodyPr>
          <a:lstStyle/>
          <a:p>
            <a:pPr marL="90488" indent="-90488">
              <a:lnSpc>
                <a:spcPct val="150000"/>
              </a:lnSpc>
              <a:spcBef>
                <a:spcPct val="0"/>
              </a:spcBef>
            </a:pPr>
            <a:r>
              <a:rPr lang="ja-JP" altLang="en-US" sz="1300" dirty="0">
                <a:latin typeface="ＭＳ 明朝"/>
                <a:ea typeface="ＭＳ 明朝"/>
                <a:cs typeface="Times New Roman" pitchFamily="18" charset="0"/>
              </a:rPr>
              <a:t>④生活習慣病患者の健康診査受診状況別罹患状況と医療費</a:t>
            </a:r>
            <a:endParaRPr lang="en-US" altLang="ja-JP" sz="1300" dirty="0">
              <a:latin typeface="ＭＳ 明朝"/>
              <a:ea typeface="ＭＳ 明朝"/>
              <a:cs typeface="Times New Roman" pitchFamily="18" charset="0"/>
            </a:endParaRPr>
          </a:p>
        </p:txBody>
      </p:sp>
      <p:sp>
        <p:nvSpPr>
          <p:cNvPr id="16" name="テキスト ボックス 15"/>
          <p:cNvSpPr txBox="1"/>
          <p:nvPr/>
        </p:nvSpPr>
        <p:spPr>
          <a:xfrm>
            <a:off x="346456" y="395536"/>
            <a:ext cx="4322192" cy="461665"/>
          </a:xfrm>
          <a:prstGeom prst="rect">
            <a:avLst/>
          </a:prstGeom>
          <a:noFill/>
          <a:ln>
            <a:noFill/>
          </a:ln>
        </p:spPr>
        <p:txBody>
          <a:bodyPr wrap="square" lIns="0" rtlCol="0">
            <a:spAutoFit/>
          </a:bodyPr>
          <a:lstStyle/>
          <a:p>
            <a:pPr lvl="0" fontAlgn="base">
              <a:spcBef>
                <a:spcPct val="0"/>
              </a:spcBef>
              <a:spcAft>
                <a:spcPct val="0"/>
              </a:spcAft>
            </a:pPr>
            <a:r>
              <a:rPr lang="ja-JP" altLang="en-US" sz="1200" dirty="0">
                <a:latin typeface="ＭＳ 明朝"/>
                <a:ea typeface="ＭＳ 明朝"/>
              </a:rPr>
              <a:t>　健診受診者と未受診者の生活習慣病の医療費を分析した。</a:t>
            </a:r>
            <a:endParaRPr lang="en-US" altLang="ja-JP" sz="1200" dirty="0">
              <a:latin typeface="ＭＳ 明朝"/>
              <a:ea typeface="ＭＳ 明朝"/>
            </a:endParaRPr>
          </a:p>
          <a:p>
            <a:pPr lvl="0" fontAlgn="base">
              <a:spcBef>
                <a:spcPct val="0"/>
              </a:spcBef>
              <a:spcAft>
                <a:spcPct val="0"/>
              </a:spcAft>
            </a:pPr>
            <a:r>
              <a:rPr lang="ja-JP" altLang="en-US" sz="1200" dirty="0">
                <a:latin typeface="ＭＳ 明朝"/>
                <a:ea typeface="ＭＳ 明朝"/>
              </a:rPr>
              <a:t>　健診未受診者の医療費が高い傾向であった。</a:t>
            </a:r>
            <a:endParaRPr lang="en-US" altLang="ja-JP" sz="1200" dirty="0">
              <a:latin typeface="ＭＳ 明朝"/>
              <a:ea typeface="ＭＳ 明朝"/>
            </a:endParaRPr>
          </a:p>
        </p:txBody>
      </p:sp>
    </p:spTree>
    <p:extLst>
      <p:ext uri="{BB962C8B-B14F-4D97-AF65-F5344CB8AC3E}">
        <p14:creationId xmlns:p14="http://schemas.microsoft.com/office/powerpoint/2010/main" val="40760639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212543" y="2885272"/>
            <a:ext cx="6172200" cy="1067038"/>
          </a:xfrm>
        </p:spPr>
        <p:txBody>
          <a:bodyPr>
            <a:normAutofit/>
          </a:bodyPr>
          <a:lstStyle/>
          <a:p>
            <a:pPr marL="0" indent="0">
              <a:buNone/>
            </a:pPr>
            <a:r>
              <a:rPr lang="ja-JP" altLang="en-US" sz="1300" dirty="0">
                <a:latin typeface="ＭＳ 明朝" panose="02020609040205080304" pitchFamily="17" charset="-128"/>
                <a:ea typeface="ＭＳ 明朝" panose="02020609040205080304" pitchFamily="17" charset="-128"/>
              </a:rPr>
              <a:t>●生活習慣病の重症化予防対策を重視する必要がある</a:t>
            </a:r>
            <a:r>
              <a:rPr lang="en-US" altLang="ja-JP" sz="1300" dirty="0">
                <a:latin typeface="ＭＳ 明朝" panose="02020609040205080304" pitchFamily="17" charset="-128"/>
                <a:ea typeface="ＭＳ 明朝" panose="02020609040205080304" pitchFamily="17" charset="-128"/>
              </a:rPr>
              <a:t>40</a:t>
            </a:r>
            <a:r>
              <a:rPr lang="ja-JP" altLang="en-US" sz="1300" dirty="0">
                <a:latin typeface="ＭＳ 明朝" panose="02020609040205080304" pitchFamily="17" charset="-128"/>
                <a:ea typeface="ＭＳ 明朝" panose="02020609040205080304" pitchFamily="17" charset="-128"/>
              </a:rPr>
              <a:t>歳～</a:t>
            </a:r>
            <a:r>
              <a:rPr lang="en-US" altLang="ja-JP" sz="1300" dirty="0">
                <a:latin typeface="ＭＳ 明朝" panose="02020609040205080304" pitchFamily="17" charset="-128"/>
                <a:ea typeface="ＭＳ 明朝" panose="02020609040205080304" pitchFamily="17" charset="-128"/>
              </a:rPr>
              <a:t>59</a:t>
            </a:r>
            <a:r>
              <a:rPr lang="ja-JP" altLang="en-US" sz="1300" dirty="0">
                <a:latin typeface="ＭＳ 明朝" panose="02020609040205080304" pitchFamily="17" charset="-128"/>
                <a:ea typeface="ＭＳ 明朝" panose="02020609040205080304" pitchFamily="17" charset="-128"/>
              </a:rPr>
              <a:t>歳の健診受診率が</a:t>
            </a:r>
            <a:endParaRPr lang="en-US" altLang="ja-JP" sz="1300" dirty="0">
              <a:latin typeface="ＭＳ 明朝" panose="02020609040205080304" pitchFamily="17" charset="-128"/>
              <a:ea typeface="ＭＳ 明朝" panose="02020609040205080304" pitchFamily="17" charset="-128"/>
            </a:endParaRPr>
          </a:p>
          <a:p>
            <a:pPr marL="0" indent="0">
              <a:buNone/>
            </a:pPr>
            <a:r>
              <a:rPr lang="en-US" altLang="ja-JP" sz="1300" dirty="0">
                <a:latin typeface="ＭＳ 明朝" panose="02020609040205080304" pitchFamily="17" charset="-128"/>
                <a:ea typeface="ＭＳ 明朝" panose="02020609040205080304" pitchFamily="17" charset="-128"/>
              </a:rPr>
              <a:t>  </a:t>
            </a:r>
            <a:r>
              <a:rPr lang="ja-JP" altLang="en-US" sz="1300" dirty="0">
                <a:latin typeface="ＭＳ 明朝" panose="02020609040205080304" pitchFamily="17" charset="-128"/>
                <a:ea typeface="ＭＳ 明朝" panose="02020609040205080304" pitchFamily="17" charset="-128"/>
              </a:rPr>
              <a:t>低く、特に男性の受診率が低い</a:t>
            </a:r>
            <a:endParaRPr lang="en-US" altLang="ja-JP" sz="1300" dirty="0">
              <a:latin typeface="ＭＳ 明朝" panose="02020609040205080304" pitchFamily="17" charset="-128"/>
              <a:ea typeface="ＭＳ 明朝" panose="02020609040205080304" pitchFamily="17" charset="-128"/>
            </a:endParaRPr>
          </a:p>
          <a:p>
            <a:pPr marL="0" indent="0">
              <a:buNone/>
            </a:pPr>
            <a:r>
              <a:rPr lang="en-US" altLang="ja-JP" sz="1300" dirty="0">
                <a:latin typeface="ＭＳ 明朝" panose="02020609040205080304" pitchFamily="17" charset="-128"/>
                <a:ea typeface="ＭＳ 明朝" panose="02020609040205080304" pitchFamily="17" charset="-128"/>
              </a:rPr>
              <a:t>  </a:t>
            </a:r>
            <a:r>
              <a:rPr lang="ja-JP" altLang="en-US" sz="1200" dirty="0">
                <a:latin typeface="ＭＳ 明朝" panose="02020609040205080304" pitchFamily="17" charset="-128"/>
                <a:ea typeface="ＭＳ 明朝" panose="02020609040205080304" pitchFamily="17" charset="-128"/>
              </a:rPr>
              <a:t>→特定健診の受診率は、男性は</a:t>
            </a:r>
            <a:r>
              <a:rPr lang="en-US" altLang="ja-JP" sz="1200" dirty="0">
                <a:latin typeface="ＭＳ 明朝" panose="02020609040205080304" pitchFamily="17" charset="-128"/>
                <a:ea typeface="ＭＳ 明朝" panose="02020609040205080304" pitchFamily="17" charset="-128"/>
              </a:rPr>
              <a:t>40</a:t>
            </a:r>
            <a:r>
              <a:rPr lang="ja-JP" altLang="en-US" sz="1200" dirty="0">
                <a:latin typeface="ＭＳ 明朝" panose="02020609040205080304" pitchFamily="17" charset="-128"/>
                <a:ea typeface="ＭＳ 明朝" panose="02020609040205080304" pitchFamily="17" charset="-128"/>
              </a:rPr>
              <a:t>歳代では</a:t>
            </a:r>
            <a:r>
              <a:rPr lang="en-US" altLang="ja-JP" sz="1200" dirty="0">
                <a:latin typeface="ＭＳ 明朝" panose="02020609040205080304" pitchFamily="17" charset="-128"/>
                <a:ea typeface="ＭＳ 明朝" panose="02020609040205080304" pitchFamily="17" charset="-128"/>
              </a:rPr>
              <a:t>10</a:t>
            </a:r>
            <a:r>
              <a:rPr lang="ja-JP" altLang="en-US" sz="1200" dirty="0">
                <a:latin typeface="ＭＳ 明朝" panose="02020609040205080304" pitchFamily="17" charset="-128"/>
                <a:ea typeface="ＭＳ 明朝" panose="02020609040205080304" pitchFamily="17" charset="-128"/>
              </a:rPr>
              <a:t>％台に留まり、</a:t>
            </a:r>
            <a:r>
              <a:rPr lang="en-US" altLang="ja-JP" sz="1200" dirty="0">
                <a:latin typeface="ＭＳ 明朝" panose="02020609040205080304" pitchFamily="17" charset="-128"/>
                <a:ea typeface="ＭＳ 明朝" panose="02020609040205080304" pitchFamily="17" charset="-128"/>
              </a:rPr>
              <a:t>50</a:t>
            </a:r>
            <a:r>
              <a:rPr lang="ja-JP" altLang="en-US" sz="1200" dirty="0">
                <a:latin typeface="ＭＳ 明朝" panose="02020609040205080304" pitchFamily="17" charset="-128"/>
                <a:ea typeface="ＭＳ 明朝" panose="02020609040205080304" pitchFamily="17" charset="-128"/>
              </a:rPr>
              <a:t>歳代でも</a:t>
            </a:r>
            <a:r>
              <a:rPr lang="en-US" altLang="ja-JP" sz="1200" dirty="0">
                <a:latin typeface="ＭＳ 明朝" panose="02020609040205080304" pitchFamily="17" charset="-128"/>
                <a:ea typeface="ＭＳ 明朝" panose="02020609040205080304" pitchFamily="17" charset="-128"/>
              </a:rPr>
              <a:t>25</a:t>
            </a:r>
            <a:r>
              <a:rPr lang="ja-JP" altLang="en-US" sz="1200" dirty="0">
                <a:latin typeface="ＭＳ 明朝" panose="02020609040205080304" pitchFamily="17" charset="-128"/>
                <a:ea typeface="ＭＳ 明朝" panose="02020609040205080304" pitchFamily="17" charset="-128"/>
              </a:rPr>
              <a:t>％未満、  </a:t>
            </a:r>
            <a:endParaRPr lang="en-US" altLang="ja-JP" sz="1200" dirty="0">
              <a:latin typeface="ＭＳ 明朝" panose="02020609040205080304" pitchFamily="17" charset="-128"/>
              <a:ea typeface="ＭＳ 明朝" panose="02020609040205080304" pitchFamily="17" charset="-128"/>
            </a:endParaRPr>
          </a:p>
          <a:p>
            <a:pPr marL="0" indent="0">
              <a:buNone/>
            </a:pPr>
            <a:r>
              <a:rPr lang="en-US" altLang="ja-JP" sz="1200" dirty="0">
                <a:latin typeface="ＭＳ 明朝" panose="02020609040205080304" pitchFamily="17" charset="-128"/>
                <a:ea typeface="ＭＳ 明朝" panose="02020609040205080304" pitchFamily="17" charset="-128"/>
              </a:rPr>
              <a:t>  </a:t>
            </a:r>
            <a:r>
              <a:rPr lang="ja-JP" altLang="en-US" sz="1200" dirty="0">
                <a:latin typeface="ＭＳ 明朝" panose="02020609040205080304" pitchFamily="17" charset="-128"/>
                <a:ea typeface="ＭＳ 明朝" panose="02020609040205080304" pitchFamily="17" charset="-128"/>
              </a:rPr>
              <a:t>女性も</a:t>
            </a:r>
            <a:r>
              <a:rPr lang="en-US" altLang="ja-JP" sz="1200" dirty="0">
                <a:latin typeface="ＭＳ 明朝" panose="02020609040205080304" pitchFamily="17" charset="-128"/>
                <a:ea typeface="ＭＳ 明朝" panose="02020609040205080304" pitchFamily="17" charset="-128"/>
              </a:rPr>
              <a:t>40</a:t>
            </a:r>
            <a:r>
              <a:rPr lang="ja-JP" altLang="en-US" sz="1200" dirty="0">
                <a:latin typeface="ＭＳ 明朝" panose="02020609040205080304" pitchFamily="17" charset="-128"/>
                <a:ea typeface="ＭＳ 明朝" panose="02020609040205080304" pitchFamily="17" charset="-128"/>
              </a:rPr>
              <a:t>歳～</a:t>
            </a:r>
            <a:r>
              <a:rPr lang="en-US" altLang="ja-JP" sz="1200" dirty="0">
                <a:latin typeface="ＭＳ 明朝" panose="02020609040205080304" pitchFamily="17" charset="-128"/>
                <a:ea typeface="ＭＳ 明朝" panose="02020609040205080304" pitchFamily="17" charset="-128"/>
              </a:rPr>
              <a:t>54</a:t>
            </a:r>
            <a:r>
              <a:rPr lang="ja-JP" altLang="en-US" sz="1200" dirty="0">
                <a:latin typeface="ＭＳ 明朝" panose="02020609040205080304" pitchFamily="17" charset="-128"/>
                <a:ea typeface="ＭＳ 明朝" panose="02020609040205080304" pitchFamily="17" charset="-128"/>
              </a:rPr>
              <a:t>歳までは</a:t>
            </a:r>
            <a:r>
              <a:rPr lang="en-US" altLang="ja-JP" sz="1200" dirty="0">
                <a:latin typeface="ＭＳ 明朝" panose="02020609040205080304" pitchFamily="17" charset="-128"/>
                <a:ea typeface="ＭＳ 明朝" panose="02020609040205080304" pitchFamily="17" charset="-128"/>
              </a:rPr>
              <a:t>20</a:t>
            </a:r>
            <a:r>
              <a:rPr lang="ja-JP" altLang="en-US" sz="1200" dirty="0">
                <a:latin typeface="ＭＳ 明朝" panose="02020609040205080304" pitchFamily="17" charset="-128"/>
                <a:ea typeface="ＭＳ 明朝" panose="02020609040205080304" pitchFamily="17" charset="-128"/>
              </a:rPr>
              <a:t>％台となっている。</a:t>
            </a:r>
            <a:endParaRPr lang="en-US" altLang="ja-JP" sz="1200" dirty="0">
              <a:latin typeface="ＭＳ 明朝" panose="02020609040205080304" pitchFamily="17" charset="-128"/>
              <a:ea typeface="ＭＳ 明朝" panose="02020609040205080304" pitchFamily="17" charset="-128"/>
            </a:endParaRPr>
          </a:p>
          <a:p>
            <a:pPr marL="0" indent="0">
              <a:buNone/>
            </a:pPr>
            <a:endParaRPr lang="en-US" altLang="ja-JP" sz="1200" dirty="0"/>
          </a:p>
        </p:txBody>
      </p:sp>
      <p:sp>
        <p:nvSpPr>
          <p:cNvPr id="4" name="スライド番号プレースホルダー 3"/>
          <p:cNvSpPr>
            <a:spLocks noGrp="1"/>
          </p:cNvSpPr>
          <p:nvPr>
            <p:ph type="sldNum" sz="quarter" idx="12"/>
          </p:nvPr>
        </p:nvSpPr>
        <p:spPr/>
        <p:txBody>
          <a:bodyPr/>
          <a:lstStyle/>
          <a:p>
            <a:r>
              <a:rPr kumimoji="1" lang="en-US" altLang="ja-JP" dirty="0" smtClean="0"/>
              <a:t>31</a:t>
            </a:r>
            <a:endParaRPr kumimoji="1" lang="ja-JP" altLang="en-US" dirty="0"/>
          </a:p>
        </p:txBody>
      </p:sp>
      <p:sp>
        <p:nvSpPr>
          <p:cNvPr id="5" name="タイトル_大_3"/>
          <p:cNvSpPr txBox="1">
            <a:spLocks/>
          </p:cNvSpPr>
          <p:nvPr/>
        </p:nvSpPr>
        <p:spPr>
          <a:xfrm>
            <a:off x="0" y="0"/>
            <a:ext cx="6858000" cy="389392"/>
          </a:xfrm>
          <a:prstGeom prst="rect">
            <a:avLst/>
          </a:prstGeom>
          <a:ln w="9525" cap="flat" cmpd="sng" algn="ctr">
            <a:noFill/>
            <a:prstDash val="solid"/>
          </a:ln>
        </p:spPr>
        <p:style>
          <a:lnRef idx="1">
            <a:schemeClr val="dk1"/>
          </a:lnRef>
          <a:fillRef idx="2">
            <a:schemeClr val="dk1"/>
          </a:fillRef>
          <a:effectRef idx="1">
            <a:schemeClr val="dk1"/>
          </a:effectRef>
          <a:fontRef idx="minor">
            <a:schemeClr val="dk1"/>
          </a:fontRef>
        </p:style>
        <p:txBody>
          <a:bodyPr vert="horz" lIns="91440" tIns="45720" rIns="91440" bIns="45720" rtlCol="0" anchor="ctr">
            <a:normAutofit/>
          </a:bodyPr>
          <a:lstStyle/>
          <a:p>
            <a:pPr>
              <a:spcBef>
                <a:spcPct val="0"/>
              </a:spcBef>
              <a:defRPr/>
            </a:pPr>
            <a:r>
              <a:rPr lang="ja-JP" altLang="en-US" b="1" dirty="0">
                <a:solidFill>
                  <a:prstClr val="black"/>
                </a:solidFill>
                <a:effectLst>
                  <a:outerShdw blurRad="38100" dist="38100" dir="2700000" algn="tl">
                    <a:srgbClr val="000000">
                      <a:alpha val="43137"/>
                    </a:srgbClr>
                  </a:outerShdw>
                </a:effectLst>
                <a:latin typeface="ＭＳ 明朝"/>
                <a:ea typeface="ＭＳ 明朝"/>
              </a:rPr>
              <a:t>　</a:t>
            </a:r>
            <a:r>
              <a:rPr lang="en-US" altLang="ja-JP" b="1" dirty="0">
                <a:solidFill>
                  <a:prstClr val="black"/>
                </a:solidFill>
                <a:effectLst>
                  <a:outerShdw blurRad="38100" dist="38100" dir="2700000" algn="tl">
                    <a:srgbClr val="000000">
                      <a:alpha val="43137"/>
                    </a:srgbClr>
                  </a:outerShdw>
                </a:effectLst>
                <a:latin typeface="ＭＳ 明朝"/>
                <a:ea typeface="ＭＳ 明朝"/>
              </a:rPr>
              <a:t>Ⅲ.</a:t>
            </a:r>
            <a:r>
              <a:rPr lang="ja-JP" altLang="en-US" b="1" dirty="0">
                <a:solidFill>
                  <a:prstClr val="black"/>
                </a:solidFill>
                <a:effectLst>
                  <a:outerShdw blurRad="38100" dist="38100" dir="2700000" algn="tl">
                    <a:srgbClr val="000000">
                      <a:alpha val="43137"/>
                    </a:srgbClr>
                  </a:outerShdw>
                </a:effectLst>
                <a:latin typeface="ＭＳ 明朝"/>
                <a:ea typeface="ＭＳ 明朝"/>
              </a:rPr>
              <a:t>分析結果</a:t>
            </a:r>
          </a:p>
        </p:txBody>
      </p:sp>
      <p:sp>
        <p:nvSpPr>
          <p:cNvPr id="6" name="コンテンツ プレースホルダー 2"/>
          <p:cNvSpPr txBox="1">
            <a:spLocks/>
          </p:cNvSpPr>
          <p:nvPr/>
        </p:nvSpPr>
        <p:spPr>
          <a:xfrm>
            <a:off x="212543" y="3952050"/>
            <a:ext cx="6172200" cy="9637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1300" dirty="0">
                <a:latin typeface="ＭＳ 明朝" panose="02020609040205080304" pitchFamily="17" charset="-128"/>
                <a:ea typeface="ＭＳ 明朝" panose="02020609040205080304" pitchFamily="17" charset="-128"/>
              </a:rPr>
              <a:t>●特定健診と同様に、</a:t>
            </a:r>
            <a:r>
              <a:rPr lang="en-US" altLang="ja-JP" sz="1300" dirty="0">
                <a:latin typeface="ＭＳ 明朝" panose="02020609040205080304" pitchFamily="17" charset="-128"/>
                <a:ea typeface="ＭＳ 明朝" panose="02020609040205080304" pitchFamily="17" charset="-128"/>
              </a:rPr>
              <a:t>40</a:t>
            </a:r>
            <a:r>
              <a:rPr lang="ja-JP" altLang="en-US" sz="1300" dirty="0">
                <a:latin typeface="ＭＳ 明朝" panose="02020609040205080304" pitchFamily="17" charset="-128"/>
                <a:ea typeface="ＭＳ 明朝" panose="02020609040205080304" pitchFamily="17" charset="-128"/>
              </a:rPr>
              <a:t>歳代・</a:t>
            </a:r>
            <a:r>
              <a:rPr lang="en-US" altLang="ja-JP" sz="1300" dirty="0">
                <a:latin typeface="ＭＳ 明朝" panose="02020609040205080304" pitchFamily="17" charset="-128"/>
                <a:ea typeface="ＭＳ 明朝" panose="02020609040205080304" pitchFamily="17" charset="-128"/>
              </a:rPr>
              <a:t>50</a:t>
            </a:r>
            <a:r>
              <a:rPr lang="ja-JP" altLang="en-US" sz="1300" dirty="0">
                <a:latin typeface="ＭＳ 明朝" panose="02020609040205080304" pitchFamily="17" charset="-128"/>
                <a:ea typeface="ＭＳ 明朝" panose="02020609040205080304" pitchFamily="17" charset="-128"/>
              </a:rPr>
              <a:t>歳代の特定保健指導実施率が低い</a:t>
            </a:r>
            <a:endParaRPr lang="en-US" altLang="ja-JP" sz="1300" dirty="0">
              <a:latin typeface="ＭＳ 明朝" panose="02020609040205080304" pitchFamily="17" charset="-128"/>
              <a:ea typeface="ＭＳ 明朝" panose="02020609040205080304" pitchFamily="17" charset="-128"/>
            </a:endParaRPr>
          </a:p>
          <a:p>
            <a:pPr marL="0" indent="0">
              <a:buFont typeface="Arial" pitchFamily="34" charset="0"/>
              <a:buNone/>
            </a:pPr>
            <a:r>
              <a:rPr lang="en-US" altLang="ja-JP" sz="1200" dirty="0">
                <a:latin typeface="ＭＳ 明朝" panose="02020609040205080304" pitchFamily="17" charset="-128"/>
                <a:ea typeface="ＭＳ 明朝" panose="02020609040205080304" pitchFamily="17" charset="-128"/>
              </a:rPr>
              <a:t>  </a:t>
            </a:r>
            <a:r>
              <a:rPr lang="ja-JP" altLang="en-US" sz="1200" dirty="0">
                <a:latin typeface="ＭＳ 明朝" panose="02020609040205080304" pitchFamily="17" charset="-128"/>
                <a:ea typeface="ＭＳ 明朝" panose="02020609040205080304" pitchFamily="17" charset="-128"/>
              </a:rPr>
              <a:t>→</a:t>
            </a:r>
            <a:r>
              <a:rPr lang="en-US" altLang="ja-JP" sz="1200" dirty="0">
                <a:latin typeface="ＭＳ 明朝" panose="02020609040205080304" pitchFamily="17" charset="-128"/>
                <a:ea typeface="ＭＳ 明朝" panose="02020609040205080304" pitchFamily="17" charset="-128"/>
              </a:rPr>
              <a:t>40</a:t>
            </a:r>
            <a:r>
              <a:rPr lang="ja-JP" altLang="en-US" sz="1200" dirty="0">
                <a:latin typeface="ＭＳ 明朝" panose="02020609040205080304" pitchFamily="17" charset="-128"/>
                <a:ea typeface="ＭＳ 明朝" panose="02020609040205080304" pitchFamily="17" charset="-128"/>
              </a:rPr>
              <a:t>歳代・</a:t>
            </a:r>
            <a:r>
              <a:rPr lang="en-US" altLang="ja-JP" sz="1200" dirty="0">
                <a:latin typeface="ＭＳ 明朝" panose="02020609040205080304" pitchFamily="17" charset="-128"/>
                <a:ea typeface="ＭＳ 明朝" panose="02020609040205080304" pitchFamily="17" charset="-128"/>
              </a:rPr>
              <a:t>50</a:t>
            </a:r>
            <a:r>
              <a:rPr lang="ja-JP" altLang="en-US" sz="1200" dirty="0">
                <a:latin typeface="ＭＳ 明朝" panose="02020609040205080304" pitchFamily="17" charset="-128"/>
                <a:ea typeface="ＭＳ 明朝" panose="02020609040205080304" pitchFamily="17" charset="-128"/>
              </a:rPr>
              <a:t>歳代の実施率が他の年代と比較すると低い。特に</a:t>
            </a:r>
            <a:r>
              <a:rPr lang="en-US" altLang="ja-JP" sz="1200" dirty="0">
                <a:latin typeface="ＭＳ 明朝" panose="02020609040205080304" pitchFamily="17" charset="-128"/>
                <a:ea typeface="ＭＳ 明朝" panose="02020609040205080304" pitchFamily="17" charset="-128"/>
              </a:rPr>
              <a:t>50</a:t>
            </a:r>
            <a:r>
              <a:rPr lang="ja-JP" altLang="en-US" sz="1200" dirty="0">
                <a:latin typeface="ＭＳ 明朝" panose="02020609040205080304" pitchFamily="17" charset="-128"/>
                <a:ea typeface="ＭＳ 明朝" panose="02020609040205080304" pitchFamily="17" charset="-128"/>
              </a:rPr>
              <a:t>歳～</a:t>
            </a:r>
            <a:r>
              <a:rPr lang="en-US" altLang="ja-JP" sz="1200" dirty="0">
                <a:latin typeface="ＭＳ 明朝" panose="02020609040205080304" pitchFamily="17" charset="-128"/>
                <a:ea typeface="ＭＳ 明朝" panose="02020609040205080304" pitchFamily="17" charset="-128"/>
              </a:rPr>
              <a:t>54</a:t>
            </a:r>
            <a:r>
              <a:rPr lang="ja-JP" altLang="en-US" sz="1200" dirty="0">
                <a:latin typeface="ＭＳ 明朝" panose="02020609040205080304" pitchFamily="17" charset="-128"/>
                <a:ea typeface="ＭＳ 明朝" panose="02020609040205080304" pitchFamily="17" charset="-128"/>
              </a:rPr>
              <a:t>歳の実施率は</a:t>
            </a:r>
            <a:endParaRPr lang="en-US" altLang="ja-JP" sz="1200" dirty="0">
              <a:latin typeface="ＭＳ 明朝" panose="02020609040205080304" pitchFamily="17" charset="-128"/>
              <a:ea typeface="ＭＳ 明朝" panose="02020609040205080304" pitchFamily="17" charset="-128"/>
            </a:endParaRPr>
          </a:p>
          <a:p>
            <a:pPr marL="0" indent="0">
              <a:buFont typeface="Arial" pitchFamily="34" charset="0"/>
              <a:buNone/>
            </a:pPr>
            <a:r>
              <a:rPr lang="en-US" altLang="ja-JP" sz="1200" dirty="0">
                <a:latin typeface="ＭＳ 明朝" panose="02020609040205080304" pitchFamily="17" charset="-128"/>
                <a:ea typeface="ＭＳ 明朝" panose="02020609040205080304" pitchFamily="17" charset="-128"/>
              </a:rPr>
              <a:t>  </a:t>
            </a:r>
            <a:r>
              <a:rPr lang="ja-JP" altLang="en-US" sz="1200" dirty="0">
                <a:latin typeface="ＭＳ 明朝" panose="02020609040205080304" pitchFamily="17" charset="-128"/>
                <a:ea typeface="ＭＳ 明朝" panose="02020609040205080304" pitchFamily="17" charset="-128"/>
              </a:rPr>
              <a:t>特に落ち込んでおり、</a:t>
            </a:r>
            <a:r>
              <a:rPr lang="en-US" altLang="ja-JP" sz="1200" dirty="0">
                <a:latin typeface="ＭＳ 明朝" panose="02020609040205080304" pitchFamily="17" charset="-128"/>
                <a:ea typeface="ＭＳ 明朝" panose="02020609040205080304" pitchFamily="17" charset="-128"/>
              </a:rPr>
              <a:t>22.7</a:t>
            </a:r>
            <a:r>
              <a:rPr lang="ja-JP" altLang="en-US" sz="1200" dirty="0">
                <a:latin typeface="ＭＳ 明朝" panose="02020609040205080304" pitchFamily="17" charset="-128"/>
                <a:ea typeface="ＭＳ 明朝" panose="02020609040205080304" pitchFamily="17" charset="-128"/>
              </a:rPr>
              <a:t>％である。</a:t>
            </a:r>
            <a:endParaRPr lang="en-US" altLang="ja-JP" sz="1200" dirty="0">
              <a:latin typeface="ＭＳ 明朝" panose="02020609040205080304" pitchFamily="17" charset="-128"/>
              <a:ea typeface="ＭＳ 明朝" panose="02020609040205080304" pitchFamily="17" charset="-128"/>
            </a:endParaRPr>
          </a:p>
        </p:txBody>
      </p:sp>
      <p:sp>
        <p:nvSpPr>
          <p:cNvPr id="8" name="コンテンツ プレースホルダー 2"/>
          <p:cNvSpPr txBox="1">
            <a:spLocks/>
          </p:cNvSpPr>
          <p:nvPr/>
        </p:nvSpPr>
        <p:spPr>
          <a:xfrm>
            <a:off x="213516" y="607721"/>
            <a:ext cx="6172200" cy="122797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1300" dirty="0">
                <a:latin typeface="ＭＳ 明朝" panose="02020609040205080304" pitchFamily="17" charset="-128"/>
                <a:ea typeface="ＭＳ 明朝" panose="02020609040205080304" pitchFamily="17" charset="-128"/>
              </a:rPr>
              <a:t>●生活習慣病が占める費用額の割合が県よりも高い</a:t>
            </a:r>
            <a:endParaRPr lang="en-US" altLang="ja-JP" sz="1300" dirty="0">
              <a:latin typeface="ＭＳ 明朝" panose="02020609040205080304" pitchFamily="17" charset="-128"/>
              <a:ea typeface="ＭＳ 明朝" panose="02020609040205080304" pitchFamily="17" charset="-128"/>
            </a:endParaRPr>
          </a:p>
          <a:p>
            <a:pPr marL="0" indent="0">
              <a:buFont typeface="Arial" pitchFamily="34" charset="0"/>
              <a:buNone/>
            </a:pPr>
            <a:r>
              <a:rPr lang="ja-JP" altLang="en-US" sz="1200" dirty="0">
                <a:latin typeface="ＭＳ 明朝" panose="02020609040205080304" pitchFamily="17" charset="-128"/>
                <a:ea typeface="ＭＳ 明朝" panose="02020609040205080304" pitchFamily="17" charset="-128"/>
              </a:rPr>
              <a:t>  →腎不全の構成比が県内でも上位であった。また、患者</a:t>
            </a:r>
            <a:r>
              <a:rPr lang="en-US" altLang="ja-JP" sz="1200" dirty="0">
                <a:latin typeface="ＭＳ 明朝" panose="02020609040205080304" pitchFamily="17" charset="-128"/>
                <a:ea typeface="ＭＳ 明朝" panose="02020609040205080304" pitchFamily="17" charset="-128"/>
              </a:rPr>
              <a:t>1</a:t>
            </a:r>
            <a:r>
              <a:rPr lang="ja-JP" altLang="en-US" sz="1200" dirty="0">
                <a:latin typeface="ＭＳ 明朝" panose="02020609040205080304" pitchFamily="17" charset="-128"/>
                <a:ea typeface="ＭＳ 明朝" panose="02020609040205080304" pitchFamily="17" charset="-128"/>
              </a:rPr>
              <a:t>人当たりの医療費が高額な　</a:t>
            </a:r>
            <a:endParaRPr lang="en-US" altLang="ja-JP" sz="1200" dirty="0">
              <a:latin typeface="ＭＳ 明朝" panose="02020609040205080304" pitchFamily="17" charset="-128"/>
              <a:ea typeface="ＭＳ 明朝" panose="02020609040205080304" pitchFamily="17" charset="-128"/>
            </a:endParaRPr>
          </a:p>
          <a:p>
            <a:pPr marL="0" indent="0">
              <a:buFont typeface="Arial" pitchFamily="34" charset="0"/>
              <a:buNone/>
            </a:pPr>
            <a:r>
              <a:rPr lang="ja-JP" altLang="en-US" sz="1200" dirty="0">
                <a:latin typeface="ＭＳ 明朝" panose="02020609040205080304" pitchFamily="17" charset="-128"/>
                <a:ea typeface="ＭＳ 明朝" panose="02020609040205080304" pitchFamily="17" charset="-128"/>
              </a:rPr>
              <a:t>　上位</a:t>
            </a:r>
            <a:r>
              <a:rPr lang="en-US" altLang="ja-JP" sz="1200" dirty="0">
                <a:latin typeface="ＭＳ 明朝" panose="02020609040205080304" pitchFamily="17" charset="-128"/>
                <a:ea typeface="ＭＳ 明朝" panose="02020609040205080304" pitchFamily="17" charset="-128"/>
              </a:rPr>
              <a:t>10</a:t>
            </a:r>
            <a:r>
              <a:rPr lang="ja-JP" altLang="en-US" sz="1200" dirty="0">
                <a:latin typeface="ＭＳ 明朝" panose="02020609040205080304" pitchFamily="17" charset="-128"/>
                <a:ea typeface="ＭＳ 明朝" panose="02020609040205080304" pitchFamily="17" charset="-128"/>
              </a:rPr>
              <a:t>疾病においても</a:t>
            </a:r>
            <a:r>
              <a:rPr lang="en-US" altLang="ja-JP" sz="1200" dirty="0">
                <a:latin typeface="ＭＳ 明朝" panose="02020609040205080304" pitchFamily="17" charset="-128"/>
                <a:ea typeface="ＭＳ 明朝" panose="02020609040205080304" pitchFamily="17" charset="-128"/>
              </a:rPr>
              <a:t>2</a:t>
            </a:r>
            <a:r>
              <a:rPr lang="ja-JP" altLang="en-US" sz="1200" dirty="0">
                <a:latin typeface="ＭＳ 明朝" panose="02020609040205080304" pitchFamily="17" charset="-128"/>
                <a:ea typeface="ＭＳ 明朝" panose="02020609040205080304" pitchFamily="17" charset="-128"/>
              </a:rPr>
              <a:t>位であり、生活習慣病の中では一番高い。</a:t>
            </a:r>
            <a:endParaRPr lang="en-US" altLang="ja-JP" sz="1200" dirty="0">
              <a:latin typeface="ＭＳ 明朝" panose="02020609040205080304" pitchFamily="17" charset="-128"/>
              <a:ea typeface="ＭＳ 明朝" panose="02020609040205080304" pitchFamily="17" charset="-128"/>
            </a:endParaRPr>
          </a:p>
          <a:p>
            <a:pPr marL="0" indent="0">
              <a:buFont typeface="Arial" pitchFamily="34" charset="0"/>
              <a:buNone/>
            </a:pPr>
            <a:r>
              <a:rPr lang="ja-JP" altLang="en-US" sz="1200" dirty="0">
                <a:latin typeface="ＭＳ 明朝" panose="02020609040205080304" pitchFamily="17" charset="-128"/>
                <a:ea typeface="ＭＳ 明朝" panose="02020609040205080304" pitchFamily="17" charset="-128"/>
              </a:rPr>
              <a:t>  →高血圧性疾患にかかる医療費は平成</a:t>
            </a:r>
            <a:r>
              <a:rPr lang="en-US" altLang="ja-JP" sz="1200" dirty="0">
                <a:latin typeface="ＭＳ 明朝" panose="02020609040205080304" pitchFamily="17" charset="-128"/>
                <a:ea typeface="ＭＳ 明朝" panose="02020609040205080304" pitchFamily="17" charset="-128"/>
              </a:rPr>
              <a:t>27</a:t>
            </a:r>
            <a:r>
              <a:rPr lang="ja-JP" altLang="en-US" sz="1200" dirty="0">
                <a:latin typeface="ＭＳ 明朝" panose="02020609040205080304" pitchFamily="17" charset="-128"/>
                <a:ea typeface="ＭＳ 明朝" panose="02020609040205080304" pitchFamily="17" charset="-128"/>
              </a:rPr>
              <a:t>年度レセプトの構成比中</a:t>
            </a:r>
            <a:r>
              <a:rPr lang="en-US" altLang="ja-JP" sz="1200" dirty="0">
                <a:latin typeface="ＭＳ 明朝" panose="02020609040205080304" pitchFamily="17" charset="-128"/>
                <a:ea typeface="ＭＳ 明朝" panose="02020609040205080304" pitchFamily="17" charset="-128"/>
              </a:rPr>
              <a:t>1</a:t>
            </a:r>
            <a:r>
              <a:rPr lang="ja-JP" altLang="en-US" sz="1200" dirty="0">
                <a:latin typeface="ＭＳ 明朝" panose="02020609040205080304" pitchFamily="17" charset="-128"/>
                <a:ea typeface="ＭＳ 明朝" panose="02020609040205080304" pitchFamily="17" charset="-128"/>
              </a:rPr>
              <a:t>位。患者数も</a:t>
            </a:r>
            <a:r>
              <a:rPr lang="en-US" altLang="ja-JP" sz="1200" dirty="0">
                <a:latin typeface="ＭＳ 明朝" panose="02020609040205080304" pitchFamily="17" charset="-128"/>
                <a:ea typeface="ＭＳ 明朝" panose="02020609040205080304" pitchFamily="17" charset="-128"/>
              </a:rPr>
              <a:t>2</a:t>
            </a:r>
            <a:r>
              <a:rPr lang="ja-JP" altLang="en-US" sz="1200" dirty="0">
                <a:latin typeface="ＭＳ 明朝" panose="02020609040205080304" pitchFamily="17" charset="-128"/>
                <a:ea typeface="ＭＳ 明朝" panose="02020609040205080304" pitchFamily="17" charset="-128"/>
              </a:rPr>
              <a:t>位と</a:t>
            </a:r>
            <a:endParaRPr lang="en-US" altLang="ja-JP" sz="1200" dirty="0">
              <a:latin typeface="ＭＳ 明朝" panose="02020609040205080304" pitchFamily="17" charset="-128"/>
              <a:ea typeface="ＭＳ 明朝" panose="02020609040205080304" pitchFamily="17" charset="-128"/>
            </a:endParaRPr>
          </a:p>
          <a:p>
            <a:pPr marL="0" indent="0">
              <a:buFont typeface="Arial" pitchFamily="34" charset="0"/>
              <a:buNone/>
            </a:pPr>
            <a:r>
              <a:rPr lang="en-US" altLang="ja-JP" sz="1200" dirty="0">
                <a:latin typeface="ＭＳ 明朝" panose="02020609040205080304" pitchFamily="17" charset="-128"/>
                <a:ea typeface="ＭＳ 明朝" panose="02020609040205080304" pitchFamily="17" charset="-128"/>
              </a:rPr>
              <a:t>  </a:t>
            </a:r>
            <a:r>
              <a:rPr lang="ja-JP" altLang="en-US" sz="1200" dirty="0">
                <a:latin typeface="ＭＳ 明朝" panose="02020609040205080304" pitchFamily="17" charset="-128"/>
                <a:ea typeface="ＭＳ 明朝" panose="02020609040205080304" pitchFamily="17" charset="-128"/>
              </a:rPr>
              <a:t>多い。</a:t>
            </a:r>
            <a:endParaRPr lang="en-US" altLang="ja-JP" sz="1200" dirty="0">
              <a:latin typeface="ＭＳ 明朝" panose="02020609040205080304" pitchFamily="17" charset="-128"/>
              <a:ea typeface="ＭＳ 明朝" panose="02020609040205080304" pitchFamily="17" charset="-128"/>
            </a:endParaRPr>
          </a:p>
        </p:txBody>
      </p:sp>
      <p:sp>
        <p:nvSpPr>
          <p:cNvPr id="9" name="コンテンツ プレースホルダー 2"/>
          <p:cNvSpPr txBox="1">
            <a:spLocks/>
          </p:cNvSpPr>
          <p:nvPr/>
        </p:nvSpPr>
        <p:spPr>
          <a:xfrm>
            <a:off x="213516" y="1835695"/>
            <a:ext cx="6172200" cy="110532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1300" dirty="0"/>
              <a:t>●人工透析患者の有病率</a:t>
            </a:r>
            <a:endParaRPr lang="en-US" altLang="ja-JP" sz="1300" dirty="0"/>
          </a:p>
          <a:p>
            <a:pPr marL="0" indent="0">
              <a:buFont typeface="Arial" pitchFamily="34" charset="0"/>
              <a:buNone/>
            </a:pPr>
            <a:r>
              <a:rPr lang="en-US" altLang="ja-JP" sz="1200" dirty="0"/>
              <a:t>    </a:t>
            </a:r>
            <a:r>
              <a:rPr lang="ja-JP" altLang="en-US" sz="1200" dirty="0">
                <a:latin typeface="ＭＳ 明朝" panose="02020609040205080304" pitchFamily="17" charset="-128"/>
                <a:ea typeface="ＭＳ 明朝" panose="02020609040205080304" pitchFamily="17" charset="-128"/>
              </a:rPr>
              <a:t>→</a:t>
            </a:r>
            <a:r>
              <a:rPr lang="ja-JP" altLang="en-US" sz="1200" dirty="0"/>
              <a:t>透析患者全てが生活習慣病に罹患している。</a:t>
            </a:r>
            <a:endParaRPr lang="en-US" altLang="ja-JP" sz="1200" dirty="0"/>
          </a:p>
          <a:p>
            <a:pPr marL="0" indent="0">
              <a:buFont typeface="Arial" pitchFamily="34" charset="0"/>
              <a:buNone/>
            </a:pPr>
            <a:r>
              <a:rPr lang="ja-JP" altLang="en-US" sz="1200" dirty="0"/>
              <a:t>       有病率の多い疾患</a:t>
            </a:r>
            <a:endParaRPr lang="en-US" altLang="ja-JP" sz="1200" dirty="0"/>
          </a:p>
          <a:p>
            <a:pPr marL="0" indent="0">
              <a:buFont typeface="Arial" pitchFamily="34" charset="0"/>
              <a:buNone/>
            </a:pPr>
            <a:r>
              <a:rPr lang="ja-JP" altLang="en-US" sz="1200" dirty="0">
                <a:latin typeface="ＭＳ 明朝" panose="02020609040205080304" pitchFamily="17" charset="-128"/>
                <a:ea typeface="ＭＳ 明朝" panose="02020609040205080304" pitchFamily="17" charset="-128"/>
              </a:rPr>
              <a:t>     高血圧症：</a:t>
            </a:r>
            <a:r>
              <a:rPr lang="en-US" altLang="ja-JP" sz="1200" dirty="0">
                <a:latin typeface="ＭＳ 明朝" panose="02020609040205080304" pitchFamily="17" charset="-128"/>
                <a:ea typeface="ＭＳ 明朝" panose="02020609040205080304" pitchFamily="17" charset="-128"/>
              </a:rPr>
              <a:t>93.3</a:t>
            </a:r>
            <a:r>
              <a:rPr lang="ja-JP" altLang="en-US" sz="1200" dirty="0">
                <a:latin typeface="ＭＳ 明朝" panose="02020609040205080304" pitchFamily="17" charset="-128"/>
                <a:ea typeface="ＭＳ 明朝" panose="02020609040205080304" pitchFamily="17" charset="-128"/>
              </a:rPr>
              <a:t>％、高尿酸血症：</a:t>
            </a:r>
            <a:r>
              <a:rPr lang="en-US" altLang="ja-JP" sz="1200" dirty="0">
                <a:latin typeface="ＭＳ 明朝" panose="02020609040205080304" pitchFamily="17" charset="-128"/>
                <a:ea typeface="ＭＳ 明朝" panose="02020609040205080304" pitchFamily="17" charset="-128"/>
              </a:rPr>
              <a:t>71.1</a:t>
            </a:r>
            <a:r>
              <a:rPr lang="ja-JP" altLang="en-US" sz="1200" dirty="0">
                <a:latin typeface="ＭＳ 明朝" panose="02020609040205080304" pitchFamily="17" charset="-128"/>
                <a:ea typeface="ＭＳ 明朝" panose="02020609040205080304" pitchFamily="17" charset="-128"/>
              </a:rPr>
              <a:t>％、糖尿病：</a:t>
            </a:r>
            <a:r>
              <a:rPr lang="en-US" altLang="ja-JP" sz="1200" dirty="0">
                <a:latin typeface="ＭＳ 明朝" panose="02020609040205080304" pitchFamily="17" charset="-128"/>
                <a:ea typeface="ＭＳ 明朝" panose="02020609040205080304" pitchFamily="17" charset="-128"/>
              </a:rPr>
              <a:t>62.2</a:t>
            </a:r>
            <a:r>
              <a:rPr lang="ja-JP" altLang="en-US" sz="1200" dirty="0">
                <a:latin typeface="ＭＳ 明朝" panose="02020609040205080304" pitchFamily="17" charset="-128"/>
                <a:ea typeface="ＭＳ 明朝" panose="02020609040205080304" pitchFamily="17" charset="-128"/>
              </a:rPr>
              <a:t>％</a:t>
            </a:r>
            <a:endParaRPr lang="en-US" altLang="ja-JP" sz="1200" dirty="0">
              <a:latin typeface="ＭＳ 明朝" panose="02020609040205080304" pitchFamily="17" charset="-128"/>
              <a:ea typeface="ＭＳ 明朝" panose="02020609040205080304" pitchFamily="17" charset="-128"/>
            </a:endParaRPr>
          </a:p>
        </p:txBody>
      </p:sp>
      <p:sp>
        <p:nvSpPr>
          <p:cNvPr id="10" name="タイトル_大_3"/>
          <p:cNvSpPr txBox="1">
            <a:spLocks/>
          </p:cNvSpPr>
          <p:nvPr/>
        </p:nvSpPr>
        <p:spPr>
          <a:xfrm>
            <a:off x="0" y="4826659"/>
            <a:ext cx="6858000" cy="389392"/>
          </a:xfrm>
          <a:prstGeom prst="rect">
            <a:avLst/>
          </a:prstGeom>
          <a:ln w="9525" cap="flat" cmpd="sng" algn="ctr">
            <a:noFill/>
            <a:prstDash val="solid"/>
          </a:ln>
        </p:spPr>
        <p:style>
          <a:lnRef idx="1">
            <a:schemeClr val="dk1"/>
          </a:lnRef>
          <a:fillRef idx="2">
            <a:schemeClr val="dk1"/>
          </a:fillRef>
          <a:effectRef idx="1">
            <a:schemeClr val="dk1"/>
          </a:effectRef>
          <a:fontRef idx="minor">
            <a:schemeClr val="dk1"/>
          </a:fontRef>
        </p:style>
        <p:txBody>
          <a:bodyPr vert="horz" lIns="91440" tIns="45720" rIns="91440" bIns="45720" rtlCol="0" anchor="ctr">
            <a:normAutofit/>
          </a:bodyPr>
          <a:lstStyle/>
          <a:p>
            <a:pPr>
              <a:spcBef>
                <a:spcPct val="0"/>
              </a:spcBef>
              <a:defRPr/>
            </a:pPr>
            <a:r>
              <a:rPr lang="ja-JP" altLang="en-US" b="1" dirty="0">
                <a:solidFill>
                  <a:prstClr val="black"/>
                </a:solidFill>
                <a:effectLst>
                  <a:outerShdw blurRad="38100" dist="38100" dir="2700000" algn="tl">
                    <a:srgbClr val="000000">
                      <a:alpha val="43137"/>
                    </a:srgbClr>
                  </a:outerShdw>
                </a:effectLst>
                <a:latin typeface="ＭＳ 明朝"/>
                <a:ea typeface="ＭＳ 明朝"/>
              </a:rPr>
              <a:t>　</a:t>
            </a:r>
            <a:r>
              <a:rPr lang="en-US" altLang="ja-JP" b="1" dirty="0">
                <a:solidFill>
                  <a:prstClr val="black"/>
                </a:solidFill>
                <a:effectLst>
                  <a:outerShdw blurRad="38100" dist="38100" dir="2700000" algn="tl">
                    <a:srgbClr val="000000">
                      <a:alpha val="43137"/>
                    </a:srgbClr>
                  </a:outerShdw>
                </a:effectLst>
                <a:latin typeface="ＭＳ 明朝"/>
                <a:ea typeface="ＭＳ 明朝"/>
              </a:rPr>
              <a:t>Ⅳ.</a:t>
            </a:r>
            <a:r>
              <a:rPr lang="ja-JP" altLang="en-US" b="1" dirty="0">
                <a:solidFill>
                  <a:prstClr val="black"/>
                </a:solidFill>
                <a:effectLst>
                  <a:outerShdw blurRad="38100" dist="38100" dir="2700000" algn="tl">
                    <a:srgbClr val="000000">
                      <a:alpha val="43137"/>
                    </a:srgbClr>
                  </a:outerShdw>
                </a:effectLst>
                <a:latin typeface="ＭＳ 明朝"/>
                <a:ea typeface="ＭＳ 明朝"/>
              </a:rPr>
              <a:t>健康課題</a:t>
            </a:r>
          </a:p>
        </p:txBody>
      </p:sp>
      <p:sp>
        <p:nvSpPr>
          <p:cNvPr id="11" name="コンテンツ プレースホルダー 2"/>
          <p:cNvSpPr txBox="1">
            <a:spLocks/>
          </p:cNvSpPr>
          <p:nvPr/>
        </p:nvSpPr>
        <p:spPr>
          <a:xfrm>
            <a:off x="213516" y="8171990"/>
            <a:ext cx="6172200" cy="73314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1300" dirty="0"/>
              <a:t>●特定保健指導実施率の向上</a:t>
            </a:r>
            <a:endParaRPr lang="en-US" altLang="ja-JP" sz="1300" dirty="0"/>
          </a:p>
          <a:p>
            <a:pPr marL="0" indent="0">
              <a:buFont typeface="Arial" pitchFamily="34" charset="0"/>
              <a:buNone/>
            </a:pPr>
            <a:r>
              <a:rPr lang="en-US" altLang="ja-JP" sz="1300" dirty="0">
                <a:latin typeface="ＭＳ 明朝" panose="02020609040205080304" pitchFamily="17" charset="-128"/>
                <a:ea typeface="ＭＳ 明朝" panose="02020609040205080304" pitchFamily="17" charset="-128"/>
              </a:rPr>
              <a:t>  </a:t>
            </a:r>
            <a:r>
              <a:rPr lang="ja-JP" altLang="en-US" sz="1200" dirty="0">
                <a:latin typeface="ＭＳ 明朝" panose="02020609040205080304" pitchFamily="17" charset="-128"/>
                <a:ea typeface="ＭＳ 明朝" panose="02020609040205080304" pitchFamily="17" charset="-128"/>
              </a:rPr>
              <a:t>→</a:t>
            </a:r>
            <a:r>
              <a:rPr lang="ja-JP" altLang="en-US" sz="1200" dirty="0"/>
              <a:t>生活習慣病のリスクがある者に対し、現状の理解・生活習慣の改善・自己管理をしてもらう</a:t>
            </a:r>
            <a:endParaRPr lang="en-US" altLang="ja-JP" sz="1200" dirty="0"/>
          </a:p>
          <a:p>
            <a:pPr marL="0" indent="0">
              <a:buFont typeface="Arial" pitchFamily="34" charset="0"/>
              <a:buNone/>
            </a:pPr>
            <a:r>
              <a:rPr lang="ja-JP" altLang="en-US" sz="1200" dirty="0"/>
              <a:t>　 ため、特定保健指導の実施率向上を図る必要がある。</a:t>
            </a:r>
            <a:endParaRPr lang="en-US" altLang="ja-JP" sz="1200" dirty="0"/>
          </a:p>
        </p:txBody>
      </p:sp>
      <p:sp>
        <p:nvSpPr>
          <p:cNvPr id="12" name="コンテンツ プレースホルダー 2"/>
          <p:cNvSpPr txBox="1">
            <a:spLocks/>
          </p:cNvSpPr>
          <p:nvPr/>
        </p:nvSpPr>
        <p:spPr>
          <a:xfrm>
            <a:off x="217259" y="7269884"/>
            <a:ext cx="6172200" cy="90210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1300" dirty="0">
                <a:latin typeface="ＭＳ 明朝" panose="02020609040205080304" pitchFamily="17" charset="-128"/>
                <a:ea typeface="ＭＳ 明朝" panose="02020609040205080304" pitchFamily="17" charset="-128"/>
              </a:rPr>
              <a:t>●</a:t>
            </a:r>
            <a:r>
              <a:rPr lang="en-US" altLang="ja-JP" sz="1300" dirty="0">
                <a:latin typeface="ＭＳ 明朝" panose="02020609040205080304" pitchFamily="17" charset="-128"/>
                <a:ea typeface="ＭＳ 明朝" panose="02020609040205080304" pitchFamily="17" charset="-128"/>
              </a:rPr>
              <a:t>40</a:t>
            </a:r>
            <a:r>
              <a:rPr lang="ja-JP" altLang="en-US" sz="1300" dirty="0">
                <a:latin typeface="ＭＳ 明朝" panose="02020609040205080304" pitchFamily="17" charset="-128"/>
                <a:ea typeface="ＭＳ 明朝" panose="02020609040205080304" pitchFamily="17" charset="-128"/>
              </a:rPr>
              <a:t>歳・</a:t>
            </a:r>
            <a:r>
              <a:rPr lang="en-US" altLang="ja-JP" sz="1300" dirty="0">
                <a:latin typeface="ＭＳ 明朝" panose="02020609040205080304" pitchFamily="17" charset="-128"/>
                <a:ea typeface="ＭＳ 明朝" panose="02020609040205080304" pitchFamily="17" charset="-128"/>
              </a:rPr>
              <a:t>50</a:t>
            </a:r>
            <a:r>
              <a:rPr lang="ja-JP" altLang="en-US" sz="1300" dirty="0">
                <a:latin typeface="ＭＳ 明朝" panose="02020609040205080304" pitchFamily="17" charset="-128"/>
                <a:ea typeface="ＭＳ 明朝" panose="02020609040205080304" pitchFamily="17" charset="-128"/>
              </a:rPr>
              <a:t>歳代を中心とした特定健康診査受診率の向上</a:t>
            </a:r>
            <a:endParaRPr lang="en-US" altLang="ja-JP" sz="1300" dirty="0">
              <a:latin typeface="ＭＳ 明朝" panose="02020609040205080304" pitchFamily="17" charset="-128"/>
              <a:ea typeface="ＭＳ 明朝" panose="02020609040205080304" pitchFamily="17" charset="-128"/>
            </a:endParaRPr>
          </a:p>
          <a:p>
            <a:pPr marL="0" indent="0">
              <a:buFont typeface="Arial" pitchFamily="34" charset="0"/>
              <a:buNone/>
            </a:pPr>
            <a:r>
              <a:rPr lang="ja-JP" altLang="en-US" sz="1200" dirty="0">
                <a:latin typeface="ＭＳ 明朝" panose="02020609040205080304" pitchFamily="17" charset="-128"/>
                <a:ea typeface="ＭＳ 明朝" panose="02020609040205080304" pitchFamily="17" charset="-128"/>
              </a:rPr>
              <a:t>  →健診受診率の低い</a:t>
            </a:r>
            <a:r>
              <a:rPr lang="en-US" altLang="ja-JP" sz="1200" dirty="0">
                <a:latin typeface="ＭＳ 明朝" panose="02020609040205080304" pitchFamily="17" charset="-128"/>
                <a:ea typeface="ＭＳ 明朝" panose="02020609040205080304" pitchFamily="17" charset="-128"/>
              </a:rPr>
              <a:t>40</a:t>
            </a:r>
            <a:r>
              <a:rPr lang="ja-JP" altLang="en-US" sz="1200" dirty="0">
                <a:latin typeface="ＭＳ 明朝" panose="02020609040205080304" pitchFamily="17" charset="-128"/>
                <a:ea typeface="ＭＳ 明朝" panose="02020609040205080304" pitchFamily="17" charset="-128"/>
              </a:rPr>
              <a:t>歳・</a:t>
            </a:r>
            <a:r>
              <a:rPr lang="en-US" altLang="ja-JP" sz="1200" dirty="0">
                <a:latin typeface="ＭＳ 明朝" panose="02020609040205080304" pitchFamily="17" charset="-128"/>
                <a:ea typeface="ＭＳ 明朝" panose="02020609040205080304" pitchFamily="17" charset="-128"/>
              </a:rPr>
              <a:t>50</a:t>
            </a:r>
            <a:r>
              <a:rPr lang="ja-JP" altLang="en-US" sz="1200" dirty="0">
                <a:latin typeface="ＭＳ 明朝" panose="02020609040205080304" pitchFamily="17" charset="-128"/>
                <a:ea typeface="ＭＳ 明朝" panose="02020609040205080304" pitchFamily="17" charset="-128"/>
              </a:rPr>
              <a:t>歳代を中心に特定健康診査の継続受診につなげ、生活習  </a:t>
            </a:r>
            <a:endParaRPr lang="en-US" altLang="ja-JP" sz="1200" dirty="0">
              <a:latin typeface="ＭＳ 明朝" panose="02020609040205080304" pitchFamily="17" charset="-128"/>
              <a:ea typeface="ＭＳ 明朝" panose="02020609040205080304" pitchFamily="17" charset="-128"/>
            </a:endParaRPr>
          </a:p>
          <a:p>
            <a:pPr marL="0" indent="0">
              <a:buFont typeface="Arial" pitchFamily="34" charset="0"/>
              <a:buNone/>
            </a:pPr>
            <a:r>
              <a:rPr lang="en-US" altLang="ja-JP" sz="1200" dirty="0">
                <a:latin typeface="ＭＳ 明朝" panose="02020609040205080304" pitchFamily="17" charset="-128"/>
                <a:ea typeface="ＭＳ 明朝" panose="02020609040205080304" pitchFamily="17" charset="-128"/>
              </a:rPr>
              <a:t>  </a:t>
            </a:r>
            <a:r>
              <a:rPr lang="ja-JP" altLang="en-US" sz="1200" dirty="0">
                <a:latin typeface="ＭＳ 明朝" panose="02020609040205080304" pitchFamily="17" charset="-128"/>
                <a:ea typeface="ＭＳ 明朝" panose="02020609040205080304" pitchFamily="17" charset="-128"/>
              </a:rPr>
              <a:t>慣病リスクの早期発見・早期治療を促す。</a:t>
            </a:r>
            <a:endParaRPr lang="en-US" altLang="ja-JP" sz="1200" dirty="0">
              <a:latin typeface="ＭＳ 明朝" panose="02020609040205080304" pitchFamily="17" charset="-128"/>
              <a:ea typeface="ＭＳ 明朝" panose="02020609040205080304" pitchFamily="17" charset="-128"/>
            </a:endParaRPr>
          </a:p>
        </p:txBody>
      </p:sp>
      <p:sp>
        <p:nvSpPr>
          <p:cNvPr id="13" name="コンテンツ プレースホルダー 2"/>
          <p:cNvSpPr txBox="1">
            <a:spLocks/>
          </p:cNvSpPr>
          <p:nvPr/>
        </p:nvSpPr>
        <p:spPr>
          <a:xfrm>
            <a:off x="213516" y="5425550"/>
            <a:ext cx="6172200" cy="116267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1300" dirty="0"/>
              <a:t>●脳血管疾患による死亡率減</a:t>
            </a:r>
            <a:r>
              <a:rPr lang="ja-JP" altLang="en-US" sz="1300" dirty="0">
                <a:latin typeface="+mn-ea"/>
              </a:rPr>
              <a:t>少</a:t>
            </a:r>
            <a:endParaRPr lang="en-US" altLang="ja-JP" sz="1300" dirty="0">
              <a:latin typeface="+mn-ea"/>
            </a:endParaRPr>
          </a:p>
          <a:p>
            <a:pPr marL="0" indent="0">
              <a:buFont typeface="Arial" pitchFamily="34" charset="0"/>
              <a:buNone/>
            </a:pPr>
            <a:r>
              <a:rPr lang="ja-JP" altLang="en-US" sz="1300" dirty="0">
                <a:latin typeface="+mn-ea"/>
                <a:ea typeface="ＭＳ 明朝" panose="02020609040205080304" pitchFamily="17" charset="-128"/>
              </a:rPr>
              <a:t>　</a:t>
            </a:r>
            <a:r>
              <a:rPr lang="ja-JP" altLang="en-US" sz="1200" dirty="0">
                <a:latin typeface="ＭＳ 明朝" panose="02020609040205080304" pitchFamily="17" charset="-128"/>
                <a:ea typeface="ＭＳ 明朝" panose="02020609040205080304" pitchFamily="17" charset="-128"/>
              </a:rPr>
              <a:t>→</a:t>
            </a:r>
            <a:r>
              <a:rPr lang="ja-JP" altLang="en-US" sz="1200" dirty="0"/>
              <a:t>・下野市は栃木県、国と比較して脳血管疾患の死因構成比が高い。</a:t>
            </a:r>
            <a:endParaRPr lang="en-US" altLang="ja-JP" sz="1200" dirty="0"/>
          </a:p>
          <a:p>
            <a:pPr marL="0" indent="0" defTabSz="990600">
              <a:buFont typeface="Arial" pitchFamily="34" charset="0"/>
              <a:buNone/>
              <a:tabLst>
                <a:tab pos="266700" algn="l"/>
              </a:tabLst>
            </a:pPr>
            <a:r>
              <a:rPr lang="en-US" altLang="ja-JP" sz="1200" dirty="0"/>
              <a:t>       </a:t>
            </a:r>
            <a:r>
              <a:rPr lang="ja-JP" altLang="en-US" sz="1200" dirty="0"/>
              <a:t>・脳血管疾患の起因となる高血圧性疾患は患者数が多く、医療費における構成比も高い　</a:t>
            </a:r>
            <a:endParaRPr lang="en-US" altLang="ja-JP" sz="1200" dirty="0"/>
          </a:p>
          <a:p>
            <a:pPr marL="0" indent="0">
              <a:buFont typeface="Arial" pitchFamily="34" charset="0"/>
              <a:buNone/>
            </a:pPr>
            <a:r>
              <a:rPr lang="ja-JP" altLang="en-US" sz="1200" dirty="0"/>
              <a:t>　　　　ため、発症と重症化の予防に努める必要がある。</a:t>
            </a:r>
            <a:endParaRPr lang="en-US" altLang="ja-JP" sz="1200" dirty="0"/>
          </a:p>
        </p:txBody>
      </p:sp>
      <p:sp>
        <p:nvSpPr>
          <p:cNvPr id="14" name="コンテンツ プレースホルダー 2"/>
          <p:cNvSpPr txBox="1">
            <a:spLocks/>
          </p:cNvSpPr>
          <p:nvPr/>
        </p:nvSpPr>
        <p:spPr>
          <a:xfrm>
            <a:off x="213516" y="6445051"/>
            <a:ext cx="6172200" cy="9332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1300" dirty="0">
                <a:latin typeface="+mn-ea"/>
              </a:rPr>
              <a:t>●糖尿病性腎症患者の減少</a:t>
            </a:r>
            <a:endParaRPr lang="en-US" altLang="ja-JP" sz="1300" dirty="0">
              <a:latin typeface="+mn-ea"/>
            </a:endParaRPr>
          </a:p>
          <a:p>
            <a:pPr marL="0" indent="0">
              <a:buFont typeface="Arial" pitchFamily="34" charset="0"/>
              <a:buNone/>
            </a:pPr>
            <a:r>
              <a:rPr lang="en-US" altLang="ja-JP" sz="1300" dirty="0">
                <a:latin typeface="+mn-ea"/>
              </a:rPr>
              <a:t>   </a:t>
            </a:r>
            <a:r>
              <a:rPr lang="ja-JP" altLang="en-US" sz="1200" dirty="0">
                <a:latin typeface="ＭＳ 明朝" panose="02020609040205080304" pitchFamily="17" charset="-128"/>
                <a:ea typeface="ＭＳ 明朝" panose="02020609040205080304" pitchFamily="17" charset="-128"/>
              </a:rPr>
              <a:t>→</a:t>
            </a:r>
            <a:r>
              <a:rPr lang="ja-JP" altLang="en-US" sz="1200" dirty="0">
                <a:latin typeface="+mn-ea"/>
              </a:rPr>
              <a:t>透析患者の</a:t>
            </a:r>
            <a:r>
              <a:rPr lang="en-US" altLang="ja-JP" sz="1200" dirty="0">
                <a:latin typeface="+mn-ea"/>
              </a:rPr>
              <a:t>62.2</a:t>
            </a:r>
            <a:r>
              <a:rPr lang="ja-JP" altLang="en-US" sz="1200" dirty="0">
                <a:latin typeface="+mn-ea"/>
              </a:rPr>
              <a:t>％が糖尿病に罹患していることから、糖尿病重症化リスクのある者への早</a:t>
            </a:r>
            <a:endParaRPr lang="en-US" altLang="ja-JP" sz="1200" dirty="0">
              <a:latin typeface="+mn-ea"/>
            </a:endParaRPr>
          </a:p>
          <a:p>
            <a:pPr marL="0" indent="0">
              <a:buFont typeface="Arial" pitchFamily="34" charset="0"/>
              <a:buNone/>
            </a:pPr>
            <a:r>
              <a:rPr lang="ja-JP" altLang="en-US" sz="1200" dirty="0">
                <a:latin typeface="+mn-ea"/>
              </a:rPr>
              <a:t>　　期介入により腎不全の重症化を予防する必要がある。</a:t>
            </a:r>
            <a:endParaRPr lang="en-US" altLang="ja-JP" sz="1200" dirty="0">
              <a:latin typeface="+mn-ea"/>
            </a:endParaRPr>
          </a:p>
        </p:txBody>
      </p:sp>
    </p:spTree>
    <p:extLst>
      <p:ext uri="{BB962C8B-B14F-4D97-AF65-F5344CB8AC3E}">
        <p14:creationId xmlns:p14="http://schemas.microsoft.com/office/powerpoint/2010/main" val="2178582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_大_3"/>
          <p:cNvSpPr txBox="1">
            <a:spLocks/>
          </p:cNvSpPr>
          <p:nvPr/>
        </p:nvSpPr>
        <p:spPr>
          <a:xfrm>
            <a:off x="0" y="0"/>
            <a:ext cx="6858000" cy="389392"/>
          </a:xfrm>
          <a:prstGeom prst="rect">
            <a:avLst/>
          </a:prstGeom>
          <a:ln w="9525" cap="flat" cmpd="sng" algn="ctr">
            <a:noFill/>
            <a:prstDash val="solid"/>
          </a:ln>
        </p:spPr>
        <p:style>
          <a:lnRef idx="1">
            <a:schemeClr val="dk1"/>
          </a:lnRef>
          <a:fillRef idx="2">
            <a:schemeClr val="dk1"/>
          </a:fillRef>
          <a:effectRef idx="1">
            <a:schemeClr val="dk1"/>
          </a:effectRef>
          <a:fontRef idx="minor">
            <a:schemeClr val="dk1"/>
          </a:fontRef>
        </p:style>
        <p:txBody>
          <a:bodyPr vert="horz" lIns="91440" tIns="45720" rIns="91440" bIns="45720" rtlCol="0" anchor="ctr">
            <a:normAutofit/>
          </a:bodyPr>
          <a:lstStyle/>
          <a:p>
            <a:pPr>
              <a:spcBef>
                <a:spcPct val="0"/>
              </a:spcBef>
              <a:defRPr/>
            </a:pPr>
            <a:r>
              <a:rPr lang="ja-JP" altLang="en-US" b="1" dirty="0">
                <a:solidFill>
                  <a:prstClr val="black"/>
                </a:solidFill>
                <a:effectLst>
                  <a:outerShdw blurRad="38100" dist="38100" dir="2700000" algn="tl">
                    <a:srgbClr val="000000">
                      <a:alpha val="43137"/>
                    </a:srgbClr>
                  </a:outerShdw>
                </a:effectLst>
                <a:latin typeface="ＭＳ 明朝"/>
                <a:ea typeface="ＭＳ 明朝"/>
              </a:rPr>
              <a:t>　</a:t>
            </a:r>
            <a:r>
              <a:rPr lang="en-US" altLang="ja-JP" b="1" dirty="0">
                <a:solidFill>
                  <a:prstClr val="black"/>
                </a:solidFill>
                <a:effectLst>
                  <a:outerShdw blurRad="38100" dist="38100" dir="2700000" algn="tl">
                    <a:srgbClr val="000000">
                      <a:alpha val="43137"/>
                    </a:srgbClr>
                  </a:outerShdw>
                </a:effectLst>
                <a:latin typeface="ＭＳ 明朝"/>
                <a:ea typeface="ＭＳ 明朝"/>
              </a:rPr>
              <a:t>Ⅴ.</a:t>
            </a:r>
            <a:r>
              <a:rPr lang="ja-JP" altLang="en-US" b="1" dirty="0">
                <a:solidFill>
                  <a:prstClr val="black"/>
                </a:solidFill>
                <a:effectLst>
                  <a:outerShdw blurRad="38100" dist="38100" dir="2700000" algn="tl">
                    <a:srgbClr val="000000">
                      <a:alpha val="43137"/>
                    </a:srgbClr>
                  </a:outerShdw>
                </a:effectLst>
                <a:latin typeface="ＭＳ 明朝"/>
                <a:ea typeface="ＭＳ 明朝"/>
              </a:rPr>
              <a:t>課題への対応策</a:t>
            </a:r>
          </a:p>
        </p:txBody>
      </p:sp>
      <p:sp>
        <p:nvSpPr>
          <p:cNvPr id="13" name="正方形/長方形 12"/>
          <p:cNvSpPr/>
          <p:nvPr/>
        </p:nvSpPr>
        <p:spPr>
          <a:xfrm>
            <a:off x="1592323" y="6844346"/>
            <a:ext cx="214053" cy="2010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ja-JP" altLang="en-US" sz="900" dirty="0">
              <a:solidFill>
                <a:srgbClr val="FF0000"/>
              </a:solidFill>
              <a:latin typeface="ＭＳ 明朝" panose="02020609040205080304" pitchFamily="17" charset="-128"/>
              <a:ea typeface="ＭＳ 明朝" panose="02020609040205080304" pitchFamily="17" charset="-128"/>
            </a:endParaRPr>
          </a:p>
        </p:txBody>
      </p:sp>
      <p:sp>
        <p:nvSpPr>
          <p:cNvPr id="2" name="タイトル_中_3_1"/>
          <p:cNvSpPr txBox="1"/>
          <p:nvPr/>
        </p:nvSpPr>
        <p:spPr>
          <a:xfrm>
            <a:off x="404664" y="447799"/>
            <a:ext cx="6120000" cy="338554"/>
          </a:xfrm>
          <a:prstGeom prst="rect">
            <a:avLst/>
          </a:prstGeom>
          <a:noFill/>
        </p:spPr>
        <p:txBody>
          <a:bodyPr wrap="square" lIns="0" rIns="0" rtlCol="0">
            <a:spAutoFit/>
          </a:bodyPr>
          <a:lstStyle/>
          <a:p>
            <a:r>
              <a:rPr lang="en-US" altLang="ja-JP" sz="1600" b="1" dirty="0">
                <a:latin typeface="ＭＳ 明朝" panose="02020609040205080304" pitchFamily="17" charset="-128"/>
                <a:ea typeface="ＭＳ 明朝" panose="02020609040205080304" pitchFamily="17" charset="-128"/>
              </a:rPr>
              <a:t>1</a:t>
            </a:r>
            <a:r>
              <a:rPr kumimoji="1" lang="en-US" altLang="ja-JP" sz="1600" b="1" dirty="0">
                <a:latin typeface="ＭＳ 明朝" panose="02020609040205080304" pitchFamily="17" charset="-128"/>
                <a:ea typeface="ＭＳ 明朝" panose="02020609040205080304" pitchFamily="17" charset="-128"/>
              </a:rPr>
              <a:t>.</a:t>
            </a:r>
            <a:r>
              <a:rPr lang="ja-JP" altLang="en-US" sz="1600" b="1" dirty="0">
                <a:latin typeface="ＭＳ 明朝" panose="02020609040205080304" pitchFamily="17" charset="-128"/>
                <a:ea typeface="ＭＳ 明朝" panose="02020609040205080304" pitchFamily="17" charset="-128"/>
              </a:rPr>
              <a:t>主な保健事業の実施内容</a:t>
            </a:r>
            <a:endParaRPr kumimoji="1" lang="ja-JP" altLang="en-US" sz="1600" b="1" dirty="0">
              <a:latin typeface="ＭＳ 明朝" panose="02020609040205080304" pitchFamily="17" charset="-128"/>
              <a:ea typeface="ＭＳ 明朝" panose="02020609040205080304" pitchFamily="17" charset="-128"/>
            </a:endParaRPr>
          </a:p>
        </p:txBody>
      </p:sp>
      <p:sp>
        <p:nvSpPr>
          <p:cNvPr id="7" name="スライド番号プレースホルダ 4"/>
          <p:cNvSpPr>
            <a:spLocks noGrp="1"/>
          </p:cNvSpPr>
          <p:nvPr>
            <p:ph type="sldNum" sz="quarter" idx="12"/>
          </p:nvPr>
        </p:nvSpPr>
        <p:spPr>
          <a:xfrm>
            <a:off x="2628900" y="8783668"/>
            <a:ext cx="1600200" cy="485775"/>
          </a:xfrm>
        </p:spPr>
        <p:txBody>
          <a:bodyPr/>
          <a:lstStyle/>
          <a:p>
            <a:r>
              <a:rPr kumimoji="1" lang="en-US" altLang="ja-JP" dirty="0" smtClean="0">
                <a:latin typeface="ＭＳ 明朝"/>
                <a:ea typeface="ＭＳ 明朝"/>
              </a:rPr>
              <a:t>32</a:t>
            </a:r>
            <a:endParaRPr kumimoji="1" lang="ja-JP" altLang="en-US" dirty="0">
              <a:latin typeface="ＭＳ 明朝"/>
              <a:ea typeface="ＭＳ 明朝"/>
            </a:endParaRPr>
          </a:p>
        </p:txBody>
      </p:sp>
      <p:grpSp>
        <p:nvGrpSpPr>
          <p:cNvPr id="3" name="グループ化 2"/>
          <p:cNvGrpSpPr/>
          <p:nvPr/>
        </p:nvGrpSpPr>
        <p:grpSpPr>
          <a:xfrm>
            <a:off x="260648" y="4746216"/>
            <a:ext cx="6120000" cy="2212034"/>
            <a:chOff x="478944" y="1462496"/>
            <a:chExt cx="6120000" cy="1750109"/>
          </a:xfrm>
        </p:grpSpPr>
        <p:sp>
          <p:nvSpPr>
            <p:cNvPr id="24" name="テキスト ボックス 23"/>
            <p:cNvSpPr txBox="1"/>
            <p:nvPr/>
          </p:nvSpPr>
          <p:spPr>
            <a:xfrm>
              <a:off x="478944" y="1462496"/>
              <a:ext cx="6120000" cy="243506"/>
            </a:xfrm>
            <a:prstGeom prst="rect">
              <a:avLst/>
            </a:prstGeom>
            <a:noFill/>
          </p:spPr>
          <p:txBody>
            <a:bodyPr wrap="square" lIns="0" rIns="0" rtlCol="0">
              <a:spAutoFit/>
            </a:bodyPr>
            <a:lstStyle/>
            <a:p>
              <a:pPr marL="271463" indent="-176213"/>
              <a:r>
                <a:rPr lang="en-US" altLang="ja-JP" sz="1400" dirty="0">
                  <a:latin typeface="ＭＳ 明朝" panose="02020609040205080304" pitchFamily="17" charset="-128"/>
                  <a:ea typeface="ＭＳ 明朝" panose="02020609040205080304" pitchFamily="17" charset="-128"/>
                </a:rPr>
                <a:t>(2)</a:t>
              </a:r>
              <a:r>
                <a:rPr lang="ja-JP" altLang="en-US" sz="1400" dirty="0">
                  <a:latin typeface="ＭＳ 明朝" panose="02020609040205080304" pitchFamily="17" charset="-128"/>
                  <a:ea typeface="ＭＳ 明朝" panose="02020609040205080304" pitchFamily="17" charset="-128"/>
                </a:rPr>
                <a:t>特定健康診査未受診者</a:t>
              </a:r>
              <a:r>
                <a:rPr lang="ja-JP" altLang="en-US" sz="1400" dirty="0" smtClean="0">
                  <a:latin typeface="ＭＳ 明朝" panose="02020609040205080304" pitchFamily="17" charset="-128"/>
                  <a:ea typeface="ＭＳ 明朝" panose="02020609040205080304" pitchFamily="17" charset="-128"/>
                </a:rPr>
                <a:t>対策事業</a:t>
              </a:r>
              <a:endParaRPr lang="en-US" altLang="ja-JP" sz="1400" dirty="0">
                <a:latin typeface="ＭＳ 明朝" panose="02020609040205080304" pitchFamily="17" charset="-128"/>
                <a:ea typeface="ＭＳ 明朝" panose="02020609040205080304" pitchFamily="17" charset="-128"/>
              </a:endParaRPr>
            </a:p>
          </p:txBody>
        </p:sp>
        <p:sp>
          <p:nvSpPr>
            <p:cNvPr id="25" name="テキスト ボックス 24"/>
            <p:cNvSpPr txBox="1"/>
            <p:nvPr/>
          </p:nvSpPr>
          <p:spPr>
            <a:xfrm>
              <a:off x="478944" y="1678520"/>
              <a:ext cx="6120000" cy="1534085"/>
            </a:xfrm>
            <a:prstGeom prst="rect">
              <a:avLst/>
            </a:prstGeom>
            <a:noFill/>
            <a:ln>
              <a:noFill/>
            </a:ln>
          </p:spPr>
          <p:txBody>
            <a:bodyPr wrap="square" lIns="0" rIns="0" rtlCol="0">
              <a:spAutoFit/>
            </a:bodyPr>
            <a:lstStyle/>
            <a:p>
              <a:pPr marL="536575" indent="-263525"/>
              <a:r>
                <a:rPr lang="en-US" altLang="ja-JP" sz="1200" dirty="0" smtClean="0">
                  <a:latin typeface="ＭＳ 明朝" panose="02020609040205080304" pitchFamily="17" charset="-128"/>
                  <a:ea typeface="ＭＳ 明朝" panose="02020609040205080304" pitchFamily="17" charset="-128"/>
                </a:rPr>
                <a:t>【</a:t>
              </a:r>
              <a:r>
                <a:rPr lang="ja-JP" altLang="en-US" sz="1200" dirty="0" smtClean="0">
                  <a:latin typeface="ＭＳ 明朝" panose="02020609040205080304" pitchFamily="17" charset="-128"/>
                  <a:ea typeface="ＭＳ 明朝" panose="02020609040205080304" pitchFamily="17" charset="-128"/>
                </a:rPr>
                <a:t>目的</a:t>
              </a:r>
              <a:r>
                <a:rPr lang="ja-JP" altLang="en-US" sz="1200" dirty="0">
                  <a:latin typeface="ＭＳ 明朝" panose="02020609040205080304" pitchFamily="17" charset="-128"/>
                  <a:ea typeface="ＭＳ 明朝" panose="02020609040205080304" pitchFamily="17" charset="-128"/>
                </a:rPr>
                <a:t>及び概要</a:t>
              </a:r>
              <a:r>
                <a:rPr lang="en-US" altLang="ja-JP" sz="1200" dirty="0">
                  <a:latin typeface="ＭＳ 明朝" panose="02020609040205080304" pitchFamily="17" charset="-128"/>
                  <a:ea typeface="ＭＳ 明朝" panose="02020609040205080304" pitchFamily="17" charset="-128"/>
                </a:rPr>
                <a:t>】</a:t>
              </a:r>
            </a:p>
            <a:p>
              <a:pPr marL="536575" indent="-263525"/>
              <a:r>
                <a:rPr lang="ja-JP" altLang="en-US" sz="1200" dirty="0">
                  <a:latin typeface="ＭＳ 明朝" panose="02020609040205080304" pitchFamily="17" charset="-128"/>
                  <a:ea typeface="ＭＳ 明朝" panose="02020609040205080304" pitchFamily="17" charset="-128"/>
                </a:rPr>
                <a:t>　健診受診率の向上と生活習慣病予防のため、特定健診未受診者に受診勧奨通知を発</a:t>
              </a:r>
              <a:endParaRPr lang="en-US" altLang="ja-JP" sz="1200" dirty="0">
                <a:latin typeface="ＭＳ 明朝" panose="02020609040205080304" pitchFamily="17" charset="-128"/>
                <a:ea typeface="ＭＳ 明朝" panose="02020609040205080304" pitchFamily="17" charset="-128"/>
              </a:endParaRPr>
            </a:p>
            <a:p>
              <a:pPr marL="536575" indent="-263525"/>
              <a:r>
                <a:rPr lang="ja-JP" altLang="en-US" sz="1200" dirty="0">
                  <a:latin typeface="ＭＳ 明朝" panose="02020609040205080304" pitchFamily="17" charset="-128"/>
                  <a:ea typeface="ＭＳ 明朝" panose="02020609040205080304" pitchFamily="17" charset="-128"/>
                </a:rPr>
                <a:t>　</a:t>
              </a:r>
              <a:r>
                <a:rPr lang="ja-JP" altLang="en-US" sz="1200" dirty="0" err="1">
                  <a:latin typeface="ＭＳ 明朝" panose="02020609040205080304" pitchFamily="17" charset="-128"/>
                  <a:ea typeface="ＭＳ 明朝" panose="02020609040205080304" pitchFamily="17" charset="-128"/>
                </a:rPr>
                <a:t>送する</a:t>
              </a:r>
              <a:r>
                <a:rPr lang="ja-JP" altLang="en-US" sz="1200" dirty="0">
                  <a:latin typeface="ＭＳ 明朝" panose="02020609040205080304" pitchFamily="17" charset="-128"/>
                  <a:ea typeface="ＭＳ 明朝" panose="02020609040205080304" pitchFamily="17" charset="-128"/>
                </a:rPr>
                <a:t>。</a:t>
              </a:r>
              <a:endParaRPr lang="en-US" altLang="ja-JP" sz="1200" dirty="0">
                <a:latin typeface="ＭＳ 明朝" panose="02020609040205080304" pitchFamily="17" charset="-128"/>
                <a:ea typeface="ＭＳ 明朝" panose="02020609040205080304" pitchFamily="17" charset="-128"/>
              </a:endParaRPr>
            </a:p>
            <a:p>
              <a:pPr marL="536575" indent="-263525"/>
              <a:endParaRPr lang="en-US" altLang="ja-JP" sz="1200" dirty="0">
                <a:latin typeface="ＭＳ 明朝" panose="02020609040205080304" pitchFamily="17" charset="-128"/>
                <a:ea typeface="ＭＳ 明朝" panose="02020609040205080304" pitchFamily="17" charset="-128"/>
              </a:endParaRPr>
            </a:p>
            <a:p>
              <a:pPr marL="536400" indent="-432000"/>
              <a:r>
                <a:rPr lang="ja-JP" altLang="en-US" sz="1200" dirty="0">
                  <a:latin typeface="ＭＳ 明朝" panose="02020609040205080304" pitchFamily="17" charset="-128"/>
                  <a:ea typeface="ＭＳ 明朝" panose="02020609040205080304" pitchFamily="17" charset="-128"/>
                </a:rPr>
                <a:t>　</a:t>
              </a:r>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対象者</a:t>
              </a:r>
              <a:r>
                <a:rPr lang="en-US" altLang="ja-JP" sz="1200" dirty="0">
                  <a:latin typeface="ＭＳ 明朝" panose="02020609040205080304" pitchFamily="17" charset="-128"/>
                  <a:ea typeface="ＭＳ 明朝" panose="02020609040205080304" pitchFamily="17" charset="-128"/>
                </a:rPr>
                <a:t>】</a:t>
              </a:r>
            </a:p>
            <a:p>
              <a:pPr marL="536400" indent="-432000"/>
              <a:r>
                <a:rPr lang="ja-JP" altLang="en-US" sz="1200" dirty="0">
                  <a:latin typeface="ＭＳ 明朝" panose="02020609040205080304" pitchFamily="17" charset="-128"/>
                  <a:ea typeface="ＭＳ 明朝" panose="02020609040205080304" pitchFamily="17" charset="-128"/>
                </a:rPr>
                <a:t>　　特定健診受診券発送後</a:t>
              </a:r>
              <a:r>
                <a:rPr lang="en-US" altLang="ja-JP" sz="1200" dirty="0">
                  <a:latin typeface="ＭＳ 明朝" panose="02020609040205080304" pitchFamily="17" charset="-128"/>
                  <a:ea typeface="ＭＳ 明朝" panose="02020609040205080304" pitchFamily="17" charset="-128"/>
                </a:rPr>
                <a:t>3</a:t>
              </a:r>
              <a:r>
                <a:rPr lang="ja-JP" altLang="en-US" sz="1200" dirty="0">
                  <a:latin typeface="ＭＳ 明朝" panose="02020609040205080304" pitchFamily="17" charset="-128"/>
                  <a:ea typeface="ＭＳ 明朝" panose="02020609040205080304" pitchFamily="17" charset="-128"/>
                </a:rPr>
                <a:t>か月時点で、健診未受診、または集団健診の予約が無い方</a:t>
              </a:r>
              <a:endParaRPr lang="en-US" altLang="ja-JP" sz="1200" dirty="0">
                <a:latin typeface="ＭＳ 明朝" panose="02020609040205080304" pitchFamily="17" charset="-128"/>
                <a:ea typeface="ＭＳ 明朝" panose="02020609040205080304" pitchFamily="17" charset="-128"/>
              </a:endParaRPr>
            </a:p>
            <a:p>
              <a:pPr marL="536400" indent="-432000"/>
              <a:r>
                <a:rPr lang="ja-JP" altLang="en-US" sz="1200" dirty="0">
                  <a:latin typeface="ＭＳ 明朝" panose="02020609040205080304" pitchFamily="17" charset="-128"/>
                  <a:ea typeface="ＭＳ 明朝" panose="02020609040205080304" pitchFamily="17" charset="-128"/>
                </a:rPr>
                <a:t>　</a:t>
              </a:r>
              <a:endParaRPr lang="en-US" altLang="ja-JP" sz="1200" dirty="0">
                <a:latin typeface="ＭＳ 明朝" panose="02020609040205080304" pitchFamily="17" charset="-128"/>
                <a:ea typeface="ＭＳ 明朝" panose="02020609040205080304" pitchFamily="17" charset="-128"/>
              </a:endParaRPr>
            </a:p>
            <a:p>
              <a:pPr marL="536400" indent="-432000"/>
              <a:r>
                <a:rPr lang="ja-JP" altLang="en-US" sz="1200" dirty="0">
                  <a:latin typeface="ＭＳ 明朝" panose="02020609040205080304" pitchFamily="17" charset="-128"/>
                  <a:ea typeface="ＭＳ 明朝" panose="02020609040205080304" pitchFamily="17" charset="-128"/>
                </a:rPr>
                <a:t>　</a:t>
              </a:r>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評価指標</a:t>
              </a:r>
              <a:r>
                <a:rPr lang="en-US" altLang="ja-JP" sz="1200" dirty="0">
                  <a:latin typeface="ＭＳ 明朝" panose="02020609040205080304" pitchFamily="17" charset="-128"/>
                  <a:ea typeface="ＭＳ 明朝" panose="02020609040205080304" pitchFamily="17" charset="-128"/>
                </a:rPr>
                <a:t>】</a:t>
              </a:r>
            </a:p>
            <a:p>
              <a:pPr marL="536400" indent="-432000"/>
              <a:r>
                <a:rPr lang="ja-JP" altLang="en-US" sz="1200" dirty="0">
                  <a:latin typeface="ＭＳ 明朝" panose="02020609040205080304" pitchFamily="17" charset="-128"/>
                  <a:ea typeface="ＭＳ 明朝" panose="02020609040205080304" pitchFamily="17" charset="-128"/>
                </a:rPr>
                <a:t>　　①通知発送後の受診者数</a:t>
              </a:r>
              <a:endParaRPr lang="en-US" altLang="ja-JP" sz="1200" dirty="0">
                <a:latin typeface="ＭＳ 明朝" panose="02020609040205080304" pitchFamily="17" charset="-128"/>
                <a:ea typeface="ＭＳ 明朝" panose="02020609040205080304" pitchFamily="17" charset="-128"/>
              </a:endParaRPr>
            </a:p>
            <a:p>
              <a:pPr marL="536400" indent="-432000"/>
              <a:r>
                <a:rPr lang="ja-JP" altLang="en-US" sz="1200" dirty="0">
                  <a:latin typeface="ＭＳ 明朝" panose="02020609040205080304" pitchFamily="17" charset="-128"/>
                  <a:ea typeface="ＭＳ 明朝" panose="02020609040205080304" pitchFamily="17" charset="-128"/>
                </a:rPr>
                <a:t>　　②</a:t>
              </a:r>
              <a:r>
                <a:rPr lang="en-US" altLang="ja-JP" sz="1200" dirty="0">
                  <a:latin typeface="ＭＳ 明朝" panose="02020609040205080304" pitchFamily="17" charset="-128"/>
                  <a:ea typeface="ＭＳ 明朝" panose="02020609040205080304" pitchFamily="17" charset="-128"/>
                </a:rPr>
                <a:t>40</a:t>
              </a:r>
              <a:r>
                <a:rPr lang="ja-JP" altLang="en-US" sz="1200" dirty="0">
                  <a:latin typeface="ＭＳ 明朝" panose="02020609040205080304" pitchFamily="17" charset="-128"/>
                  <a:ea typeface="ＭＳ 明朝" panose="02020609040205080304" pitchFamily="17" charset="-128"/>
                </a:rPr>
                <a:t>～</a:t>
              </a:r>
              <a:r>
                <a:rPr lang="en-US" altLang="ja-JP" sz="1200" dirty="0">
                  <a:latin typeface="ＭＳ 明朝" panose="02020609040205080304" pitchFamily="17" charset="-128"/>
                  <a:ea typeface="ＭＳ 明朝" panose="02020609040205080304" pitchFamily="17" charset="-128"/>
                </a:rPr>
                <a:t>50</a:t>
              </a:r>
              <a:r>
                <a:rPr lang="ja-JP" altLang="en-US" sz="1200" dirty="0">
                  <a:latin typeface="ＭＳ 明朝" panose="02020609040205080304" pitchFamily="17" charset="-128"/>
                  <a:ea typeface="ＭＳ 明朝" panose="02020609040205080304" pitchFamily="17" charset="-128"/>
                </a:rPr>
                <a:t>歳代の受診率増加</a:t>
              </a:r>
              <a:endParaRPr lang="en-US" altLang="ja-JP" sz="1200" dirty="0">
                <a:solidFill>
                  <a:srgbClr val="FF0000"/>
                </a:solidFill>
                <a:latin typeface="ＭＳ 明朝" panose="02020609040205080304" pitchFamily="17" charset="-128"/>
                <a:ea typeface="ＭＳ 明朝" panose="02020609040205080304" pitchFamily="17" charset="-128"/>
              </a:endParaRPr>
            </a:p>
          </p:txBody>
        </p:sp>
      </p:grpSp>
      <p:grpSp>
        <p:nvGrpSpPr>
          <p:cNvPr id="21" name="グループ化 20"/>
          <p:cNvGrpSpPr/>
          <p:nvPr/>
        </p:nvGrpSpPr>
        <p:grpSpPr>
          <a:xfrm>
            <a:off x="369000" y="849290"/>
            <a:ext cx="6120000" cy="3775302"/>
            <a:chOff x="478944" y="1462496"/>
            <a:chExt cx="6120000" cy="4678612"/>
          </a:xfrm>
        </p:grpSpPr>
        <p:sp>
          <p:nvSpPr>
            <p:cNvPr id="22" name="テキスト ボックス 21"/>
            <p:cNvSpPr txBox="1"/>
            <p:nvPr/>
          </p:nvSpPr>
          <p:spPr>
            <a:xfrm>
              <a:off x="478944" y="1462496"/>
              <a:ext cx="6120000" cy="307777"/>
            </a:xfrm>
            <a:prstGeom prst="rect">
              <a:avLst/>
            </a:prstGeom>
            <a:noFill/>
          </p:spPr>
          <p:txBody>
            <a:bodyPr wrap="square" lIns="0" rIns="0" rtlCol="0">
              <a:spAutoFit/>
            </a:bodyPr>
            <a:lstStyle/>
            <a:p>
              <a:pPr marL="271463" indent="-176213"/>
              <a:r>
                <a:rPr lang="en-US" altLang="ja-JP" sz="1400" dirty="0">
                  <a:latin typeface="ＭＳ 明朝" panose="02020609040205080304" pitchFamily="17" charset="-128"/>
                  <a:ea typeface="ＭＳ 明朝" panose="02020609040205080304" pitchFamily="17" charset="-128"/>
                </a:rPr>
                <a:t>(1)</a:t>
              </a:r>
              <a:r>
                <a:rPr lang="ja-JP" altLang="en-US" sz="1400" dirty="0">
                  <a:latin typeface="ＭＳ 明朝" panose="02020609040205080304" pitchFamily="17" charset="-128"/>
                  <a:ea typeface="ＭＳ 明朝" panose="02020609040205080304" pitchFamily="17" charset="-128"/>
                </a:rPr>
                <a:t>特定健康診査事業</a:t>
              </a:r>
              <a:endParaRPr lang="en-US" altLang="ja-JP" sz="1400" dirty="0">
                <a:latin typeface="ＭＳ 明朝" panose="02020609040205080304" pitchFamily="17" charset="-128"/>
                <a:ea typeface="ＭＳ 明朝" panose="02020609040205080304" pitchFamily="17" charset="-128"/>
              </a:endParaRPr>
            </a:p>
          </p:txBody>
        </p:sp>
        <p:sp>
          <p:nvSpPr>
            <p:cNvPr id="26" name="テキスト ボックス 25"/>
            <p:cNvSpPr txBox="1"/>
            <p:nvPr/>
          </p:nvSpPr>
          <p:spPr>
            <a:xfrm>
              <a:off x="478944" y="1678520"/>
              <a:ext cx="6120000" cy="4462588"/>
            </a:xfrm>
            <a:prstGeom prst="rect">
              <a:avLst/>
            </a:prstGeom>
            <a:noFill/>
            <a:ln>
              <a:noFill/>
            </a:ln>
          </p:spPr>
          <p:txBody>
            <a:bodyPr wrap="square" lIns="0" rIns="0" rtlCol="0">
              <a:spAutoFit/>
            </a:bodyPr>
            <a:lstStyle/>
            <a:p>
              <a:pPr marL="536575" indent="-263525"/>
              <a:r>
                <a:rPr lang="en-US" altLang="ja-JP" sz="1200" dirty="0" smtClean="0">
                  <a:latin typeface="ＭＳ 明朝" panose="02020609040205080304" pitchFamily="17" charset="-128"/>
                  <a:ea typeface="ＭＳ 明朝" panose="02020609040205080304" pitchFamily="17" charset="-128"/>
                </a:rPr>
                <a:t>【</a:t>
              </a:r>
              <a:r>
                <a:rPr lang="ja-JP" altLang="en-US" sz="1200" dirty="0" smtClean="0">
                  <a:latin typeface="ＭＳ 明朝" panose="02020609040205080304" pitchFamily="17" charset="-128"/>
                  <a:ea typeface="ＭＳ 明朝" panose="02020609040205080304" pitchFamily="17" charset="-128"/>
                </a:rPr>
                <a:t>目的</a:t>
              </a:r>
              <a:r>
                <a:rPr lang="ja-JP" altLang="en-US" sz="1200" dirty="0">
                  <a:latin typeface="ＭＳ 明朝" panose="02020609040205080304" pitchFamily="17" charset="-128"/>
                  <a:ea typeface="ＭＳ 明朝" panose="02020609040205080304" pitchFamily="17" charset="-128"/>
                </a:rPr>
                <a:t>及び概要</a:t>
              </a:r>
              <a:r>
                <a:rPr lang="en-US" altLang="ja-JP" sz="1200" dirty="0">
                  <a:latin typeface="ＭＳ 明朝" panose="02020609040205080304" pitchFamily="17" charset="-128"/>
                  <a:ea typeface="ＭＳ 明朝" panose="02020609040205080304" pitchFamily="17" charset="-128"/>
                </a:rPr>
                <a:t>】</a:t>
              </a:r>
            </a:p>
            <a:p>
              <a:pPr marL="536575" indent="-263525"/>
              <a:r>
                <a:rPr lang="ja-JP" altLang="en-US" sz="1200" dirty="0">
                  <a:latin typeface="ＭＳ 明朝" panose="02020609040205080304" pitchFamily="17" charset="-128"/>
                  <a:ea typeface="ＭＳ 明朝" panose="02020609040205080304" pitchFamily="17" charset="-128"/>
                </a:rPr>
                <a:t>　メタボリックシンドロームに着目し、内臓脂肪の蓄積や生活習慣、検査値を</a:t>
              </a:r>
              <a:r>
                <a:rPr lang="ja-JP" altLang="en-US" sz="1200" dirty="0" err="1">
                  <a:latin typeface="ＭＳ 明朝" panose="02020609040205080304" pitchFamily="17" charset="-128"/>
                  <a:ea typeface="ＭＳ 明朝" panose="02020609040205080304" pitchFamily="17" charset="-128"/>
                </a:rPr>
                <a:t>把握す</a:t>
              </a:r>
              <a:endParaRPr lang="en-US" altLang="ja-JP" sz="1200" dirty="0">
                <a:latin typeface="ＭＳ 明朝" panose="02020609040205080304" pitchFamily="17" charset="-128"/>
                <a:ea typeface="ＭＳ 明朝" panose="02020609040205080304" pitchFamily="17" charset="-128"/>
              </a:endParaRPr>
            </a:p>
            <a:p>
              <a:pPr marL="536575" indent="-263525"/>
              <a:r>
                <a:rPr lang="ja-JP" altLang="en-US" sz="1200" dirty="0">
                  <a:latin typeface="ＭＳ 明朝" panose="02020609040205080304" pitchFamily="17" charset="-128"/>
                  <a:ea typeface="ＭＳ 明朝" panose="02020609040205080304" pitchFamily="17" charset="-128"/>
                </a:rPr>
                <a:t>　</a:t>
              </a:r>
              <a:r>
                <a:rPr lang="ja-JP" altLang="en-US" sz="1200" dirty="0" err="1">
                  <a:latin typeface="ＭＳ 明朝" panose="02020609040205080304" pitchFamily="17" charset="-128"/>
                  <a:ea typeface="ＭＳ 明朝" panose="02020609040205080304" pitchFamily="17" charset="-128"/>
                </a:rPr>
                <a:t>る</a:t>
              </a:r>
              <a:r>
                <a:rPr lang="ja-JP" altLang="en-US" sz="1200" dirty="0">
                  <a:latin typeface="ＭＳ 明朝" panose="02020609040205080304" pitchFamily="17" charset="-128"/>
                  <a:ea typeface="ＭＳ 明朝" panose="02020609040205080304" pitchFamily="17" charset="-128"/>
                </a:rPr>
                <a:t>ことにより、糖尿病・高血圧症・脂質異常症等の生活習慣病の発症及び重症化予　</a:t>
              </a:r>
              <a:endParaRPr lang="en-US" altLang="ja-JP" sz="1200" dirty="0">
                <a:latin typeface="ＭＳ 明朝" panose="02020609040205080304" pitchFamily="17" charset="-128"/>
                <a:ea typeface="ＭＳ 明朝" panose="02020609040205080304" pitchFamily="17" charset="-128"/>
              </a:endParaRPr>
            </a:p>
            <a:p>
              <a:pPr marL="536575" indent="-263525"/>
              <a:r>
                <a:rPr lang="ja-JP" altLang="en-US" sz="1200" dirty="0">
                  <a:latin typeface="ＭＳ 明朝" panose="02020609040205080304" pitchFamily="17" charset="-128"/>
                  <a:ea typeface="ＭＳ 明朝" panose="02020609040205080304" pitchFamily="17" charset="-128"/>
                </a:rPr>
                <a:t>　防を図る。法定事業（根拠法令：高齢者の医療の確保に関する法律第</a:t>
              </a:r>
              <a:r>
                <a:rPr lang="en-US" altLang="ja-JP" sz="1200" dirty="0">
                  <a:latin typeface="ＭＳ 明朝" panose="02020609040205080304" pitchFamily="17" charset="-128"/>
                  <a:ea typeface="ＭＳ 明朝" panose="02020609040205080304" pitchFamily="17" charset="-128"/>
                </a:rPr>
                <a:t>18</a:t>
              </a:r>
              <a:r>
                <a:rPr lang="ja-JP" altLang="en-US" sz="1200" dirty="0">
                  <a:latin typeface="ＭＳ 明朝" panose="02020609040205080304" pitchFamily="17" charset="-128"/>
                  <a:ea typeface="ＭＳ 明朝" panose="02020609040205080304" pitchFamily="17" charset="-128"/>
                </a:rPr>
                <a:t>条）</a:t>
              </a:r>
              <a:endParaRPr lang="en-US" altLang="ja-JP" sz="1200" dirty="0">
                <a:latin typeface="ＭＳ 明朝" panose="02020609040205080304" pitchFamily="17" charset="-128"/>
                <a:ea typeface="ＭＳ 明朝" panose="02020609040205080304" pitchFamily="17" charset="-128"/>
              </a:endParaRPr>
            </a:p>
            <a:p>
              <a:pPr marL="536575" indent="-263525"/>
              <a:endParaRPr lang="en-US" altLang="ja-JP" sz="1200" dirty="0">
                <a:latin typeface="ＭＳ 明朝" panose="02020609040205080304" pitchFamily="17" charset="-128"/>
                <a:ea typeface="ＭＳ 明朝" panose="02020609040205080304" pitchFamily="17" charset="-128"/>
              </a:endParaRPr>
            </a:p>
            <a:p>
              <a:pPr marL="536400" indent="-432000"/>
              <a:r>
                <a:rPr lang="ja-JP" altLang="en-US" sz="1200" dirty="0">
                  <a:latin typeface="ＭＳ 明朝" panose="02020609040205080304" pitchFamily="17" charset="-128"/>
                  <a:ea typeface="ＭＳ 明朝" panose="02020609040205080304" pitchFamily="17" charset="-128"/>
                </a:rPr>
                <a:t>　</a:t>
              </a:r>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検査項目</a:t>
              </a:r>
              <a:r>
                <a:rPr lang="en-US" altLang="ja-JP" sz="1200" dirty="0">
                  <a:latin typeface="ＭＳ 明朝" panose="02020609040205080304" pitchFamily="17" charset="-128"/>
                  <a:ea typeface="ＭＳ 明朝" panose="02020609040205080304" pitchFamily="17" charset="-128"/>
                </a:rPr>
                <a:t>】</a:t>
              </a:r>
            </a:p>
            <a:p>
              <a:pPr marL="536400" indent="-432000"/>
              <a:r>
                <a:rPr lang="ja-JP" altLang="en-US" sz="1200" dirty="0">
                  <a:latin typeface="ＭＳ 明朝" panose="02020609040205080304" pitchFamily="17" charset="-128"/>
                  <a:ea typeface="ＭＳ 明朝" panose="02020609040205080304" pitchFamily="17" charset="-128"/>
                </a:rPr>
                <a:t>　　必須項目（質問票・身体測定・血圧・尿検査・血液検査）及び追加項目（心電図・　　　　</a:t>
              </a:r>
              <a:endParaRPr lang="en-US" altLang="ja-JP" sz="1200" dirty="0">
                <a:latin typeface="ＭＳ 明朝" panose="02020609040205080304" pitchFamily="17" charset="-128"/>
                <a:ea typeface="ＭＳ 明朝" panose="02020609040205080304" pitchFamily="17" charset="-128"/>
              </a:endParaRPr>
            </a:p>
            <a:p>
              <a:pPr marL="536400" indent="-432000"/>
              <a:r>
                <a:rPr lang="ja-JP" altLang="en-US" sz="1200" dirty="0">
                  <a:latin typeface="ＭＳ 明朝" panose="02020609040205080304" pitchFamily="17" charset="-128"/>
                  <a:ea typeface="ＭＳ 明朝" panose="02020609040205080304" pitchFamily="17" charset="-128"/>
                </a:rPr>
                <a:t>　　貧血検査・血清クレアチニン・</a:t>
              </a:r>
              <a:r>
                <a:rPr lang="en-US" altLang="ja-JP" sz="1200" dirty="0" err="1">
                  <a:latin typeface="ＭＳ 明朝" panose="02020609040205080304" pitchFamily="17" charset="-128"/>
                  <a:ea typeface="ＭＳ 明朝" panose="02020609040205080304" pitchFamily="17" charset="-128"/>
                </a:rPr>
                <a:t>eGFR</a:t>
              </a:r>
              <a:r>
                <a:rPr lang="ja-JP" altLang="en-US" sz="1200" dirty="0" err="1">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眼底検査（</a:t>
              </a:r>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眼底検査は集団健診受診の</a:t>
              </a:r>
              <a:endParaRPr lang="en-US" altLang="ja-JP" sz="1200" dirty="0">
                <a:latin typeface="ＭＳ 明朝" panose="02020609040205080304" pitchFamily="17" charset="-128"/>
                <a:ea typeface="ＭＳ 明朝" panose="02020609040205080304" pitchFamily="17" charset="-128"/>
              </a:endParaRPr>
            </a:p>
            <a:p>
              <a:pPr marL="536400" indent="-432000"/>
              <a:r>
                <a:rPr lang="ja-JP" altLang="en-US" sz="1200" dirty="0">
                  <a:latin typeface="ＭＳ 明朝" panose="02020609040205080304" pitchFamily="17" charset="-128"/>
                  <a:ea typeface="ＭＳ 明朝" panose="02020609040205080304" pitchFamily="17" charset="-128"/>
                </a:rPr>
                <a:t>　　詳細項目該当者に限る））</a:t>
              </a:r>
              <a:endParaRPr lang="en-US" altLang="ja-JP" sz="1200" dirty="0">
                <a:latin typeface="ＭＳ 明朝" panose="02020609040205080304" pitchFamily="17" charset="-128"/>
                <a:ea typeface="ＭＳ 明朝" panose="02020609040205080304" pitchFamily="17" charset="-128"/>
              </a:endParaRPr>
            </a:p>
            <a:p>
              <a:pPr marL="536400" indent="-432000"/>
              <a:endParaRPr lang="en-US" altLang="ja-JP" sz="1200" dirty="0">
                <a:latin typeface="ＭＳ 明朝" panose="02020609040205080304" pitchFamily="17" charset="-128"/>
                <a:ea typeface="ＭＳ 明朝" panose="02020609040205080304" pitchFamily="17" charset="-128"/>
              </a:endParaRPr>
            </a:p>
            <a:p>
              <a:pPr marL="536400" indent="-432000"/>
              <a:r>
                <a:rPr lang="ja-JP" altLang="en-US" sz="1200" dirty="0">
                  <a:latin typeface="ＭＳ 明朝" panose="02020609040205080304" pitchFamily="17" charset="-128"/>
                  <a:ea typeface="ＭＳ 明朝" panose="02020609040205080304" pitchFamily="17" charset="-128"/>
                </a:rPr>
                <a:t>　</a:t>
              </a:r>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対象者</a:t>
              </a:r>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年度末年齢</a:t>
              </a:r>
              <a:r>
                <a:rPr lang="en-US" altLang="ja-JP" sz="1200" dirty="0">
                  <a:latin typeface="ＭＳ 明朝" panose="02020609040205080304" pitchFamily="17" charset="-128"/>
                  <a:ea typeface="ＭＳ 明朝" panose="02020609040205080304" pitchFamily="17" charset="-128"/>
                </a:rPr>
                <a:t>40</a:t>
              </a:r>
              <a:r>
                <a:rPr lang="ja-JP" altLang="en-US" sz="1200" dirty="0">
                  <a:latin typeface="ＭＳ 明朝" panose="02020609040205080304" pitchFamily="17" charset="-128"/>
                  <a:ea typeface="ＭＳ 明朝" panose="02020609040205080304" pitchFamily="17" charset="-128"/>
                </a:rPr>
                <a:t>歳以上</a:t>
              </a:r>
              <a:r>
                <a:rPr lang="en-US" altLang="ja-JP" sz="1200" dirty="0">
                  <a:latin typeface="ＭＳ 明朝" panose="02020609040205080304" pitchFamily="17" charset="-128"/>
                  <a:ea typeface="ＭＳ 明朝" panose="02020609040205080304" pitchFamily="17" charset="-128"/>
                </a:rPr>
                <a:t>74</a:t>
              </a:r>
              <a:r>
                <a:rPr lang="ja-JP" altLang="en-US" sz="1200" dirty="0">
                  <a:latin typeface="ＭＳ 明朝" panose="02020609040205080304" pitchFamily="17" charset="-128"/>
                  <a:ea typeface="ＭＳ 明朝" panose="02020609040205080304" pitchFamily="17" charset="-128"/>
                </a:rPr>
                <a:t>歳以下の下野市国民健康保険被保険者</a:t>
              </a:r>
              <a:endParaRPr lang="en-US" altLang="ja-JP" sz="1200" dirty="0">
                <a:latin typeface="ＭＳ 明朝" panose="02020609040205080304" pitchFamily="17" charset="-128"/>
                <a:ea typeface="ＭＳ 明朝" panose="02020609040205080304" pitchFamily="17" charset="-128"/>
              </a:endParaRPr>
            </a:p>
            <a:p>
              <a:pPr marL="536400" indent="-432000"/>
              <a:endParaRPr lang="en-US" altLang="ja-JP" sz="1200" dirty="0">
                <a:latin typeface="ＭＳ 明朝" panose="02020609040205080304" pitchFamily="17" charset="-128"/>
                <a:ea typeface="ＭＳ 明朝" panose="02020609040205080304" pitchFamily="17" charset="-128"/>
              </a:endParaRPr>
            </a:p>
            <a:p>
              <a:pPr marL="536400" indent="-432000"/>
              <a:r>
                <a:rPr lang="ja-JP" altLang="en-US" sz="1200" dirty="0">
                  <a:latin typeface="ＭＳ 明朝" panose="02020609040205080304" pitchFamily="17" charset="-128"/>
                  <a:ea typeface="ＭＳ 明朝" panose="02020609040205080304" pitchFamily="17" charset="-128"/>
                </a:rPr>
                <a:t>　</a:t>
              </a:r>
              <a:endParaRPr lang="en-US" altLang="ja-JP" sz="1200" dirty="0">
                <a:latin typeface="ＭＳ 明朝" panose="02020609040205080304" pitchFamily="17" charset="-128"/>
                <a:ea typeface="ＭＳ 明朝" panose="02020609040205080304" pitchFamily="17" charset="-128"/>
              </a:endParaRPr>
            </a:p>
            <a:p>
              <a:pPr marL="536400" indent="-432000"/>
              <a:r>
                <a:rPr lang="ja-JP" altLang="en-US" sz="1200" dirty="0">
                  <a:latin typeface="ＭＳ 明朝" panose="02020609040205080304" pitchFamily="17" charset="-128"/>
                  <a:ea typeface="ＭＳ 明朝" panose="02020609040205080304" pitchFamily="17" charset="-128"/>
                </a:rPr>
                <a:t>　</a:t>
              </a:r>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評価指標</a:t>
              </a:r>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　特定健診受診率</a:t>
              </a:r>
              <a:endParaRPr lang="en-US" altLang="ja-JP" sz="1200" dirty="0">
                <a:latin typeface="ＭＳ 明朝" panose="02020609040205080304" pitchFamily="17" charset="-128"/>
                <a:ea typeface="ＭＳ 明朝" panose="02020609040205080304" pitchFamily="17" charset="-128"/>
              </a:endParaRPr>
            </a:p>
            <a:p>
              <a:pPr marL="536400" indent="-432000"/>
              <a:r>
                <a:rPr lang="ja-JP" altLang="en-US" sz="1200" dirty="0">
                  <a:latin typeface="ＭＳ 明朝" panose="02020609040205080304" pitchFamily="17" charset="-128"/>
                  <a:ea typeface="ＭＳ 明朝" panose="02020609040205080304" pitchFamily="17" charset="-128"/>
                </a:rPr>
                <a:t>　　（参考・第</a:t>
              </a:r>
              <a:r>
                <a:rPr lang="en-US" altLang="ja-JP" sz="1200" dirty="0">
                  <a:latin typeface="ＭＳ 明朝" panose="02020609040205080304" pitchFamily="17" charset="-128"/>
                  <a:ea typeface="ＭＳ 明朝" panose="02020609040205080304" pitchFamily="17" charset="-128"/>
                </a:rPr>
                <a:t>2</a:t>
              </a:r>
              <a:r>
                <a:rPr lang="ja-JP" altLang="en-US" sz="1200" dirty="0">
                  <a:latin typeface="ＭＳ 明朝" panose="02020609040205080304" pitchFamily="17" charset="-128"/>
                  <a:ea typeface="ＭＳ 明朝" panose="02020609040205080304" pitchFamily="17" charset="-128"/>
                </a:rPr>
                <a:t>期下野市国民健康保険特定健康診査実施計画の受診率目標値は、厚生労働省の定める平成</a:t>
              </a:r>
              <a:r>
                <a:rPr lang="en-US" altLang="ja-JP" sz="1200" dirty="0">
                  <a:latin typeface="ＭＳ 明朝" panose="02020609040205080304" pitchFamily="17" charset="-128"/>
                  <a:ea typeface="ＭＳ 明朝" panose="02020609040205080304" pitchFamily="17" charset="-128"/>
                </a:rPr>
                <a:t>29</a:t>
              </a:r>
              <a:r>
                <a:rPr lang="ja-JP" altLang="en-US" sz="1200" dirty="0">
                  <a:latin typeface="ＭＳ 明朝" panose="02020609040205080304" pitchFamily="17" charset="-128"/>
                  <a:ea typeface="ＭＳ 明朝" panose="02020609040205080304" pitchFamily="17" charset="-128"/>
                </a:rPr>
                <a:t>年度受診率</a:t>
              </a:r>
              <a:r>
                <a:rPr lang="en-US" altLang="ja-JP" sz="1200" dirty="0">
                  <a:latin typeface="ＭＳ 明朝" panose="02020609040205080304" pitchFamily="17" charset="-128"/>
                  <a:ea typeface="ＭＳ 明朝" panose="02020609040205080304" pitchFamily="17" charset="-128"/>
                </a:rPr>
                <a:t>60.0</a:t>
              </a:r>
              <a:r>
                <a:rPr lang="ja-JP" altLang="en-US" sz="1200" dirty="0">
                  <a:latin typeface="ＭＳ 明朝" panose="02020609040205080304" pitchFamily="17" charset="-128"/>
                  <a:ea typeface="ＭＳ 明朝" panose="02020609040205080304" pitchFamily="17" charset="-128"/>
                </a:rPr>
                <a:t>％にあわせ、平成</a:t>
              </a:r>
              <a:r>
                <a:rPr lang="en-US" altLang="ja-JP" sz="1200" dirty="0">
                  <a:latin typeface="ＭＳ 明朝" panose="02020609040205080304" pitchFamily="17" charset="-128"/>
                  <a:ea typeface="ＭＳ 明朝" panose="02020609040205080304" pitchFamily="17" charset="-128"/>
                </a:rPr>
                <a:t>28</a:t>
              </a:r>
              <a:r>
                <a:rPr lang="ja-JP" altLang="en-US" sz="1200" dirty="0">
                  <a:latin typeface="ＭＳ 明朝" panose="02020609040205080304" pitchFamily="17" charset="-128"/>
                  <a:ea typeface="ＭＳ 明朝" panose="02020609040205080304" pitchFamily="17" charset="-128"/>
                </a:rPr>
                <a:t>年度</a:t>
              </a:r>
              <a:r>
                <a:rPr lang="en-US" altLang="ja-JP" sz="1200" dirty="0">
                  <a:latin typeface="ＭＳ 明朝" panose="02020609040205080304" pitchFamily="17" charset="-128"/>
                  <a:ea typeface="ＭＳ 明朝" panose="02020609040205080304" pitchFamily="17" charset="-128"/>
                </a:rPr>
                <a:t>56.1</a:t>
              </a:r>
              <a:r>
                <a:rPr lang="ja-JP" altLang="en-US" sz="1200" dirty="0">
                  <a:latin typeface="ＭＳ 明朝" panose="02020609040205080304" pitchFamily="17" charset="-128"/>
                  <a:ea typeface="ＭＳ 明朝" panose="02020609040205080304" pitchFamily="17" charset="-128"/>
                </a:rPr>
                <a:t>％、</a:t>
              </a:r>
              <a:r>
                <a:rPr lang="en-US" altLang="ja-JP" sz="1200" dirty="0">
                  <a:latin typeface="ＭＳ 明朝" panose="02020609040205080304" pitchFamily="17" charset="-128"/>
                  <a:ea typeface="ＭＳ 明朝" panose="02020609040205080304" pitchFamily="17" charset="-128"/>
                </a:rPr>
                <a:t>29</a:t>
              </a:r>
              <a:r>
                <a:rPr lang="ja-JP" altLang="en-US" sz="1200" dirty="0">
                  <a:latin typeface="ＭＳ 明朝" panose="02020609040205080304" pitchFamily="17" charset="-128"/>
                  <a:ea typeface="ＭＳ 明朝" panose="02020609040205080304" pitchFamily="17" charset="-128"/>
                </a:rPr>
                <a:t>年度</a:t>
              </a:r>
              <a:r>
                <a:rPr lang="en-US" altLang="ja-JP" sz="1200" dirty="0">
                  <a:latin typeface="ＭＳ 明朝" panose="02020609040205080304" pitchFamily="17" charset="-128"/>
                  <a:ea typeface="ＭＳ 明朝" panose="02020609040205080304" pitchFamily="17" charset="-128"/>
                </a:rPr>
                <a:t>60.0</a:t>
              </a:r>
              <a:r>
                <a:rPr lang="ja-JP" altLang="en-US" sz="1200" dirty="0">
                  <a:latin typeface="ＭＳ 明朝" panose="02020609040205080304" pitchFamily="17" charset="-128"/>
                  <a:ea typeface="ＭＳ 明朝" panose="02020609040205080304" pitchFamily="17" charset="-128"/>
                </a:rPr>
                <a:t>％となっているが）現状を見据え、データヘルス計画上では、平成</a:t>
              </a:r>
              <a:r>
                <a:rPr lang="en-US" altLang="ja-JP" sz="1200" dirty="0">
                  <a:latin typeface="ＭＳ 明朝" panose="02020609040205080304" pitchFamily="17" charset="-128"/>
                  <a:ea typeface="ＭＳ 明朝" panose="02020609040205080304" pitchFamily="17" charset="-128"/>
                </a:rPr>
                <a:t>29</a:t>
              </a:r>
              <a:r>
                <a:rPr lang="ja-JP" altLang="en-US" sz="1200" dirty="0">
                  <a:latin typeface="ＭＳ 明朝" panose="02020609040205080304" pitchFamily="17" charset="-128"/>
                  <a:ea typeface="ＭＳ 明朝" panose="02020609040205080304" pitchFamily="17" charset="-128"/>
                </a:rPr>
                <a:t>年度に</a:t>
              </a:r>
              <a:r>
                <a:rPr lang="en-US" altLang="ja-JP" sz="1200" dirty="0">
                  <a:latin typeface="ＭＳ 明朝" panose="02020609040205080304" pitchFamily="17" charset="-128"/>
                  <a:ea typeface="ＭＳ 明朝" panose="02020609040205080304" pitchFamily="17" charset="-128"/>
                </a:rPr>
                <a:t>43</a:t>
              </a:r>
              <a:r>
                <a:rPr lang="ja-JP" altLang="en-US" sz="1200" dirty="0">
                  <a:latin typeface="ＭＳ 明朝" panose="02020609040205080304" pitchFamily="17" charset="-128"/>
                  <a:ea typeface="ＭＳ 明朝" panose="02020609040205080304" pitchFamily="17" charset="-128"/>
                </a:rPr>
                <a:t>％を目標とする。（毎年度</a:t>
              </a:r>
              <a:r>
                <a:rPr lang="en-US" altLang="ja-JP" sz="1200" dirty="0">
                  <a:latin typeface="ＭＳ 明朝" panose="02020609040205080304" pitchFamily="17" charset="-128"/>
                  <a:ea typeface="ＭＳ 明朝" panose="02020609040205080304" pitchFamily="17" charset="-128"/>
                </a:rPr>
                <a:t>1</a:t>
              </a:r>
              <a:r>
                <a:rPr lang="ja-JP" altLang="en-US" sz="1200" dirty="0">
                  <a:latin typeface="ＭＳ 明朝" panose="02020609040205080304" pitchFamily="17" charset="-128"/>
                  <a:ea typeface="ＭＳ 明朝" panose="02020609040205080304" pitchFamily="17" charset="-128"/>
                </a:rPr>
                <a:t>～</a:t>
              </a:r>
              <a:r>
                <a:rPr lang="en-US" altLang="ja-JP" sz="1200" dirty="0">
                  <a:latin typeface="ＭＳ 明朝" panose="02020609040205080304" pitchFamily="17" charset="-128"/>
                  <a:ea typeface="ＭＳ 明朝" panose="02020609040205080304" pitchFamily="17" charset="-128"/>
                </a:rPr>
                <a:t>1.5</a:t>
              </a:r>
              <a:r>
                <a:rPr lang="ja-JP" altLang="en-US" sz="1200" dirty="0">
                  <a:latin typeface="ＭＳ 明朝" panose="02020609040205080304" pitchFamily="17" charset="-128"/>
                  <a:ea typeface="ＭＳ 明朝" panose="02020609040205080304" pitchFamily="17" charset="-128"/>
                </a:rPr>
                <a:t>％程度増加）</a:t>
              </a:r>
              <a:endParaRPr lang="en-US" altLang="ja-JP" sz="1200" dirty="0">
                <a:latin typeface="ＭＳ 明朝" panose="02020609040205080304" pitchFamily="17" charset="-128"/>
                <a:ea typeface="ＭＳ 明朝" panose="02020609040205080304" pitchFamily="17" charset="-128"/>
              </a:endParaRPr>
            </a:p>
            <a:p>
              <a:pPr marL="536400" indent="-432000"/>
              <a:r>
                <a:rPr lang="ja-JP" altLang="en-US" sz="1200" dirty="0">
                  <a:latin typeface="ＭＳ 明朝" panose="02020609040205080304" pitchFamily="17" charset="-128"/>
                  <a:ea typeface="ＭＳ 明朝" panose="02020609040205080304" pitchFamily="17" charset="-128"/>
                </a:rPr>
                <a:t>　　（</a:t>
              </a:r>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受診率（法定報告値）実績　平成</a:t>
              </a:r>
              <a:r>
                <a:rPr lang="en-US" altLang="ja-JP" sz="1200" dirty="0">
                  <a:latin typeface="ＭＳ 明朝" panose="02020609040205080304" pitchFamily="17" charset="-128"/>
                  <a:ea typeface="ＭＳ 明朝" panose="02020609040205080304" pitchFamily="17" charset="-128"/>
                </a:rPr>
                <a:t>26</a:t>
              </a:r>
              <a:r>
                <a:rPr lang="ja-JP" altLang="en-US" sz="1200" dirty="0">
                  <a:latin typeface="ＭＳ 明朝" panose="02020609040205080304" pitchFamily="17" charset="-128"/>
                  <a:ea typeface="ＭＳ 明朝" panose="02020609040205080304" pitchFamily="17" charset="-128"/>
                </a:rPr>
                <a:t>年度</a:t>
              </a:r>
              <a:r>
                <a:rPr lang="en-US" altLang="ja-JP" sz="1200" dirty="0">
                  <a:latin typeface="ＭＳ 明朝" panose="02020609040205080304" pitchFamily="17" charset="-128"/>
                  <a:ea typeface="ＭＳ 明朝" panose="02020609040205080304" pitchFamily="17" charset="-128"/>
                </a:rPr>
                <a:t>40.7</a:t>
              </a:r>
              <a:r>
                <a:rPr lang="ja-JP" altLang="en-US" sz="1200" dirty="0">
                  <a:latin typeface="ＭＳ 明朝" panose="02020609040205080304" pitchFamily="17" charset="-128"/>
                  <a:ea typeface="ＭＳ 明朝" panose="02020609040205080304" pitchFamily="17" charset="-128"/>
                </a:rPr>
                <a:t>％、平成</a:t>
              </a:r>
              <a:r>
                <a:rPr lang="en-US" altLang="ja-JP" sz="1200" dirty="0">
                  <a:latin typeface="ＭＳ 明朝" panose="02020609040205080304" pitchFamily="17" charset="-128"/>
                  <a:ea typeface="ＭＳ 明朝" panose="02020609040205080304" pitchFamily="17" charset="-128"/>
                </a:rPr>
                <a:t>27</a:t>
              </a:r>
              <a:r>
                <a:rPr lang="ja-JP" altLang="en-US" sz="1200" dirty="0">
                  <a:latin typeface="ＭＳ 明朝" panose="02020609040205080304" pitchFamily="17" charset="-128"/>
                  <a:ea typeface="ＭＳ 明朝" panose="02020609040205080304" pitchFamily="17" charset="-128"/>
                </a:rPr>
                <a:t>年度</a:t>
              </a:r>
              <a:r>
                <a:rPr lang="en-US" altLang="ja-JP" sz="1200" dirty="0">
                  <a:latin typeface="ＭＳ 明朝" panose="02020609040205080304" pitchFamily="17" charset="-128"/>
                  <a:ea typeface="ＭＳ 明朝" panose="02020609040205080304" pitchFamily="17" charset="-128"/>
                </a:rPr>
                <a:t>41.3</a:t>
              </a:r>
              <a:r>
                <a:rPr lang="ja-JP" altLang="en-US" sz="1200" dirty="0">
                  <a:latin typeface="ＭＳ 明朝" panose="02020609040205080304" pitchFamily="17" charset="-128"/>
                  <a:ea typeface="ＭＳ 明朝" panose="02020609040205080304" pitchFamily="17" charset="-128"/>
                </a:rPr>
                <a:t>％）</a:t>
              </a:r>
              <a:endParaRPr lang="en-US" altLang="ja-JP" sz="1200" dirty="0">
                <a:latin typeface="ＭＳ 明朝" panose="02020609040205080304" pitchFamily="17" charset="-128"/>
                <a:ea typeface="ＭＳ 明朝" panose="02020609040205080304" pitchFamily="17" charset="-128"/>
              </a:endParaRPr>
            </a:p>
          </p:txBody>
        </p:sp>
      </p:grpSp>
      <p:grpSp>
        <p:nvGrpSpPr>
          <p:cNvPr id="16" name="グループ化 15"/>
          <p:cNvGrpSpPr/>
          <p:nvPr/>
        </p:nvGrpSpPr>
        <p:grpSpPr>
          <a:xfrm>
            <a:off x="369000" y="7414811"/>
            <a:ext cx="6120000" cy="1416353"/>
            <a:chOff x="478944" y="2752621"/>
            <a:chExt cx="6120000" cy="1416353"/>
          </a:xfrm>
        </p:grpSpPr>
        <p:sp>
          <p:nvSpPr>
            <p:cNvPr id="17" name="テキスト ボックス 16"/>
            <p:cNvSpPr txBox="1"/>
            <p:nvPr/>
          </p:nvSpPr>
          <p:spPr>
            <a:xfrm>
              <a:off x="478944" y="2752621"/>
              <a:ext cx="6120000" cy="307777"/>
            </a:xfrm>
            <a:prstGeom prst="rect">
              <a:avLst/>
            </a:prstGeom>
            <a:noFill/>
          </p:spPr>
          <p:txBody>
            <a:bodyPr wrap="square" lIns="0" rIns="0" rtlCol="0">
              <a:spAutoFit/>
            </a:bodyPr>
            <a:lstStyle/>
            <a:p>
              <a:pPr marL="271463" indent="-176213"/>
              <a:r>
                <a:rPr lang="en-US" altLang="ja-JP" sz="1400" dirty="0">
                  <a:latin typeface="ＭＳ 明朝" panose="02020609040205080304" pitchFamily="17" charset="-128"/>
                  <a:ea typeface="ＭＳ 明朝" panose="02020609040205080304" pitchFamily="17" charset="-128"/>
                </a:rPr>
                <a:t>(3)</a:t>
              </a:r>
              <a:r>
                <a:rPr lang="ja-JP" altLang="en-US" sz="1400" dirty="0">
                  <a:latin typeface="ＭＳ 明朝" panose="02020609040205080304" pitchFamily="17" charset="-128"/>
                  <a:ea typeface="ＭＳ 明朝" panose="02020609040205080304" pitchFamily="17" charset="-128"/>
                </a:rPr>
                <a:t>特定保健指導事業</a:t>
              </a:r>
              <a:endParaRPr lang="en-US" altLang="ja-JP" sz="1400" dirty="0">
                <a:latin typeface="ＭＳ 明朝" panose="02020609040205080304" pitchFamily="17" charset="-128"/>
                <a:ea typeface="ＭＳ 明朝" panose="02020609040205080304" pitchFamily="17" charset="-128"/>
              </a:endParaRPr>
            </a:p>
          </p:txBody>
        </p:sp>
        <p:sp>
          <p:nvSpPr>
            <p:cNvPr id="18" name="テキスト ボックス 17"/>
            <p:cNvSpPr txBox="1"/>
            <p:nvPr/>
          </p:nvSpPr>
          <p:spPr>
            <a:xfrm>
              <a:off x="478944" y="2968645"/>
              <a:ext cx="6120000" cy="1200329"/>
            </a:xfrm>
            <a:prstGeom prst="rect">
              <a:avLst/>
            </a:prstGeom>
            <a:noFill/>
            <a:ln>
              <a:noFill/>
            </a:ln>
          </p:spPr>
          <p:txBody>
            <a:bodyPr wrap="square" lIns="0" rIns="0" rtlCol="0">
              <a:spAutoFit/>
            </a:bodyPr>
            <a:lstStyle/>
            <a:p>
              <a:pPr marL="536575" indent="-263525"/>
              <a:r>
                <a:rPr lang="en-US" altLang="ja-JP" sz="1200" dirty="0" smtClean="0">
                  <a:latin typeface="ＭＳ 明朝" panose="02020609040205080304" pitchFamily="17" charset="-128"/>
                  <a:ea typeface="ＭＳ 明朝" panose="02020609040205080304" pitchFamily="17" charset="-128"/>
                </a:rPr>
                <a:t>【</a:t>
              </a:r>
              <a:r>
                <a:rPr lang="ja-JP" altLang="en-US" sz="1200" dirty="0" smtClean="0">
                  <a:latin typeface="ＭＳ 明朝" panose="02020609040205080304" pitchFamily="17" charset="-128"/>
                  <a:ea typeface="ＭＳ 明朝" panose="02020609040205080304" pitchFamily="17" charset="-128"/>
                </a:rPr>
                <a:t>目的</a:t>
              </a:r>
              <a:r>
                <a:rPr lang="ja-JP" altLang="en-US" sz="1200" dirty="0">
                  <a:latin typeface="ＭＳ 明朝" panose="02020609040205080304" pitchFamily="17" charset="-128"/>
                  <a:ea typeface="ＭＳ 明朝" panose="02020609040205080304" pitchFamily="17" charset="-128"/>
                </a:rPr>
                <a:t>及び概要</a:t>
              </a:r>
              <a:r>
                <a:rPr lang="en-US" altLang="ja-JP" sz="1200" dirty="0">
                  <a:latin typeface="ＭＳ 明朝" panose="02020609040205080304" pitchFamily="17" charset="-128"/>
                  <a:ea typeface="ＭＳ 明朝" panose="02020609040205080304" pitchFamily="17" charset="-128"/>
                </a:rPr>
                <a:t>】</a:t>
              </a:r>
            </a:p>
            <a:p>
              <a:pPr marL="536575" indent="-263525"/>
              <a:r>
                <a:rPr lang="ja-JP" altLang="en-US" sz="1200" dirty="0">
                  <a:latin typeface="ＭＳ 明朝" panose="02020609040205080304" pitchFamily="17" charset="-128"/>
                  <a:ea typeface="ＭＳ 明朝" panose="02020609040205080304" pitchFamily="17" charset="-128"/>
                </a:rPr>
                <a:t>　メタボリックシンドロームに着目し、その要因となっている生活習慣を改善する</a:t>
              </a:r>
              <a:r>
                <a:rPr lang="ja-JP" altLang="en-US" sz="1200" dirty="0" err="1">
                  <a:latin typeface="ＭＳ 明朝" panose="02020609040205080304" pitchFamily="17" charset="-128"/>
                  <a:ea typeface="ＭＳ 明朝" panose="02020609040205080304" pitchFamily="17" charset="-128"/>
                </a:rPr>
                <a:t>た</a:t>
              </a:r>
              <a:endParaRPr lang="en-US" altLang="ja-JP" sz="1200" dirty="0">
                <a:latin typeface="ＭＳ 明朝" panose="02020609040205080304" pitchFamily="17" charset="-128"/>
                <a:ea typeface="ＭＳ 明朝" panose="02020609040205080304" pitchFamily="17" charset="-128"/>
              </a:endParaRPr>
            </a:p>
            <a:p>
              <a:pPr marL="536575" indent="-263525"/>
              <a:r>
                <a:rPr lang="ja-JP" altLang="en-US" sz="1200" dirty="0">
                  <a:latin typeface="ＭＳ 明朝" panose="02020609040205080304" pitchFamily="17" charset="-128"/>
                  <a:ea typeface="ＭＳ 明朝" panose="02020609040205080304" pitchFamily="17" charset="-128"/>
                </a:rPr>
                <a:t>　</a:t>
              </a:r>
              <a:r>
                <a:rPr lang="ja-JP" altLang="en-US" sz="1200" dirty="0" err="1">
                  <a:latin typeface="ＭＳ 明朝" panose="02020609040205080304" pitchFamily="17" charset="-128"/>
                  <a:ea typeface="ＭＳ 明朝" panose="02020609040205080304" pitchFamily="17" charset="-128"/>
                </a:rPr>
                <a:t>めの</a:t>
              </a:r>
              <a:r>
                <a:rPr lang="ja-JP" altLang="en-US" sz="1200" dirty="0">
                  <a:latin typeface="ＭＳ 明朝" panose="02020609040205080304" pitchFamily="17" charset="-128"/>
                  <a:ea typeface="ＭＳ 明朝" panose="02020609040205080304" pitchFamily="17" charset="-128"/>
                </a:rPr>
                <a:t>保健指導を行うことにより、対象者が自らの生活習慣における課題を認識して</a:t>
              </a:r>
              <a:endParaRPr lang="en-US" altLang="ja-JP" sz="1200" dirty="0">
                <a:latin typeface="ＭＳ 明朝" panose="02020609040205080304" pitchFamily="17" charset="-128"/>
                <a:ea typeface="ＭＳ 明朝" panose="02020609040205080304" pitchFamily="17" charset="-128"/>
              </a:endParaRPr>
            </a:p>
            <a:p>
              <a:pPr marL="536575" indent="-263525"/>
              <a:r>
                <a:rPr lang="ja-JP" altLang="en-US" sz="1200" dirty="0">
                  <a:latin typeface="ＭＳ 明朝" panose="02020609040205080304" pitchFamily="17" charset="-128"/>
                  <a:ea typeface="ＭＳ 明朝" panose="02020609040205080304" pitchFamily="17" charset="-128"/>
                </a:rPr>
                <a:t>　行動変容と自己管理を行うとともに、健康的な生活を維持することができるように</a:t>
              </a:r>
              <a:endParaRPr lang="en-US" altLang="ja-JP" sz="1200" dirty="0">
                <a:latin typeface="ＭＳ 明朝" panose="02020609040205080304" pitchFamily="17" charset="-128"/>
                <a:ea typeface="ＭＳ 明朝" panose="02020609040205080304" pitchFamily="17" charset="-128"/>
              </a:endParaRPr>
            </a:p>
            <a:p>
              <a:pPr marL="536575" indent="-263525"/>
              <a:r>
                <a:rPr lang="ja-JP" altLang="en-US" sz="1200" dirty="0">
                  <a:latin typeface="ＭＳ 明朝" panose="02020609040205080304" pitchFamily="17" charset="-128"/>
                  <a:ea typeface="ＭＳ 明朝" panose="02020609040205080304" pitchFamily="17" charset="-128"/>
                </a:rPr>
                <a:t>　なることを通して、生活習慣病を予防することを目的とする。法定事業（根拠法</a:t>
              </a:r>
              <a:endParaRPr lang="en-US" altLang="ja-JP" sz="1200" dirty="0">
                <a:latin typeface="ＭＳ 明朝" panose="02020609040205080304" pitchFamily="17" charset="-128"/>
                <a:ea typeface="ＭＳ 明朝" panose="02020609040205080304" pitchFamily="17" charset="-128"/>
              </a:endParaRPr>
            </a:p>
            <a:p>
              <a:pPr marL="536575" indent="-263525"/>
              <a:r>
                <a:rPr lang="ja-JP" altLang="en-US" sz="1200" dirty="0">
                  <a:latin typeface="ＭＳ 明朝" panose="02020609040205080304" pitchFamily="17" charset="-128"/>
                  <a:ea typeface="ＭＳ 明朝" panose="02020609040205080304" pitchFamily="17" charset="-128"/>
                </a:rPr>
                <a:t>　令：高齢者の医療の確保に関する法律第</a:t>
              </a:r>
              <a:r>
                <a:rPr lang="en-US" altLang="ja-JP" sz="1200" dirty="0">
                  <a:latin typeface="ＭＳ 明朝" panose="02020609040205080304" pitchFamily="17" charset="-128"/>
                  <a:ea typeface="ＭＳ 明朝" panose="02020609040205080304" pitchFamily="17" charset="-128"/>
                </a:rPr>
                <a:t>18</a:t>
              </a:r>
              <a:r>
                <a:rPr lang="ja-JP" altLang="en-US" sz="1200" dirty="0">
                  <a:latin typeface="ＭＳ 明朝" panose="02020609040205080304" pitchFamily="17" charset="-128"/>
                  <a:ea typeface="ＭＳ 明朝" panose="02020609040205080304" pitchFamily="17" charset="-128"/>
                </a:rPr>
                <a:t>条）</a:t>
              </a:r>
              <a:endParaRPr lang="en-US" altLang="ja-JP" sz="1200" dirty="0">
                <a:latin typeface="ＭＳ 明朝" panose="02020609040205080304" pitchFamily="17" charset="-128"/>
                <a:ea typeface="ＭＳ 明朝" panose="02020609040205080304" pitchFamily="17" charset="-128"/>
              </a:endParaRPr>
            </a:p>
          </p:txBody>
        </p:sp>
      </p:grpSp>
    </p:spTree>
    <p:extLst>
      <p:ext uri="{BB962C8B-B14F-4D97-AF65-F5344CB8AC3E}">
        <p14:creationId xmlns:p14="http://schemas.microsoft.com/office/powerpoint/2010/main" val="29892012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4"/>
          <p:cNvSpPr>
            <a:spLocks noGrp="1"/>
          </p:cNvSpPr>
          <p:nvPr>
            <p:ph type="sldNum" sz="quarter" idx="12"/>
          </p:nvPr>
        </p:nvSpPr>
        <p:spPr>
          <a:xfrm>
            <a:off x="2628900" y="8783668"/>
            <a:ext cx="1600200" cy="485775"/>
          </a:xfrm>
        </p:spPr>
        <p:txBody>
          <a:bodyPr/>
          <a:lstStyle/>
          <a:p>
            <a:r>
              <a:rPr kumimoji="1" lang="en-US" altLang="ja-JP" dirty="0" smtClean="0">
                <a:latin typeface="ＭＳ 明朝"/>
                <a:ea typeface="ＭＳ 明朝"/>
              </a:rPr>
              <a:t>33</a:t>
            </a:r>
            <a:endParaRPr kumimoji="1" lang="ja-JP" altLang="en-US" dirty="0">
              <a:latin typeface="ＭＳ 明朝"/>
              <a:ea typeface="ＭＳ 明朝"/>
            </a:endParaRPr>
          </a:p>
        </p:txBody>
      </p:sp>
      <p:sp>
        <p:nvSpPr>
          <p:cNvPr id="21" name="テキスト ボックス 20"/>
          <p:cNvSpPr txBox="1"/>
          <p:nvPr/>
        </p:nvSpPr>
        <p:spPr>
          <a:xfrm>
            <a:off x="-5905" y="395536"/>
            <a:ext cx="6120000" cy="2308324"/>
          </a:xfrm>
          <a:prstGeom prst="rect">
            <a:avLst/>
          </a:prstGeom>
          <a:noFill/>
          <a:ln>
            <a:noFill/>
          </a:ln>
        </p:spPr>
        <p:txBody>
          <a:bodyPr wrap="square" lIns="0" rIns="0" rtlCol="0">
            <a:spAutoFit/>
          </a:bodyPr>
          <a:lstStyle/>
          <a:p>
            <a:pPr marL="536575" indent="-263525"/>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対象者</a:t>
            </a:r>
            <a:r>
              <a:rPr lang="en-US" altLang="ja-JP" sz="1200" dirty="0">
                <a:latin typeface="ＭＳ 明朝" panose="02020609040205080304" pitchFamily="17" charset="-128"/>
                <a:ea typeface="ＭＳ 明朝" panose="02020609040205080304" pitchFamily="17" charset="-128"/>
              </a:rPr>
              <a:t>】</a:t>
            </a:r>
          </a:p>
          <a:p>
            <a:pPr marL="536575" indent="-263525"/>
            <a:r>
              <a:rPr lang="ja-JP" altLang="en-US" sz="1200" dirty="0">
                <a:latin typeface="ＭＳ 明朝" panose="02020609040205080304" pitchFamily="17" charset="-128"/>
                <a:ea typeface="ＭＳ 明朝" panose="02020609040205080304" pitchFamily="17" charset="-128"/>
              </a:rPr>
              <a:t>　下野市国民健康保険加入者の内、特定健康診査の結果、保健指導レベルが積極的支</a:t>
            </a:r>
            <a:endParaRPr lang="en-US" altLang="ja-JP" sz="1200" dirty="0">
              <a:latin typeface="ＭＳ 明朝" panose="02020609040205080304" pitchFamily="17" charset="-128"/>
              <a:ea typeface="ＭＳ 明朝" panose="02020609040205080304" pitchFamily="17" charset="-128"/>
            </a:endParaRPr>
          </a:p>
          <a:p>
            <a:pPr marL="536575" indent="-263525"/>
            <a:r>
              <a:rPr lang="ja-JP" altLang="en-US" sz="1200" dirty="0">
                <a:latin typeface="ＭＳ 明朝" panose="02020609040205080304" pitchFamily="17" charset="-128"/>
                <a:ea typeface="ＭＳ 明朝" panose="02020609040205080304" pitchFamily="17" charset="-128"/>
              </a:rPr>
              <a:t>　援または動機づけ支援と判定された方。</a:t>
            </a:r>
            <a:endParaRPr lang="en-US" altLang="ja-JP" sz="1200" dirty="0">
              <a:latin typeface="ＭＳ 明朝" panose="02020609040205080304" pitchFamily="17" charset="-128"/>
              <a:ea typeface="ＭＳ 明朝" panose="02020609040205080304" pitchFamily="17" charset="-128"/>
            </a:endParaRPr>
          </a:p>
          <a:p>
            <a:pPr marL="536575" indent="-263525"/>
            <a:endParaRPr lang="en-US" altLang="ja-JP" sz="1200" dirty="0">
              <a:latin typeface="ＭＳ 明朝" panose="02020609040205080304" pitchFamily="17" charset="-128"/>
              <a:ea typeface="ＭＳ 明朝" panose="02020609040205080304" pitchFamily="17" charset="-128"/>
            </a:endParaRPr>
          </a:p>
          <a:p>
            <a:pPr marL="536575" indent="-263525"/>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特定保健指導の流れ</a:t>
            </a:r>
            <a:r>
              <a:rPr lang="en-US" altLang="ja-JP" sz="1200" dirty="0">
                <a:latin typeface="ＭＳ 明朝" panose="02020609040205080304" pitchFamily="17" charset="-128"/>
                <a:ea typeface="ＭＳ 明朝" panose="02020609040205080304" pitchFamily="17" charset="-128"/>
              </a:rPr>
              <a:t>】</a:t>
            </a:r>
          </a:p>
          <a:p>
            <a:pPr marL="536575" indent="-263525"/>
            <a:endParaRPr lang="en-US" altLang="ja-JP" sz="1200" dirty="0">
              <a:latin typeface="ＭＳ 明朝" panose="02020609040205080304" pitchFamily="17" charset="-128"/>
              <a:ea typeface="ＭＳ 明朝" panose="02020609040205080304" pitchFamily="17" charset="-128"/>
            </a:endParaRPr>
          </a:p>
          <a:p>
            <a:pPr marL="536575" indent="-263525"/>
            <a:endParaRPr lang="en-US" altLang="ja-JP" sz="1200" dirty="0">
              <a:latin typeface="ＭＳ 明朝" panose="02020609040205080304" pitchFamily="17" charset="-128"/>
              <a:ea typeface="ＭＳ 明朝" panose="02020609040205080304" pitchFamily="17" charset="-128"/>
            </a:endParaRPr>
          </a:p>
          <a:p>
            <a:pPr marL="536575" indent="-263525"/>
            <a:endParaRPr lang="en-US" altLang="ja-JP" sz="1200" dirty="0">
              <a:latin typeface="ＭＳ 明朝" panose="02020609040205080304" pitchFamily="17" charset="-128"/>
              <a:ea typeface="ＭＳ 明朝" panose="02020609040205080304" pitchFamily="17" charset="-128"/>
            </a:endParaRPr>
          </a:p>
          <a:p>
            <a:pPr marL="536575" indent="-263525"/>
            <a:endParaRPr lang="en-US" altLang="ja-JP" sz="1200" dirty="0">
              <a:latin typeface="ＭＳ 明朝" panose="02020609040205080304" pitchFamily="17" charset="-128"/>
              <a:ea typeface="ＭＳ 明朝" panose="02020609040205080304" pitchFamily="17" charset="-128"/>
            </a:endParaRPr>
          </a:p>
          <a:p>
            <a:pPr marL="536575" indent="-263525"/>
            <a:endParaRPr lang="en-US" altLang="ja-JP" sz="1200" dirty="0">
              <a:latin typeface="ＭＳ 明朝" panose="02020609040205080304" pitchFamily="17" charset="-128"/>
              <a:ea typeface="ＭＳ 明朝" panose="02020609040205080304" pitchFamily="17" charset="-128"/>
            </a:endParaRPr>
          </a:p>
          <a:p>
            <a:pPr marL="536575" indent="-263525"/>
            <a:endParaRPr lang="en-US" altLang="ja-JP" sz="1200" dirty="0">
              <a:latin typeface="ＭＳ 明朝" panose="02020609040205080304" pitchFamily="17" charset="-128"/>
              <a:ea typeface="ＭＳ 明朝" panose="02020609040205080304" pitchFamily="17" charset="-128"/>
            </a:endParaRPr>
          </a:p>
          <a:p>
            <a:pPr marL="536575" indent="-263525"/>
            <a:endParaRPr lang="en-US" altLang="ja-JP" sz="1200" dirty="0">
              <a:latin typeface="ＭＳ 明朝" panose="02020609040205080304" pitchFamily="17" charset="-128"/>
              <a:ea typeface="ＭＳ 明朝" panose="02020609040205080304" pitchFamily="17" charset="-128"/>
            </a:endParaRPr>
          </a:p>
        </p:txBody>
      </p:sp>
      <p:pic>
        <p:nvPicPr>
          <p:cNvPr id="10" name="図 9"/>
          <p:cNvPicPr>
            <a:picLocks noChangeAspect="1"/>
          </p:cNvPicPr>
          <p:nvPr/>
        </p:nvPicPr>
        <p:blipFill>
          <a:blip r:embed="rId2"/>
          <a:stretch>
            <a:fillRect/>
          </a:stretch>
        </p:blipFill>
        <p:spPr>
          <a:xfrm>
            <a:off x="106879" y="1475656"/>
            <a:ext cx="6441659" cy="1478764"/>
          </a:xfrm>
          <a:prstGeom prst="rect">
            <a:avLst/>
          </a:prstGeom>
        </p:spPr>
      </p:pic>
      <p:sp>
        <p:nvSpPr>
          <p:cNvPr id="11" name="正方形/長方形 10"/>
          <p:cNvSpPr/>
          <p:nvPr/>
        </p:nvSpPr>
        <p:spPr>
          <a:xfrm>
            <a:off x="208170" y="2794712"/>
            <a:ext cx="6441659" cy="1569660"/>
          </a:xfrm>
          <a:prstGeom prst="rect">
            <a:avLst/>
          </a:prstGeom>
        </p:spPr>
        <p:txBody>
          <a:bodyPr wrap="square">
            <a:spAutoFit/>
          </a:bodyPr>
          <a:lstStyle/>
          <a:p>
            <a:r>
              <a:rPr lang="en-US" altLang="ja-JP" sz="1200" dirty="0">
                <a:latin typeface="ＭＳ 明朝" panose="02020609040205080304" pitchFamily="17" charset="-128"/>
                <a:ea typeface="ＭＳ 明朝" panose="02020609040205080304" pitchFamily="17" charset="-128"/>
              </a:rPr>
              <a:t>【</a:t>
            </a:r>
            <a:r>
              <a:rPr lang="ja-JP" altLang="ja-JP" sz="1200" dirty="0">
                <a:latin typeface="ＭＳ 明朝" panose="02020609040205080304" pitchFamily="17" charset="-128"/>
                <a:ea typeface="ＭＳ 明朝" panose="02020609040205080304" pitchFamily="17" charset="-128"/>
              </a:rPr>
              <a:t>実施方法</a:t>
            </a:r>
            <a:r>
              <a:rPr lang="en-US" altLang="ja-JP" sz="1200" dirty="0">
                <a:latin typeface="ＭＳ 明朝" panose="02020609040205080304" pitchFamily="17" charset="-128"/>
                <a:ea typeface="ＭＳ 明朝" panose="02020609040205080304" pitchFamily="17" charset="-128"/>
              </a:rPr>
              <a:t>】</a:t>
            </a:r>
          </a:p>
          <a:p>
            <a:r>
              <a:rPr lang="ja-JP" altLang="en-US" sz="1200" dirty="0">
                <a:latin typeface="ＭＳ 明朝" panose="02020609040205080304" pitchFamily="17" charset="-128"/>
                <a:ea typeface="ＭＳ 明朝" panose="02020609040205080304" pitchFamily="17" charset="-128"/>
              </a:rPr>
              <a:t>①積極的支援</a:t>
            </a:r>
            <a:endParaRPr lang="en-US" altLang="ja-JP" sz="1200" dirty="0">
              <a:latin typeface="ＭＳ 明朝" panose="02020609040205080304" pitchFamily="17" charset="-128"/>
              <a:ea typeface="ＭＳ 明朝" panose="02020609040205080304" pitchFamily="17" charset="-128"/>
            </a:endParaRPr>
          </a:p>
          <a:p>
            <a:r>
              <a:rPr lang="ja-JP" altLang="en-US" sz="1200" dirty="0">
                <a:latin typeface="ＭＳ 明朝" panose="02020609040205080304" pitchFamily="17" charset="-128"/>
                <a:ea typeface="ＭＳ 明朝" panose="02020609040205080304" pitchFamily="17" charset="-128"/>
              </a:rPr>
              <a:t>　事前に</a:t>
            </a:r>
            <a:r>
              <a:rPr lang="ja-JP" altLang="ja-JP" sz="1200" dirty="0">
                <a:latin typeface="ＭＳ 明朝" panose="02020609040205080304" pitchFamily="17" charset="-128"/>
                <a:ea typeface="ＭＳ 明朝" panose="02020609040205080304" pitchFamily="17" charset="-128"/>
              </a:rPr>
              <a:t>電話連絡にて初回面接日を設定。初回面接後、面接</a:t>
            </a:r>
            <a:r>
              <a:rPr lang="en-US" altLang="ja-JP" sz="1200" dirty="0">
                <a:latin typeface="ＭＳ 明朝" panose="02020609040205080304" pitchFamily="17" charset="-128"/>
                <a:ea typeface="ＭＳ 明朝" panose="02020609040205080304" pitchFamily="17" charset="-128"/>
              </a:rPr>
              <a:t>2</a:t>
            </a:r>
            <a:r>
              <a:rPr lang="ja-JP" altLang="ja-JP" sz="1200" dirty="0">
                <a:latin typeface="ＭＳ 明朝" panose="02020609040205080304" pitchFamily="17" charset="-128"/>
                <a:ea typeface="ＭＳ 明朝" panose="02020609040205080304" pitchFamily="17" charset="-128"/>
              </a:rPr>
              <a:t>回、電話支援</a:t>
            </a:r>
            <a:r>
              <a:rPr lang="en-US" altLang="ja-JP" sz="1200" dirty="0">
                <a:latin typeface="ＭＳ 明朝" panose="02020609040205080304" pitchFamily="17" charset="-128"/>
                <a:ea typeface="ＭＳ 明朝" panose="02020609040205080304" pitchFamily="17" charset="-128"/>
              </a:rPr>
              <a:t>2</a:t>
            </a:r>
            <a:r>
              <a:rPr lang="ja-JP" altLang="ja-JP" sz="1200" dirty="0">
                <a:latin typeface="ＭＳ 明朝" panose="02020609040205080304" pitchFamily="17" charset="-128"/>
                <a:ea typeface="ＭＳ 明朝" panose="02020609040205080304" pitchFamily="17" charset="-128"/>
              </a:rPr>
              <a:t>回を実施し</a:t>
            </a:r>
            <a:r>
              <a:rPr lang="ja-JP" altLang="en-US" sz="1200" dirty="0">
                <a:latin typeface="ＭＳ 明朝" panose="02020609040205080304" pitchFamily="17" charset="-128"/>
                <a:ea typeface="ＭＳ 明朝" panose="02020609040205080304" pitchFamily="17" charset="-128"/>
              </a:rPr>
              <a:t>、</a:t>
            </a:r>
            <a:r>
              <a:rPr lang="en-US" altLang="ja-JP" sz="1200" dirty="0">
                <a:latin typeface="ＭＳ 明朝" panose="02020609040205080304" pitchFamily="17" charset="-128"/>
                <a:ea typeface="ＭＳ 明朝" panose="02020609040205080304" pitchFamily="17" charset="-128"/>
              </a:rPr>
              <a:t>6</a:t>
            </a:r>
          </a:p>
          <a:p>
            <a:r>
              <a:rPr lang="ja-JP" altLang="en-US" sz="1200" dirty="0">
                <a:latin typeface="ＭＳ 明朝" panose="02020609040205080304" pitchFamily="17" charset="-128"/>
                <a:ea typeface="ＭＳ 明朝" panose="02020609040205080304" pitchFamily="17" charset="-128"/>
              </a:rPr>
              <a:t>　</a:t>
            </a:r>
            <a:r>
              <a:rPr lang="ja-JP" altLang="ja-JP" sz="1200" dirty="0" err="1">
                <a:latin typeface="ＭＳ 明朝" panose="02020609040205080304" pitchFamily="17" charset="-128"/>
                <a:ea typeface="ＭＳ 明朝" panose="02020609040205080304" pitchFamily="17" charset="-128"/>
              </a:rPr>
              <a:t>か</a:t>
            </a:r>
            <a:r>
              <a:rPr lang="ja-JP" altLang="ja-JP" sz="1200" dirty="0">
                <a:latin typeface="ＭＳ 明朝" panose="02020609040205080304" pitchFamily="17" charset="-128"/>
                <a:ea typeface="ＭＳ 明朝" panose="02020609040205080304" pitchFamily="17" charset="-128"/>
              </a:rPr>
              <a:t>月後に血液検査、腹囲・体重測定で評価。</a:t>
            </a:r>
            <a:endParaRPr lang="en-US" altLang="ja-JP" sz="1200" dirty="0">
              <a:latin typeface="ＭＳ 明朝" panose="02020609040205080304" pitchFamily="17" charset="-128"/>
              <a:ea typeface="ＭＳ 明朝" panose="02020609040205080304" pitchFamily="17" charset="-128"/>
            </a:endParaRPr>
          </a:p>
          <a:p>
            <a:endParaRPr lang="en-US" altLang="ja-JP" sz="1200" dirty="0">
              <a:latin typeface="ＭＳ 明朝" panose="02020609040205080304" pitchFamily="17" charset="-128"/>
              <a:ea typeface="ＭＳ 明朝" panose="02020609040205080304" pitchFamily="17" charset="-128"/>
            </a:endParaRPr>
          </a:p>
          <a:p>
            <a:r>
              <a:rPr lang="ja-JP" altLang="en-US" sz="1200" dirty="0">
                <a:latin typeface="ＭＳ 明朝" panose="02020609040205080304" pitchFamily="17" charset="-128"/>
                <a:ea typeface="ＭＳ 明朝" panose="02020609040205080304" pitchFamily="17" charset="-128"/>
              </a:rPr>
              <a:t>②動機づけ支援</a:t>
            </a:r>
            <a:endParaRPr lang="en-US" altLang="ja-JP" sz="1200" dirty="0">
              <a:latin typeface="ＭＳ 明朝" panose="02020609040205080304" pitchFamily="17" charset="-128"/>
              <a:ea typeface="ＭＳ 明朝" panose="02020609040205080304" pitchFamily="17" charset="-128"/>
            </a:endParaRPr>
          </a:p>
          <a:p>
            <a:r>
              <a:rPr lang="ja-JP" altLang="en-US" sz="1200" dirty="0">
                <a:latin typeface="ＭＳ 明朝" panose="02020609040205080304" pitchFamily="17" charset="-128"/>
                <a:ea typeface="ＭＳ 明朝" panose="02020609040205080304" pitchFamily="17" charset="-128"/>
              </a:rPr>
              <a:t>　事前に電話連絡して、結果説明会時に集団指導を行い</a:t>
            </a:r>
            <a:r>
              <a:rPr lang="en-US" altLang="ja-JP" sz="1200" dirty="0">
                <a:latin typeface="ＭＳ 明朝" panose="02020609040205080304" pitchFamily="17" charset="-128"/>
                <a:ea typeface="ＭＳ 明朝" panose="02020609040205080304" pitchFamily="17" charset="-128"/>
              </a:rPr>
              <a:t>6</a:t>
            </a:r>
            <a:r>
              <a:rPr lang="ja-JP" altLang="en-US" sz="1200" dirty="0">
                <a:latin typeface="ＭＳ 明朝" panose="02020609040205080304" pitchFamily="17" charset="-128"/>
                <a:ea typeface="ＭＳ 明朝" panose="02020609040205080304" pitchFamily="17" charset="-128"/>
              </a:rPr>
              <a:t>か月後に手紙または電話で評価</a:t>
            </a:r>
            <a:endParaRPr lang="en-US" altLang="ja-JP" sz="1200" dirty="0">
              <a:latin typeface="ＭＳ 明朝" panose="02020609040205080304" pitchFamily="17" charset="-128"/>
              <a:ea typeface="ＭＳ 明朝" panose="02020609040205080304" pitchFamily="17" charset="-128"/>
            </a:endParaRPr>
          </a:p>
          <a:p>
            <a:r>
              <a:rPr lang="ja-JP" altLang="en-US" sz="1200" dirty="0">
                <a:latin typeface="ＭＳ 明朝" panose="02020609040205080304" pitchFamily="17" charset="-128"/>
                <a:ea typeface="ＭＳ 明朝" panose="02020609040205080304" pitchFamily="17" charset="-128"/>
              </a:rPr>
              <a:t>　</a:t>
            </a:r>
            <a:endParaRPr lang="en-US" altLang="ja-JP" sz="1200" dirty="0">
              <a:latin typeface="ＭＳ 明朝" panose="02020609040205080304" pitchFamily="17" charset="-128"/>
              <a:ea typeface="ＭＳ 明朝" panose="02020609040205080304" pitchFamily="17" charset="-128"/>
            </a:endParaRPr>
          </a:p>
        </p:txBody>
      </p:sp>
      <p:sp>
        <p:nvSpPr>
          <p:cNvPr id="13" name="テキスト ボックス 12"/>
          <p:cNvSpPr txBox="1"/>
          <p:nvPr/>
        </p:nvSpPr>
        <p:spPr>
          <a:xfrm>
            <a:off x="102999" y="4257423"/>
            <a:ext cx="6119999" cy="1384995"/>
          </a:xfrm>
          <a:prstGeom prst="rect">
            <a:avLst/>
          </a:prstGeom>
          <a:noFill/>
          <a:ln>
            <a:noFill/>
          </a:ln>
        </p:spPr>
        <p:txBody>
          <a:bodyPr wrap="square" lIns="0" rIns="0" rtlCol="0">
            <a:spAutoFit/>
          </a:bodyPr>
          <a:lstStyle/>
          <a:p>
            <a:pPr marL="893751" indent="-620704"/>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評価指標</a:t>
            </a:r>
            <a:r>
              <a:rPr lang="en-US" altLang="ja-JP" sz="1200" dirty="0">
                <a:latin typeface="ＭＳ 明朝" panose="02020609040205080304" pitchFamily="17" charset="-128"/>
                <a:ea typeface="ＭＳ 明朝" panose="02020609040205080304" pitchFamily="17" charset="-128"/>
              </a:rPr>
              <a:t>】</a:t>
            </a:r>
          </a:p>
          <a:p>
            <a:pPr marL="893751" indent="-620704"/>
            <a:r>
              <a:rPr lang="ja-JP" altLang="en-US" sz="1200" dirty="0">
                <a:latin typeface="ＭＳ 明朝" panose="02020609040205080304" pitchFamily="17" charset="-128"/>
                <a:ea typeface="ＭＳ 明朝" panose="02020609040205080304" pitchFamily="17" charset="-128"/>
              </a:rPr>
              <a:t>・特定保健指導実施率</a:t>
            </a:r>
            <a:endParaRPr lang="en-US" altLang="ja-JP" sz="1200" dirty="0">
              <a:latin typeface="ＭＳ 明朝" panose="02020609040205080304" pitchFamily="17" charset="-128"/>
              <a:ea typeface="ＭＳ 明朝" panose="02020609040205080304" pitchFamily="17" charset="-128"/>
            </a:endParaRPr>
          </a:p>
          <a:p>
            <a:pPr marL="893751" indent="-620704"/>
            <a:r>
              <a:rPr lang="ja-JP" altLang="en-US" sz="1200" dirty="0">
                <a:latin typeface="ＭＳ 明朝" panose="02020609040205080304" pitchFamily="17" charset="-128"/>
                <a:ea typeface="ＭＳ 明朝" panose="02020609040205080304" pitchFamily="17" charset="-128"/>
              </a:rPr>
              <a:t>・生活習慣改善の目標の達成度</a:t>
            </a:r>
            <a:endParaRPr lang="en-US" altLang="ja-JP" sz="1200" dirty="0">
              <a:latin typeface="ＭＳ 明朝" panose="02020609040205080304" pitchFamily="17" charset="-128"/>
              <a:ea typeface="ＭＳ 明朝" panose="02020609040205080304" pitchFamily="17" charset="-128"/>
            </a:endParaRPr>
          </a:p>
          <a:p>
            <a:pPr marL="893751" indent="-620704"/>
            <a:r>
              <a:rPr lang="ja-JP" altLang="en-US" sz="1200" dirty="0">
                <a:latin typeface="ＭＳ 明朝" panose="02020609040205080304" pitchFamily="17" charset="-128"/>
                <a:ea typeface="ＭＳ 明朝" panose="02020609040205080304" pitchFamily="17" charset="-128"/>
              </a:rPr>
              <a:t>・特定健診結果の改善</a:t>
            </a:r>
            <a:endParaRPr lang="en-US" altLang="ja-JP" sz="1200" dirty="0">
              <a:latin typeface="ＭＳ 明朝" panose="02020609040205080304" pitchFamily="17" charset="-128"/>
              <a:ea typeface="ＭＳ 明朝" panose="02020609040205080304" pitchFamily="17" charset="-128"/>
            </a:endParaRPr>
          </a:p>
          <a:p>
            <a:pPr marL="893751" indent="-620704"/>
            <a:r>
              <a:rPr lang="ja-JP" altLang="en-US" sz="1200" dirty="0">
                <a:latin typeface="ＭＳ 明朝" panose="02020609040205080304" pitchFamily="17" charset="-128"/>
                <a:ea typeface="ＭＳ 明朝" panose="02020609040205080304" pitchFamily="17" charset="-128"/>
              </a:rPr>
              <a:t>（・連続特定保健指導者数）</a:t>
            </a:r>
            <a:endParaRPr lang="en-US" altLang="ja-JP" sz="1200" dirty="0">
              <a:latin typeface="ＭＳ 明朝" panose="02020609040205080304" pitchFamily="17" charset="-128"/>
              <a:ea typeface="ＭＳ 明朝" panose="02020609040205080304" pitchFamily="17" charset="-128"/>
            </a:endParaRPr>
          </a:p>
          <a:p>
            <a:pPr marL="893751" indent="-620704"/>
            <a:r>
              <a:rPr lang="ja-JP" altLang="en-US" sz="1200" dirty="0">
                <a:latin typeface="ＭＳ 明朝" panose="02020609040205080304" pitchFamily="17" charset="-128"/>
                <a:ea typeface="ＭＳ 明朝" panose="02020609040205080304" pitchFamily="17" charset="-128"/>
              </a:rPr>
              <a:t>・生活習慣改善者の割合の増加</a:t>
            </a:r>
            <a:endParaRPr lang="en-US" altLang="ja-JP" sz="1200" dirty="0">
              <a:latin typeface="ＭＳ 明朝" panose="02020609040205080304" pitchFamily="17" charset="-128"/>
              <a:ea typeface="ＭＳ 明朝" panose="02020609040205080304" pitchFamily="17" charset="-128"/>
            </a:endParaRPr>
          </a:p>
          <a:p>
            <a:pPr marL="893751" indent="-620704"/>
            <a:endParaRPr lang="en-US" altLang="ja-JP" sz="1200" dirty="0">
              <a:solidFill>
                <a:srgbClr val="FF0000"/>
              </a:solidFill>
              <a:latin typeface="ＭＳ 明朝" panose="02020609040205080304" pitchFamily="17" charset="-128"/>
              <a:ea typeface="ＭＳ 明朝" panose="02020609040205080304" pitchFamily="17" charset="-128"/>
            </a:endParaRPr>
          </a:p>
        </p:txBody>
      </p:sp>
      <p:sp>
        <p:nvSpPr>
          <p:cNvPr id="14" name="テキスト ボックス 13"/>
          <p:cNvSpPr txBox="1"/>
          <p:nvPr/>
        </p:nvSpPr>
        <p:spPr>
          <a:xfrm>
            <a:off x="117594" y="5627219"/>
            <a:ext cx="6120000" cy="307777"/>
          </a:xfrm>
          <a:prstGeom prst="rect">
            <a:avLst/>
          </a:prstGeom>
          <a:noFill/>
        </p:spPr>
        <p:txBody>
          <a:bodyPr wrap="square" lIns="0" rIns="0" rtlCol="0">
            <a:spAutoFit/>
          </a:bodyPr>
          <a:lstStyle/>
          <a:p>
            <a:pPr marL="271463" indent="-176213"/>
            <a:r>
              <a:rPr lang="en-US" altLang="ja-JP" sz="1400" dirty="0">
                <a:latin typeface="ＭＳ 明朝" panose="02020609040205080304" pitchFamily="17" charset="-128"/>
                <a:ea typeface="ＭＳ 明朝" panose="02020609040205080304" pitchFamily="17" charset="-128"/>
              </a:rPr>
              <a:t>(4)</a:t>
            </a:r>
            <a:r>
              <a:rPr lang="ja-JP" altLang="en-US" sz="1400" dirty="0">
                <a:latin typeface="ＭＳ 明朝" panose="02020609040205080304" pitchFamily="17" charset="-128"/>
                <a:ea typeface="ＭＳ 明朝" panose="02020609040205080304" pitchFamily="17" charset="-128"/>
              </a:rPr>
              <a:t>健診結果説明会</a:t>
            </a:r>
            <a:endParaRPr lang="en-US" altLang="ja-JP" sz="1400" dirty="0">
              <a:latin typeface="ＭＳ 明朝" panose="02020609040205080304" pitchFamily="17" charset="-128"/>
              <a:ea typeface="ＭＳ 明朝" panose="02020609040205080304" pitchFamily="17" charset="-128"/>
            </a:endParaRPr>
          </a:p>
        </p:txBody>
      </p:sp>
      <p:sp>
        <p:nvSpPr>
          <p:cNvPr id="15" name="テキスト ボックス 14"/>
          <p:cNvSpPr txBox="1"/>
          <p:nvPr/>
        </p:nvSpPr>
        <p:spPr>
          <a:xfrm>
            <a:off x="447420" y="5971848"/>
            <a:ext cx="6120000" cy="2492990"/>
          </a:xfrm>
          <a:prstGeom prst="rect">
            <a:avLst/>
          </a:prstGeom>
          <a:noFill/>
          <a:ln>
            <a:noFill/>
          </a:ln>
        </p:spPr>
        <p:txBody>
          <a:bodyPr wrap="square" lIns="0" rIns="0" rtlCol="0">
            <a:spAutoFit/>
          </a:bodyPr>
          <a:lstStyle/>
          <a:p>
            <a:r>
              <a:rPr lang="en-US" altLang="ja-JP" sz="1200" dirty="0"/>
              <a:t>【</a:t>
            </a:r>
            <a:r>
              <a:rPr lang="ja-JP" altLang="en-US" sz="1200" dirty="0" smtClean="0"/>
              <a:t>目的及び概要</a:t>
            </a:r>
            <a:r>
              <a:rPr lang="en-US" altLang="ja-JP" sz="1200" dirty="0"/>
              <a:t>】</a:t>
            </a:r>
          </a:p>
          <a:p>
            <a:r>
              <a:rPr lang="ja-JP" altLang="en-US" sz="1200" dirty="0"/>
              <a:t>　</a:t>
            </a:r>
            <a:r>
              <a:rPr lang="ja-JP" altLang="ja-JP" sz="1200" dirty="0"/>
              <a:t>受診者が結果の見方を理解し、自分自身の健康状態を把握できるよう支援する。</a:t>
            </a:r>
          </a:p>
          <a:p>
            <a:r>
              <a:rPr lang="ja-JP" altLang="en-US" sz="1200" dirty="0"/>
              <a:t>　</a:t>
            </a:r>
            <a:r>
              <a:rPr lang="ja-JP" altLang="ja-JP" sz="1200" dirty="0"/>
              <a:t>個別指導により、生活習慣病の重症化予防につなげる。</a:t>
            </a:r>
            <a:endParaRPr lang="en-US" altLang="ja-JP" sz="1200" dirty="0"/>
          </a:p>
          <a:p>
            <a:endParaRPr lang="en-US" altLang="ja-JP" sz="1200" dirty="0"/>
          </a:p>
          <a:p>
            <a:r>
              <a:rPr lang="en-US" altLang="ja-JP" sz="1200" dirty="0"/>
              <a:t>【</a:t>
            </a:r>
            <a:r>
              <a:rPr lang="ja-JP" altLang="en-US" sz="1200" dirty="0"/>
              <a:t>対象者</a:t>
            </a:r>
            <a:r>
              <a:rPr lang="en-US" altLang="ja-JP" sz="1200" dirty="0"/>
              <a:t>】</a:t>
            </a:r>
            <a:endParaRPr lang="ja-JP" altLang="ja-JP" sz="1200" dirty="0"/>
          </a:p>
          <a:p>
            <a:r>
              <a:rPr lang="ja-JP" altLang="en-US" sz="1200" dirty="0"/>
              <a:t>　</a:t>
            </a:r>
            <a:r>
              <a:rPr lang="ja-JP" altLang="ja-JP" sz="1200" dirty="0"/>
              <a:t>国民健康保険加入者で特定健診受診者、その他希望者</a:t>
            </a:r>
            <a:endParaRPr lang="en-US" altLang="ja-JP" sz="1200" dirty="0"/>
          </a:p>
          <a:p>
            <a:endParaRPr lang="en-US" altLang="ja-JP" sz="1200" dirty="0"/>
          </a:p>
          <a:p>
            <a:r>
              <a:rPr lang="en-US" altLang="ja-JP" sz="1200" dirty="0"/>
              <a:t>【</a:t>
            </a:r>
            <a:r>
              <a:rPr lang="ja-JP" altLang="en-US" sz="1200" dirty="0"/>
              <a:t>実施方法</a:t>
            </a:r>
            <a:r>
              <a:rPr lang="en-US" altLang="ja-JP" sz="1200" dirty="0"/>
              <a:t>】</a:t>
            </a:r>
          </a:p>
          <a:p>
            <a:r>
              <a:rPr lang="ja-JP" altLang="en-US" sz="1200" dirty="0"/>
              <a:t>　・</a:t>
            </a:r>
            <a:r>
              <a:rPr lang="ja-JP" altLang="ja-JP" sz="1200" dirty="0"/>
              <a:t>問診票発送</a:t>
            </a:r>
            <a:r>
              <a:rPr lang="ja-JP" altLang="en-US" sz="1200" dirty="0"/>
              <a:t>、</a:t>
            </a:r>
            <a:r>
              <a:rPr lang="ja-JP" altLang="ja-JP" sz="1200" dirty="0"/>
              <a:t>健診受診時に案内配布（国保加入者で特定健診受診者のみ）</a:t>
            </a:r>
            <a:endParaRPr lang="en-US" altLang="ja-JP" sz="1200" dirty="0"/>
          </a:p>
          <a:p>
            <a:r>
              <a:rPr lang="ja-JP" altLang="en-US" sz="1200" dirty="0"/>
              <a:t>　・</a:t>
            </a:r>
            <a:r>
              <a:rPr lang="ja-JP" altLang="ja-JP" sz="1200" dirty="0"/>
              <a:t>医療機関へ依頼し特定健診受診者への</a:t>
            </a:r>
            <a:r>
              <a:rPr lang="ja-JP" altLang="en-US" sz="1200" dirty="0"/>
              <a:t>案内</a:t>
            </a:r>
            <a:r>
              <a:rPr lang="ja-JP" altLang="ja-JP" sz="1200" dirty="0"/>
              <a:t>配布</a:t>
            </a:r>
            <a:endParaRPr lang="en-US" altLang="ja-JP" sz="1200" dirty="0"/>
          </a:p>
          <a:p>
            <a:r>
              <a:rPr lang="ja-JP" altLang="en-US" sz="1200" dirty="0"/>
              <a:t>　・各健診会場で実施</a:t>
            </a:r>
            <a:endParaRPr lang="en-US" altLang="ja-JP" sz="1200" dirty="0"/>
          </a:p>
          <a:p>
            <a:r>
              <a:rPr lang="ja-JP" altLang="en-US" sz="1200" dirty="0"/>
              <a:t>　・健診結果説明会にて健診結果の返却</a:t>
            </a:r>
            <a:endParaRPr lang="ja-JP" altLang="ja-JP" sz="1200" dirty="0"/>
          </a:p>
          <a:p>
            <a:endParaRPr lang="ja-JP" altLang="ja-JP" sz="1200" dirty="0"/>
          </a:p>
        </p:txBody>
      </p:sp>
    </p:spTree>
    <p:extLst>
      <p:ext uri="{BB962C8B-B14F-4D97-AF65-F5344CB8AC3E}">
        <p14:creationId xmlns:p14="http://schemas.microsoft.com/office/powerpoint/2010/main" val="240089393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r>
              <a:rPr kumimoji="1" lang="en-US" altLang="ja-JP" dirty="0" smtClean="0"/>
              <a:t>34</a:t>
            </a:r>
            <a:endParaRPr kumimoji="1" lang="ja-JP" altLang="en-US" dirty="0"/>
          </a:p>
        </p:txBody>
      </p:sp>
      <p:grpSp>
        <p:nvGrpSpPr>
          <p:cNvPr id="5" name="グループ化 4"/>
          <p:cNvGrpSpPr/>
          <p:nvPr/>
        </p:nvGrpSpPr>
        <p:grpSpPr>
          <a:xfrm>
            <a:off x="0" y="2079913"/>
            <a:ext cx="6154719" cy="3992318"/>
            <a:chOff x="462155" y="6901276"/>
            <a:chExt cx="6154719" cy="3992318"/>
          </a:xfrm>
        </p:grpSpPr>
        <p:sp>
          <p:nvSpPr>
            <p:cNvPr id="6" name="テキスト ボックス 5"/>
            <p:cNvSpPr txBox="1"/>
            <p:nvPr/>
          </p:nvSpPr>
          <p:spPr>
            <a:xfrm>
              <a:off x="496874" y="6901276"/>
              <a:ext cx="6120000" cy="415498"/>
            </a:xfrm>
            <a:prstGeom prst="rect">
              <a:avLst/>
            </a:prstGeom>
            <a:noFill/>
          </p:spPr>
          <p:txBody>
            <a:bodyPr wrap="square" lIns="0" rIns="0" rtlCol="0">
              <a:spAutoFit/>
            </a:bodyPr>
            <a:lstStyle/>
            <a:p>
              <a:pPr marL="271463" indent="-188913">
                <a:lnSpc>
                  <a:spcPct val="150000"/>
                </a:lnSpc>
              </a:pPr>
              <a:r>
                <a:rPr lang="en-US" altLang="ja-JP" sz="1400" dirty="0">
                  <a:latin typeface="ＭＳ 明朝" panose="02020609040205080304" pitchFamily="17" charset="-128"/>
                  <a:ea typeface="ＭＳ 明朝" panose="02020609040205080304" pitchFamily="17" charset="-128"/>
                </a:rPr>
                <a:t>(5)</a:t>
              </a:r>
              <a:r>
                <a:rPr lang="ja-JP" altLang="en-US" sz="1400" dirty="0">
                  <a:latin typeface="ＭＳ 明朝" panose="02020609040205080304" pitchFamily="17" charset="-128"/>
                  <a:ea typeface="ＭＳ 明朝" panose="02020609040205080304" pitchFamily="17" charset="-128"/>
                </a:rPr>
                <a:t>健診異常値放置者受診勧奨事業</a:t>
              </a:r>
              <a:endParaRPr lang="en-US" altLang="ja-JP" sz="1400" dirty="0">
                <a:latin typeface="ＭＳ 明朝" panose="02020609040205080304" pitchFamily="17" charset="-128"/>
                <a:ea typeface="ＭＳ 明朝" panose="02020609040205080304" pitchFamily="17" charset="-128"/>
              </a:endParaRPr>
            </a:p>
          </p:txBody>
        </p:sp>
        <p:sp>
          <p:nvSpPr>
            <p:cNvPr id="7" name="テキスト ボックス 6"/>
            <p:cNvSpPr txBox="1"/>
            <p:nvPr/>
          </p:nvSpPr>
          <p:spPr>
            <a:xfrm>
              <a:off x="462155" y="7292608"/>
              <a:ext cx="6120000" cy="3600986"/>
            </a:xfrm>
            <a:prstGeom prst="rect">
              <a:avLst/>
            </a:prstGeom>
            <a:noFill/>
            <a:ln>
              <a:noFill/>
            </a:ln>
          </p:spPr>
          <p:txBody>
            <a:bodyPr wrap="square" lIns="0" rIns="0" rtlCol="0">
              <a:spAutoFit/>
            </a:bodyPr>
            <a:lstStyle/>
            <a:p>
              <a:pPr marL="536575" indent="-263525"/>
              <a:r>
                <a:rPr lang="en-US" altLang="ja-JP" sz="1200" dirty="0" smtClean="0">
                  <a:latin typeface="ＭＳ 明朝" panose="02020609040205080304" pitchFamily="17" charset="-128"/>
                  <a:ea typeface="ＭＳ 明朝" panose="02020609040205080304" pitchFamily="17" charset="-128"/>
                </a:rPr>
                <a:t>【</a:t>
              </a:r>
              <a:r>
                <a:rPr lang="ja-JP" altLang="en-US" sz="1200" dirty="0" smtClean="0">
                  <a:latin typeface="ＭＳ 明朝" panose="02020609040205080304" pitchFamily="17" charset="-128"/>
                  <a:ea typeface="ＭＳ 明朝" panose="02020609040205080304" pitchFamily="17" charset="-128"/>
                </a:rPr>
                <a:t>目的</a:t>
              </a:r>
              <a:r>
                <a:rPr lang="ja-JP" altLang="en-US" sz="1200" dirty="0">
                  <a:latin typeface="ＭＳ 明朝" panose="02020609040205080304" pitchFamily="17" charset="-128"/>
                  <a:ea typeface="ＭＳ 明朝" panose="02020609040205080304" pitchFamily="17" charset="-128"/>
                </a:rPr>
                <a:t>及び概要</a:t>
              </a:r>
              <a:r>
                <a:rPr lang="en-US" altLang="ja-JP" sz="1200" dirty="0">
                  <a:latin typeface="ＭＳ 明朝" panose="02020609040205080304" pitchFamily="17" charset="-128"/>
                  <a:ea typeface="ＭＳ 明朝" panose="02020609040205080304" pitchFamily="17" charset="-128"/>
                </a:rPr>
                <a:t>】</a:t>
              </a:r>
            </a:p>
            <a:p>
              <a:pPr marL="536575" indent="-263525"/>
              <a:r>
                <a:rPr lang="ja-JP" altLang="en-US" sz="1200" dirty="0">
                  <a:latin typeface="ＭＳ 明朝" panose="02020609040205080304" pitchFamily="17" charset="-128"/>
                  <a:ea typeface="ＭＳ 明朝" panose="02020609040205080304" pitchFamily="17" charset="-128"/>
                </a:rPr>
                <a:t>　血圧高値・血糖高値・脂質（一部）・尿蛋白及び</a:t>
              </a:r>
              <a:r>
                <a:rPr lang="en-US" altLang="ja-JP" sz="1200" dirty="0" err="1">
                  <a:latin typeface="ＭＳ 明朝" panose="02020609040205080304" pitchFamily="17" charset="-128"/>
                  <a:ea typeface="ＭＳ 明朝" panose="02020609040205080304" pitchFamily="17" charset="-128"/>
                </a:rPr>
                <a:t>eGFR</a:t>
              </a:r>
              <a:r>
                <a:rPr lang="ja-JP" altLang="en-US" sz="1200" dirty="0">
                  <a:latin typeface="ＭＳ 明朝" panose="02020609040205080304" pitchFamily="17" charset="-128"/>
                  <a:ea typeface="ＭＳ 明朝" panose="02020609040205080304" pitchFamily="17" charset="-128"/>
                </a:rPr>
                <a:t>（一部）において受診勧奨判</a:t>
              </a:r>
              <a:endParaRPr lang="en-US" altLang="ja-JP" sz="1200" dirty="0">
                <a:latin typeface="ＭＳ 明朝" panose="02020609040205080304" pitchFamily="17" charset="-128"/>
                <a:ea typeface="ＭＳ 明朝" panose="02020609040205080304" pitchFamily="17" charset="-128"/>
              </a:endParaRPr>
            </a:p>
            <a:p>
              <a:pPr marL="536575" indent="-263525"/>
              <a:r>
                <a:rPr lang="ja-JP" altLang="en-US" sz="1200" dirty="0">
                  <a:latin typeface="ＭＳ 明朝" panose="02020609040205080304" pitchFamily="17" charset="-128"/>
                  <a:ea typeface="ＭＳ 明朝" panose="02020609040205080304" pitchFamily="17" charset="-128"/>
                </a:rPr>
                <a:t>　定値の方に対して、適切な受診行動につながるよう受診勧奨を行う。</a:t>
              </a:r>
              <a:endParaRPr lang="en-US" altLang="ja-JP" sz="1200" dirty="0">
                <a:latin typeface="ＭＳ 明朝" panose="02020609040205080304" pitchFamily="17" charset="-128"/>
                <a:ea typeface="ＭＳ 明朝" panose="02020609040205080304" pitchFamily="17" charset="-128"/>
              </a:endParaRPr>
            </a:p>
            <a:p>
              <a:pPr marL="536575" indent="-263525"/>
              <a:r>
                <a:rPr lang="ja-JP" altLang="en-US" sz="1200" dirty="0">
                  <a:solidFill>
                    <a:srgbClr val="FF0000"/>
                  </a:solidFill>
                  <a:latin typeface="ＭＳ 明朝" panose="02020609040205080304" pitchFamily="17" charset="-128"/>
                  <a:ea typeface="ＭＳ 明朝" panose="02020609040205080304" pitchFamily="17" charset="-128"/>
                </a:rPr>
                <a:t>　</a:t>
              </a:r>
              <a:endParaRPr lang="en-US" altLang="ja-JP" sz="1200" dirty="0">
                <a:solidFill>
                  <a:srgbClr val="FF0000"/>
                </a:solidFill>
                <a:latin typeface="ＭＳ 明朝" panose="02020609040205080304" pitchFamily="17" charset="-128"/>
                <a:ea typeface="ＭＳ 明朝" panose="02020609040205080304" pitchFamily="17" charset="-128"/>
              </a:endParaRPr>
            </a:p>
            <a:p>
              <a:pPr marL="536575" indent="-263525"/>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対象者</a:t>
              </a:r>
              <a:r>
                <a:rPr lang="en-US" altLang="ja-JP" sz="1200" dirty="0">
                  <a:latin typeface="ＭＳ 明朝" panose="02020609040205080304" pitchFamily="17" charset="-128"/>
                  <a:ea typeface="ＭＳ 明朝" panose="02020609040205080304" pitchFamily="17" charset="-128"/>
                </a:rPr>
                <a:t>】</a:t>
              </a:r>
            </a:p>
            <a:p>
              <a:pPr marL="536575" indent="-263525"/>
              <a:r>
                <a:rPr lang="ja-JP" altLang="en-US" sz="1200" dirty="0">
                  <a:latin typeface="ＭＳ 明朝" panose="02020609040205080304" pitchFamily="17" charset="-128"/>
                  <a:ea typeface="ＭＳ 明朝" panose="02020609040205080304" pitchFamily="17" charset="-128"/>
                </a:rPr>
                <a:t>　・血圧高値</a:t>
              </a:r>
              <a:endParaRPr lang="en-US" altLang="ja-JP" sz="1200" dirty="0">
                <a:latin typeface="ＭＳ 明朝" panose="02020609040205080304" pitchFamily="17" charset="-128"/>
                <a:ea typeface="ＭＳ 明朝" panose="02020609040205080304" pitchFamily="17" charset="-128"/>
              </a:endParaRPr>
            </a:p>
            <a:p>
              <a:pPr marL="536575" indent="-263525"/>
              <a:r>
                <a:rPr lang="ja-JP" altLang="en-US" sz="1200" dirty="0">
                  <a:latin typeface="ＭＳ 明朝" panose="02020609040205080304" pitchFamily="17" charset="-128"/>
                  <a:ea typeface="ＭＳ 明朝" panose="02020609040205080304" pitchFamily="17" charset="-128"/>
                </a:rPr>
                <a:t>　・血糖高値</a:t>
              </a:r>
              <a:endParaRPr lang="en-US" altLang="ja-JP" sz="1200" dirty="0">
                <a:latin typeface="ＭＳ 明朝" panose="02020609040205080304" pitchFamily="17" charset="-128"/>
                <a:ea typeface="ＭＳ 明朝" panose="02020609040205080304" pitchFamily="17" charset="-128"/>
              </a:endParaRPr>
            </a:p>
            <a:p>
              <a:pPr marL="536575" indent="-263525"/>
              <a:r>
                <a:rPr lang="ja-JP" altLang="en-US" sz="1200" dirty="0">
                  <a:latin typeface="ＭＳ 明朝" panose="02020609040205080304" pitchFamily="17" charset="-128"/>
                  <a:ea typeface="ＭＳ 明朝" panose="02020609040205080304" pitchFamily="17" charset="-128"/>
                </a:rPr>
                <a:t>　・脂質（一部）</a:t>
              </a:r>
              <a:endParaRPr lang="en-US" altLang="ja-JP" sz="1200" dirty="0">
                <a:latin typeface="ＭＳ 明朝" panose="02020609040205080304" pitchFamily="17" charset="-128"/>
                <a:ea typeface="ＭＳ 明朝" panose="02020609040205080304" pitchFamily="17" charset="-128"/>
              </a:endParaRPr>
            </a:p>
            <a:p>
              <a:pPr marL="536575" indent="-263525"/>
              <a:r>
                <a:rPr lang="ja-JP" altLang="en-US" sz="1200" dirty="0">
                  <a:latin typeface="ＭＳ 明朝" panose="02020609040205080304" pitchFamily="17" charset="-128"/>
                  <a:ea typeface="ＭＳ 明朝" panose="02020609040205080304" pitchFamily="17" charset="-128"/>
                </a:rPr>
                <a:t>　・尿蛋白及び</a:t>
              </a:r>
              <a:r>
                <a:rPr lang="en-US" altLang="ja-JP" sz="1200" dirty="0" err="1">
                  <a:latin typeface="ＭＳ 明朝" panose="02020609040205080304" pitchFamily="17" charset="-128"/>
                  <a:ea typeface="ＭＳ 明朝" panose="02020609040205080304" pitchFamily="17" charset="-128"/>
                </a:rPr>
                <a:t>eGFR</a:t>
              </a:r>
              <a:endParaRPr lang="en-US" altLang="ja-JP" sz="1200" dirty="0">
                <a:latin typeface="ＭＳ 明朝" panose="02020609040205080304" pitchFamily="17" charset="-128"/>
                <a:ea typeface="ＭＳ 明朝" panose="02020609040205080304" pitchFamily="17" charset="-128"/>
              </a:endParaRPr>
            </a:p>
            <a:p>
              <a:pPr marL="536575" indent="-263525"/>
              <a:endParaRPr lang="en-US" altLang="ja-JP" sz="1200" dirty="0">
                <a:latin typeface="ＭＳ 明朝" panose="02020609040205080304" pitchFamily="17" charset="-128"/>
                <a:ea typeface="ＭＳ 明朝" panose="02020609040205080304" pitchFamily="17" charset="-128"/>
              </a:endParaRPr>
            </a:p>
            <a:p>
              <a:pPr marL="536575" indent="-263525"/>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実施方法</a:t>
              </a:r>
              <a:r>
                <a:rPr lang="en-US" altLang="ja-JP" sz="1200" dirty="0">
                  <a:latin typeface="ＭＳ 明朝" panose="02020609040205080304" pitchFamily="17" charset="-128"/>
                  <a:ea typeface="ＭＳ 明朝" panose="02020609040205080304" pitchFamily="17" charset="-128"/>
                </a:rPr>
                <a:t>】</a:t>
              </a:r>
            </a:p>
            <a:p>
              <a:pPr marL="536575" indent="-263525"/>
              <a:r>
                <a:rPr lang="ja-JP" altLang="en-US" sz="1200" dirty="0">
                  <a:latin typeface="ＭＳ 明朝" panose="02020609040205080304" pitchFamily="17" charset="-128"/>
                  <a:ea typeface="ＭＳ 明朝" panose="02020609040205080304" pitchFamily="17" charset="-128"/>
                </a:rPr>
                <a:t>　・健診結果返却時に、受診の必要性について説明し、必ず受診するよう伝える。</a:t>
              </a:r>
              <a:endParaRPr lang="en-US" altLang="ja-JP" sz="1200" dirty="0">
                <a:latin typeface="ＭＳ 明朝" panose="02020609040205080304" pitchFamily="17" charset="-128"/>
                <a:ea typeface="ＭＳ 明朝" panose="02020609040205080304" pitchFamily="17" charset="-128"/>
              </a:endParaRPr>
            </a:p>
            <a:p>
              <a:pPr marL="536575" indent="-263525"/>
              <a:r>
                <a:rPr lang="ja-JP" altLang="en-US" sz="1200" dirty="0">
                  <a:latin typeface="ＭＳ 明朝" panose="02020609040205080304" pitchFamily="17" charset="-128"/>
                  <a:ea typeface="ＭＳ 明朝" panose="02020609040205080304" pitchFamily="17" charset="-128"/>
                </a:rPr>
                <a:t>　・「特定健診要精検項目受診状況調査票」を受診後に返信用封筒で返送してもらう　　</a:t>
              </a:r>
              <a:endParaRPr lang="en-US" altLang="ja-JP" sz="1200" dirty="0">
                <a:latin typeface="ＭＳ 明朝" panose="02020609040205080304" pitchFamily="17" charset="-128"/>
                <a:ea typeface="ＭＳ 明朝" panose="02020609040205080304" pitchFamily="17" charset="-128"/>
              </a:endParaRPr>
            </a:p>
            <a:p>
              <a:pPr marL="536575" indent="-263525"/>
              <a:r>
                <a:rPr lang="ja-JP" altLang="en-US" sz="1200" dirty="0">
                  <a:latin typeface="ＭＳ 明朝" panose="02020609040205080304" pitchFamily="17" charset="-128"/>
                  <a:ea typeface="ＭＳ 明朝" panose="02020609040205080304" pitchFamily="17" charset="-128"/>
                </a:rPr>
                <a:t>　　ように説明する。</a:t>
              </a:r>
              <a:endParaRPr lang="en-US" altLang="ja-JP" sz="1200" dirty="0">
                <a:latin typeface="ＭＳ 明朝" panose="02020609040205080304" pitchFamily="17" charset="-128"/>
                <a:ea typeface="ＭＳ 明朝" panose="02020609040205080304" pitchFamily="17" charset="-128"/>
              </a:endParaRPr>
            </a:p>
            <a:p>
              <a:pPr marL="536575" indent="-263525"/>
              <a:r>
                <a:rPr lang="ja-JP" altLang="en-US" sz="1200" dirty="0">
                  <a:latin typeface="ＭＳ 明朝" panose="02020609040205080304" pitchFamily="17" charset="-128"/>
                  <a:ea typeface="ＭＳ 明朝" panose="02020609040205080304" pitchFamily="17" charset="-128"/>
                </a:rPr>
                <a:t>　・健診結果説明会に参加しない方については、電話にて受診勧奨を行い、結果を郵</a:t>
              </a:r>
              <a:endParaRPr lang="en-US" altLang="ja-JP" sz="1200" dirty="0">
                <a:latin typeface="ＭＳ 明朝" panose="02020609040205080304" pitchFamily="17" charset="-128"/>
                <a:ea typeface="ＭＳ 明朝" panose="02020609040205080304" pitchFamily="17" charset="-128"/>
              </a:endParaRPr>
            </a:p>
            <a:p>
              <a:pPr marL="536575" indent="-263525"/>
              <a:r>
                <a:rPr lang="ja-JP" altLang="en-US" sz="1200" dirty="0">
                  <a:latin typeface="ＭＳ 明朝" panose="02020609040205080304" pitchFamily="17" charset="-128"/>
                  <a:ea typeface="ＭＳ 明朝" panose="02020609040205080304" pitchFamily="17" charset="-128"/>
                </a:rPr>
                <a:t>　　</a:t>
              </a:r>
              <a:r>
                <a:rPr lang="ja-JP" altLang="en-US" sz="1200" dirty="0" err="1">
                  <a:latin typeface="ＭＳ 明朝" panose="02020609040205080304" pitchFamily="17" charset="-128"/>
                  <a:ea typeface="ＭＳ 明朝" panose="02020609040205080304" pitchFamily="17" charset="-128"/>
                </a:rPr>
                <a:t>送する</a:t>
              </a:r>
              <a:r>
                <a:rPr lang="ja-JP" altLang="en-US" sz="1200" dirty="0">
                  <a:latin typeface="ＭＳ 明朝" panose="02020609040205080304" pitchFamily="17" charset="-128"/>
                  <a:ea typeface="ＭＳ 明朝" panose="02020609040205080304" pitchFamily="17" charset="-128"/>
                </a:rPr>
                <a:t>。結果郵送時に「必ず受診してください」という手紙を同封する。</a:t>
              </a:r>
              <a:endParaRPr lang="en-US" altLang="ja-JP" sz="1200" dirty="0">
                <a:latin typeface="ＭＳ 明朝" panose="02020609040205080304" pitchFamily="17" charset="-128"/>
                <a:ea typeface="ＭＳ 明朝" panose="02020609040205080304" pitchFamily="17" charset="-128"/>
              </a:endParaRPr>
            </a:p>
            <a:p>
              <a:pPr marL="536575" indent="-263525"/>
              <a:endParaRPr lang="en-US" altLang="ja-JP" sz="1200" dirty="0">
                <a:latin typeface="ＭＳ 明朝" panose="02020609040205080304" pitchFamily="17" charset="-128"/>
                <a:ea typeface="ＭＳ 明朝" panose="02020609040205080304" pitchFamily="17" charset="-128"/>
              </a:endParaRPr>
            </a:p>
            <a:p>
              <a:pPr marL="536575" indent="-263525"/>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評価指標</a:t>
              </a:r>
              <a:r>
                <a:rPr lang="en-US" altLang="ja-JP" sz="1200" dirty="0">
                  <a:latin typeface="ＭＳ 明朝" panose="02020609040205080304" pitchFamily="17" charset="-128"/>
                  <a:ea typeface="ＭＳ 明朝" panose="02020609040205080304" pitchFamily="17" charset="-128"/>
                </a:rPr>
                <a:t>】</a:t>
              </a:r>
            </a:p>
            <a:p>
              <a:pPr marL="536575" indent="-263525"/>
              <a:r>
                <a:rPr lang="ja-JP" altLang="en-US" sz="1200" dirty="0">
                  <a:latin typeface="ＭＳ 明朝" panose="02020609040205080304" pitchFamily="17" charset="-128"/>
                  <a:ea typeface="ＭＳ 明朝" panose="02020609040205080304" pitchFamily="17" charset="-128"/>
                </a:rPr>
                <a:t>　・受診勧奨後の医療機関受診率</a:t>
              </a:r>
              <a:endParaRPr lang="en-US" altLang="ja-JP" sz="1200" dirty="0">
                <a:latin typeface="ＭＳ 明朝" panose="02020609040205080304" pitchFamily="17" charset="-128"/>
                <a:ea typeface="ＭＳ 明朝" panose="02020609040205080304" pitchFamily="17" charset="-128"/>
              </a:endParaRPr>
            </a:p>
          </p:txBody>
        </p:sp>
      </p:grpSp>
      <p:grpSp>
        <p:nvGrpSpPr>
          <p:cNvPr id="8" name="グループ化 7"/>
          <p:cNvGrpSpPr/>
          <p:nvPr/>
        </p:nvGrpSpPr>
        <p:grpSpPr>
          <a:xfrm>
            <a:off x="125646" y="6385042"/>
            <a:ext cx="6186210" cy="2488694"/>
            <a:chOff x="159546" y="4317205"/>
            <a:chExt cx="6186210" cy="2488694"/>
          </a:xfrm>
        </p:grpSpPr>
        <p:sp>
          <p:nvSpPr>
            <p:cNvPr id="9" name="テキスト ボックス 8"/>
            <p:cNvSpPr txBox="1"/>
            <p:nvPr/>
          </p:nvSpPr>
          <p:spPr>
            <a:xfrm>
              <a:off x="225756" y="4317205"/>
              <a:ext cx="6120000" cy="415498"/>
            </a:xfrm>
            <a:prstGeom prst="rect">
              <a:avLst/>
            </a:prstGeom>
            <a:noFill/>
          </p:spPr>
          <p:txBody>
            <a:bodyPr wrap="square" lIns="0" rIns="0" rtlCol="0">
              <a:spAutoFit/>
            </a:bodyPr>
            <a:lstStyle/>
            <a:p>
              <a:pPr marL="271463" indent="-188913">
                <a:lnSpc>
                  <a:spcPct val="150000"/>
                </a:lnSpc>
              </a:pPr>
              <a:r>
                <a:rPr lang="en-US" altLang="ja-JP" sz="1400" dirty="0">
                  <a:latin typeface="ＭＳ 明朝" panose="02020609040205080304" pitchFamily="17" charset="-128"/>
                  <a:ea typeface="ＭＳ 明朝" panose="02020609040205080304" pitchFamily="17" charset="-128"/>
                </a:rPr>
                <a:t>(6)</a:t>
              </a:r>
              <a:r>
                <a:rPr lang="ja-JP" altLang="en-US" sz="1400" dirty="0">
                  <a:latin typeface="ＭＳ 明朝" panose="02020609040205080304" pitchFamily="17" charset="-128"/>
                  <a:ea typeface="ＭＳ 明朝" panose="02020609040205080304" pitchFamily="17" charset="-128"/>
                </a:rPr>
                <a:t>糖尿病予防事業</a:t>
              </a:r>
              <a:endParaRPr lang="en-US" altLang="ja-JP" sz="1400" dirty="0">
                <a:latin typeface="ＭＳ 明朝" panose="02020609040205080304" pitchFamily="17" charset="-128"/>
                <a:ea typeface="ＭＳ 明朝" panose="02020609040205080304" pitchFamily="17" charset="-128"/>
              </a:endParaRPr>
            </a:p>
          </p:txBody>
        </p:sp>
        <p:sp>
          <p:nvSpPr>
            <p:cNvPr id="10" name="テキスト ボックス 9"/>
            <p:cNvSpPr txBox="1"/>
            <p:nvPr/>
          </p:nvSpPr>
          <p:spPr>
            <a:xfrm>
              <a:off x="159546" y="4682241"/>
              <a:ext cx="6120000" cy="2123658"/>
            </a:xfrm>
            <a:prstGeom prst="rect">
              <a:avLst/>
            </a:prstGeom>
            <a:noFill/>
            <a:ln>
              <a:noFill/>
            </a:ln>
          </p:spPr>
          <p:txBody>
            <a:bodyPr wrap="square" lIns="0" rIns="0" rtlCol="0">
              <a:spAutoFit/>
            </a:bodyPr>
            <a:lstStyle/>
            <a:p>
              <a:pPr marL="534988" indent="-261938"/>
              <a:r>
                <a:rPr lang="en-US" altLang="ja-JP" sz="1200" dirty="0" smtClean="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目</a:t>
              </a:r>
              <a:r>
                <a:rPr lang="ja-JP" altLang="en-US" sz="1200" dirty="0" smtClean="0">
                  <a:latin typeface="ＭＳ 明朝" panose="02020609040205080304" pitchFamily="17" charset="-128"/>
                  <a:ea typeface="ＭＳ 明朝" panose="02020609040205080304" pitchFamily="17" charset="-128"/>
                </a:rPr>
                <a:t>的</a:t>
              </a:r>
              <a:r>
                <a:rPr lang="ja-JP" altLang="en-US" sz="1200" dirty="0">
                  <a:latin typeface="ＭＳ 明朝" panose="02020609040205080304" pitchFamily="17" charset="-128"/>
                  <a:ea typeface="ＭＳ 明朝" panose="02020609040205080304" pitchFamily="17" charset="-128"/>
                </a:rPr>
                <a:t>及び概要</a:t>
              </a:r>
              <a:r>
                <a:rPr lang="en-US" altLang="ja-JP" sz="1200" dirty="0">
                  <a:latin typeface="ＭＳ 明朝" panose="02020609040205080304" pitchFamily="17" charset="-128"/>
                  <a:ea typeface="ＭＳ 明朝" panose="02020609040205080304" pitchFamily="17" charset="-128"/>
                </a:rPr>
                <a:t>】</a:t>
              </a:r>
            </a:p>
            <a:p>
              <a:pPr marL="534988" indent="-261938"/>
              <a:r>
                <a:rPr lang="ja-JP" altLang="en-US" sz="1200" dirty="0">
                  <a:latin typeface="ＭＳ 明朝" panose="02020609040205080304" pitchFamily="17" charset="-128"/>
                  <a:ea typeface="ＭＳ 明朝" panose="02020609040205080304" pitchFamily="17" charset="-128"/>
                </a:rPr>
                <a:t>　糖尿病予防の基礎となる情報を提供し、生活習慣の改善目標を見つけて取り組める</a:t>
              </a:r>
              <a:endParaRPr lang="en-US" altLang="ja-JP" sz="1200" dirty="0">
                <a:latin typeface="ＭＳ 明朝" panose="02020609040205080304" pitchFamily="17" charset="-128"/>
                <a:ea typeface="ＭＳ 明朝" panose="02020609040205080304" pitchFamily="17" charset="-128"/>
              </a:endParaRPr>
            </a:p>
            <a:p>
              <a:pPr marL="534988" indent="-261938"/>
              <a:r>
                <a:rPr lang="ja-JP" altLang="en-US" sz="1200" dirty="0">
                  <a:latin typeface="ＭＳ 明朝" panose="02020609040205080304" pitchFamily="17" charset="-128"/>
                  <a:ea typeface="ＭＳ 明朝" panose="02020609040205080304" pitchFamily="17" charset="-128"/>
                </a:rPr>
                <a:t>　よう支援する</a:t>
              </a:r>
              <a:endParaRPr lang="en-US" altLang="ja-JP" sz="1200" dirty="0">
                <a:latin typeface="ＭＳ 明朝" panose="02020609040205080304" pitchFamily="17" charset="-128"/>
                <a:ea typeface="ＭＳ 明朝" panose="02020609040205080304" pitchFamily="17" charset="-128"/>
              </a:endParaRPr>
            </a:p>
            <a:p>
              <a:pPr marL="534988" indent="-261938"/>
              <a:endParaRPr lang="en-US" altLang="ja-JP" sz="1200" dirty="0">
                <a:latin typeface="ＭＳ 明朝" panose="02020609040205080304" pitchFamily="17" charset="-128"/>
                <a:ea typeface="ＭＳ 明朝" panose="02020609040205080304" pitchFamily="17" charset="-128"/>
              </a:endParaRPr>
            </a:p>
            <a:p>
              <a:pPr marL="893763" indent="-620713"/>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対象者</a:t>
              </a:r>
              <a:r>
                <a:rPr lang="en-US" altLang="ja-JP" sz="1200" dirty="0">
                  <a:latin typeface="ＭＳ 明朝" panose="02020609040205080304" pitchFamily="17" charset="-128"/>
                  <a:ea typeface="ＭＳ 明朝" panose="02020609040205080304" pitchFamily="17" charset="-128"/>
                </a:rPr>
                <a:t>】</a:t>
              </a:r>
            </a:p>
            <a:p>
              <a:pPr marL="893763" indent="-620713"/>
              <a:r>
                <a:rPr lang="ja-JP" altLang="en-US" sz="1200" dirty="0">
                  <a:latin typeface="ＭＳ 明朝" panose="02020609040205080304" pitchFamily="17" charset="-128"/>
                  <a:ea typeface="ＭＳ 明朝" panose="02020609040205080304" pitchFamily="17" charset="-128"/>
                </a:rPr>
                <a:t>　①集団教室</a:t>
              </a:r>
              <a:endParaRPr lang="en-US" altLang="ja-JP" sz="1200" dirty="0">
                <a:latin typeface="ＭＳ 明朝" panose="02020609040205080304" pitchFamily="17" charset="-128"/>
                <a:ea typeface="ＭＳ 明朝" panose="02020609040205080304" pitchFamily="17" charset="-128"/>
              </a:endParaRPr>
            </a:p>
            <a:p>
              <a:pPr marL="893763" indent="-620713"/>
              <a:r>
                <a:rPr lang="ja-JP" altLang="en-US" sz="1200" dirty="0">
                  <a:latin typeface="ＭＳ 明朝" panose="02020609040205080304" pitchFamily="17" charset="-128"/>
                  <a:ea typeface="ＭＳ 明朝" panose="02020609040205080304" pitchFamily="17" charset="-128"/>
                </a:rPr>
                <a:t>　　・健診受診者で</a:t>
              </a:r>
              <a:r>
                <a:rPr lang="en-US" altLang="ja-JP" sz="1200" dirty="0">
                  <a:latin typeface="ＭＳ 明朝" panose="02020609040205080304" pitchFamily="17" charset="-128"/>
                  <a:ea typeface="ＭＳ 明朝" panose="02020609040205080304" pitchFamily="17" charset="-128"/>
                </a:rPr>
                <a:t>1</a:t>
              </a:r>
              <a:r>
                <a:rPr lang="ja-JP" altLang="en-US" sz="1200" dirty="0">
                  <a:latin typeface="ＭＳ 明朝" panose="02020609040205080304" pitchFamily="17" charset="-128"/>
                  <a:ea typeface="ＭＳ 明朝" panose="02020609040205080304" pitchFamily="17" charset="-128"/>
                </a:rPr>
                <a:t>・</a:t>
              </a:r>
              <a:r>
                <a:rPr lang="en-US" altLang="ja-JP" sz="1200" dirty="0">
                  <a:latin typeface="ＭＳ 明朝" panose="02020609040205080304" pitchFamily="17" charset="-128"/>
                  <a:ea typeface="ＭＳ 明朝" panose="02020609040205080304" pitchFamily="17" charset="-128"/>
                </a:rPr>
                <a:t>2</a:t>
              </a:r>
              <a:r>
                <a:rPr lang="ja-JP" altLang="en-US" sz="1200" dirty="0">
                  <a:latin typeface="ＭＳ 明朝" panose="02020609040205080304" pitchFamily="17" charset="-128"/>
                  <a:ea typeface="ＭＳ 明朝" panose="02020609040205080304" pitchFamily="17" charset="-128"/>
                </a:rPr>
                <a:t>・</a:t>
              </a:r>
              <a:r>
                <a:rPr lang="en-US" altLang="ja-JP" sz="1200" dirty="0">
                  <a:latin typeface="ＭＳ 明朝" panose="02020609040205080304" pitchFamily="17" charset="-128"/>
                  <a:ea typeface="ＭＳ 明朝" panose="02020609040205080304" pitchFamily="17" charset="-128"/>
                </a:rPr>
                <a:t>3</a:t>
              </a:r>
              <a:r>
                <a:rPr lang="ja-JP" altLang="en-US" sz="1200" dirty="0">
                  <a:latin typeface="ＭＳ 明朝" panose="02020609040205080304" pitchFamily="17" charset="-128"/>
                  <a:ea typeface="ＭＳ 明朝" panose="02020609040205080304" pitchFamily="17" charset="-128"/>
                </a:rPr>
                <a:t>のいずれかに該当する方</a:t>
              </a:r>
              <a:endParaRPr lang="en-US" altLang="ja-JP" sz="1200" dirty="0">
                <a:latin typeface="ＭＳ 明朝" panose="02020609040205080304" pitchFamily="17" charset="-128"/>
                <a:ea typeface="ＭＳ 明朝" panose="02020609040205080304" pitchFamily="17" charset="-128"/>
              </a:endParaRPr>
            </a:p>
            <a:p>
              <a:pPr marL="893763" indent="-620713"/>
              <a:r>
                <a:rPr lang="ja-JP" altLang="en-US" sz="1200" dirty="0">
                  <a:latin typeface="ＭＳ 明朝" panose="02020609040205080304" pitchFamily="17" charset="-128"/>
                  <a:ea typeface="ＭＳ 明朝" panose="02020609040205080304" pitchFamily="17" charset="-128"/>
                </a:rPr>
                <a:t>　　　</a:t>
              </a:r>
              <a:r>
                <a:rPr lang="en-US" altLang="ja-JP" sz="1200" dirty="0">
                  <a:latin typeface="ＭＳ 明朝" panose="02020609040205080304" pitchFamily="17" charset="-128"/>
                  <a:ea typeface="ＭＳ 明朝" panose="02020609040205080304" pitchFamily="17" charset="-128"/>
                </a:rPr>
                <a:t>1.</a:t>
              </a:r>
              <a:r>
                <a:rPr lang="ja-JP" altLang="en-US" sz="1200" dirty="0">
                  <a:latin typeface="ＭＳ 明朝" panose="02020609040205080304" pitchFamily="17" charset="-128"/>
                  <a:ea typeface="ＭＳ 明朝" panose="02020609040205080304" pitchFamily="17" charset="-128"/>
                </a:rPr>
                <a:t>糖尿病要指導者の方またはその家族</a:t>
              </a:r>
              <a:endParaRPr lang="en-US" altLang="ja-JP" sz="1200" dirty="0">
                <a:latin typeface="ＭＳ 明朝" panose="02020609040205080304" pitchFamily="17" charset="-128"/>
                <a:ea typeface="ＭＳ 明朝" panose="02020609040205080304" pitchFamily="17" charset="-128"/>
              </a:endParaRPr>
            </a:p>
            <a:p>
              <a:pPr marL="893763" indent="-620713"/>
              <a:r>
                <a:rPr lang="ja-JP" altLang="en-US" sz="1200" dirty="0">
                  <a:latin typeface="ＭＳ 明朝" panose="02020609040205080304" pitchFamily="17" charset="-128"/>
                  <a:ea typeface="ＭＳ 明朝" panose="02020609040205080304" pitchFamily="17" charset="-128"/>
                </a:rPr>
                <a:t>　　　</a:t>
              </a:r>
              <a:r>
                <a:rPr lang="en-US" altLang="ja-JP" sz="1200" dirty="0">
                  <a:latin typeface="ＭＳ 明朝" panose="02020609040205080304" pitchFamily="17" charset="-128"/>
                  <a:ea typeface="ＭＳ 明朝" panose="02020609040205080304" pitchFamily="17" charset="-128"/>
                </a:rPr>
                <a:t>2.</a:t>
              </a:r>
              <a:r>
                <a:rPr lang="ja-JP" altLang="en-US" sz="1200" dirty="0">
                  <a:latin typeface="ＭＳ 明朝" panose="02020609040205080304" pitchFamily="17" charset="-128"/>
                  <a:ea typeface="ＭＳ 明朝" panose="02020609040205080304" pitchFamily="17" charset="-128"/>
                </a:rPr>
                <a:t>糖尿病治療中で運動可能な方</a:t>
              </a:r>
              <a:endParaRPr lang="en-US" altLang="ja-JP" sz="1200" dirty="0">
                <a:latin typeface="ＭＳ 明朝" panose="02020609040205080304" pitchFamily="17" charset="-128"/>
                <a:ea typeface="ＭＳ 明朝" panose="02020609040205080304" pitchFamily="17" charset="-128"/>
              </a:endParaRPr>
            </a:p>
            <a:p>
              <a:pPr marL="893763" indent="-620713"/>
              <a:r>
                <a:rPr lang="ja-JP" altLang="en-US" sz="1200" dirty="0">
                  <a:latin typeface="ＭＳ 明朝" panose="02020609040205080304" pitchFamily="17" charset="-128"/>
                  <a:ea typeface="ＭＳ 明朝" panose="02020609040205080304" pitchFamily="17" charset="-128"/>
                </a:rPr>
                <a:t>　　　</a:t>
              </a:r>
              <a:r>
                <a:rPr lang="en-US" altLang="ja-JP" sz="1200" dirty="0">
                  <a:latin typeface="ＭＳ 明朝" panose="02020609040205080304" pitchFamily="17" charset="-128"/>
                  <a:ea typeface="ＭＳ 明朝" panose="02020609040205080304" pitchFamily="17" charset="-128"/>
                </a:rPr>
                <a:t>3.</a:t>
              </a:r>
              <a:r>
                <a:rPr lang="ja-JP" altLang="en-US" sz="1200" dirty="0">
                  <a:latin typeface="ＭＳ 明朝" panose="02020609040205080304" pitchFamily="17" charset="-128"/>
                  <a:ea typeface="ＭＳ 明朝" panose="02020609040205080304" pitchFamily="17" charset="-128"/>
                </a:rPr>
                <a:t>糖尿病予防に興味のある方</a:t>
              </a:r>
              <a:endParaRPr lang="en-US" altLang="ja-JP" sz="1200" dirty="0">
                <a:latin typeface="ＭＳ 明朝" panose="02020609040205080304" pitchFamily="17" charset="-128"/>
                <a:ea typeface="ＭＳ 明朝" panose="02020609040205080304" pitchFamily="17" charset="-128"/>
              </a:endParaRPr>
            </a:p>
            <a:p>
              <a:pPr marL="893763" indent="-620713"/>
              <a:endParaRPr lang="ja-JP" altLang="en-US" sz="1200" dirty="0">
                <a:latin typeface="ＭＳ 明朝" panose="02020609040205080304" pitchFamily="17" charset="-128"/>
                <a:ea typeface="ＭＳ 明朝" panose="02020609040205080304" pitchFamily="17" charset="-128"/>
              </a:endParaRPr>
            </a:p>
          </p:txBody>
        </p:sp>
      </p:grpSp>
      <p:sp>
        <p:nvSpPr>
          <p:cNvPr id="11" name="テキスト ボックス 10"/>
          <p:cNvSpPr txBox="1"/>
          <p:nvPr/>
        </p:nvSpPr>
        <p:spPr>
          <a:xfrm>
            <a:off x="191857" y="0"/>
            <a:ext cx="6119999" cy="1938992"/>
          </a:xfrm>
          <a:prstGeom prst="rect">
            <a:avLst/>
          </a:prstGeom>
          <a:noFill/>
          <a:ln>
            <a:noFill/>
          </a:ln>
        </p:spPr>
        <p:txBody>
          <a:bodyPr wrap="square" lIns="0" rIns="0" rtlCol="0">
            <a:spAutoFit/>
          </a:bodyPr>
          <a:lstStyle/>
          <a:p>
            <a:endParaRPr lang="en-US" altLang="ja-JP" sz="1200" dirty="0"/>
          </a:p>
          <a:p>
            <a:pPr lvl="0"/>
            <a:r>
              <a:rPr lang="en-US" altLang="ja-JP" sz="1200" dirty="0" smtClean="0"/>
              <a:t>【</a:t>
            </a:r>
            <a:r>
              <a:rPr lang="ja-JP" altLang="en-US" sz="1200" dirty="0" smtClean="0"/>
              <a:t>実施内容</a:t>
            </a:r>
            <a:r>
              <a:rPr lang="en-US" altLang="ja-JP" sz="1200" dirty="0"/>
              <a:t>】</a:t>
            </a:r>
          </a:p>
          <a:p>
            <a:pPr lvl="0"/>
            <a:r>
              <a:rPr lang="ja-JP" altLang="en-US" sz="1200" dirty="0"/>
              <a:t>①</a:t>
            </a:r>
            <a:r>
              <a:rPr lang="ja-JP" altLang="ja-JP" sz="1200" dirty="0"/>
              <a:t>保健師が健診結果説明、保健指導を実施</a:t>
            </a:r>
          </a:p>
          <a:p>
            <a:pPr lvl="0"/>
            <a:r>
              <a:rPr lang="ja-JP" altLang="en-US" sz="1200" dirty="0"/>
              <a:t>②</a:t>
            </a:r>
            <a:r>
              <a:rPr lang="ja-JP" altLang="ja-JP" sz="1200" dirty="0"/>
              <a:t>管理栄養士が栄養指導を実施</a:t>
            </a:r>
          </a:p>
          <a:p>
            <a:pPr lvl="0"/>
            <a:r>
              <a:rPr lang="ja-JP" altLang="en-US" sz="1200" dirty="0"/>
              <a:t>③</a:t>
            </a:r>
            <a:r>
              <a:rPr lang="ja-JP" altLang="ja-JP" sz="1200" dirty="0"/>
              <a:t>嗜好品媒体（塩分、油、糖分等）の展示をし、待ち時間を利用した管理栄養士による説明</a:t>
            </a:r>
          </a:p>
          <a:p>
            <a:pPr lvl="0"/>
            <a:r>
              <a:rPr lang="ja-JP" altLang="en-US" sz="1200" dirty="0"/>
              <a:t>④</a:t>
            </a:r>
            <a:r>
              <a:rPr lang="ja-JP" altLang="ja-JP" sz="1200" dirty="0"/>
              <a:t>脳卒中予防の啓発として、待ち時間に啓発ＤＶＤの上映</a:t>
            </a:r>
            <a:endParaRPr lang="en-US" altLang="ja-JP" sz="1200" dirty="0"/>
          </a:p>
          <a:p>
            <a:pPr lvl="0"/>
            <a:endParaRPr lang="en-US" altLang="ja-JP" sz="1200" dirty="0"/>
          </a:p>
          <a:p>
            <a:pPr lvl="0"/>
            <a:r>
              <a:rPr lang="en-US" altLang="ja-JP" sz="1200" dirty="0"/>
              <a:t>【</a:t>
            </a:r>
            <a:r>
              <a:rPr lang="ja-JP" altLang="en-US" sz="1200" dirty="0"/>
              <a:t>評価指標</a:t>
            </a:r>
            <a:r>
              <a:rPr lang="en-US" altLang="ja-JP" sz="1200" dirty="0"/>
              <a:t>】</a:t>
            </a:r>
          </a:p>
          <a:p>
            <a:pPr lvl="0"/>
            <a:r>
              <a:rPr lang="ja-JP" altLang="en-US" sz="1200" dirty="0"/>
              <a:t>・健診結果説明会参加率</a:t>
            </a:r>
            <a:endParaRPr lang="en-US" altLang="ja-JP" sz="1200" dirty="0"/>
          </a:p>
          <a:p>
            <a:pPr marL="893751" indent="-620704"/>
            <a:endParaRPr lang="en-US" altLang="ja-JP" sz="1200" dirty="0">
              <a:solidFill>
                <a:srgbClr val="FF0000"/>
              </a:solidFill>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3358845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r>
              <a:rPr kumimoji="1" lang="en-US" altLang="ja-JP" dirty="0" smtClean="0"/>
              <a:t>35</a:t>
            </a:r>
            <a:endParaRPr kumimoji="1" lang="ja-JP" altLang="en-US" dirty="0"/>
          </a:p>
        </p:txBody>
      </p:sp>
      <p:sp>
        <p:nvSpPr>
          <p:cNvPr id="5" name="テキスト ボックス 4"/>
          <p:cNvSpPr txBox="1"/>
          <p:nvPr/>
        </p:nvSpPr>
        <p:spPr>
          <a:xfrm>
            <a:off x="33440" y="251520"/>
            <a:ext cx="6528009" cy="3970318"/>
          </a:xfrm>
          <a:prstGeom prst="rect">
            <a:avLst/>
          </a:prstGeom>
          <a:noFill/>
          <a:ln>
            <a:noFill/>
          </a:ln>
        </p:spPr>
        <p:txBody>
          <a:bodyPr wrap="square" lIns="0" rIns="0" rtlCol="0">
            <a:spAutoFit/>
          </a:bodyPr>
          <a:lstStyle/>
          <a:p>
            <a:pPr marL="893763" indent="-620713"/>
            <a:r>
              <a:rPr lang="ja-JP" altLang="en-US" sz="1200" dirty="0">
                <a:latin typeface="+mn-ea"/>
              </a:rPr>
              <a:t>　②個別健康教育</a:t>
            </a:r>
            <a:endParaRPr lang="en-US" altLang="ja-JP" sz="1200" dirty="0">
              <a:latin typeface="+mn-ea"/>
            </a:endParaRPr>
          </a:p>
          <a:p>
            <a:pPr marL="893763" indent="-620713"/>
            <a:r>
              <a:rPr lang="ja-JP" altLang="en-US" sz="1200" dirty="0">
                <a:latin typeface="+mn-ea"/>
              </a:rPr>
              <a:t>　　・健診受診者で</a:t>
            </a:r>
            <a:r>
              <a:rPr lang="en-US" altLang="ja-JP" sz="1200" dirty="0">
                <a:latin typeface="+mn-ea"/>
              </a:rPr>
              <a:t>1</a:t>
            </a:r>
            <a:r>
              <a:rPr lang="ja-JP" altLang="en-US" sz="1200" dirty="0">
                <a:latin typeface="+mn-ea"/>
              </a:rPr>
              <a:t>・</a:t>
            </a:r>
            <a:r>
              <a:rPr lang="en-US" altLang="ja-JP" sz="1200" dirty="0">
                <a:latin typeface="+mn-ea"/>
              </a:rPr>
              <a:t>2</a:t>
            </a:r>
            <a:r>
              <a:rPr lang="ja-JP" altLang="en-US" sz="1200" dirty="0">
                <a:latin typeface="+mn-ea"/>
              </a:rPr>
              <a:t>・</a:t>
            </a:r>
            <a:r>
              <a:rPr lang="en-US" altLang="ja-JP" sz="1200" dirty="0">
                <a:latin typeface="+mn-ea"/>
              </a:rPr>
              <a:t>3</a:t>
            </a:r>
            <a:r>
              <a:rPr lang="ja-JP" altLang="en-US" sz="1200" dirty="0">
                <a:latin typeface="+mn-ea"/>
              </a:rPr>
              <a:t>のいずれかに該当する方</a:t>
            </a:r>
            <a:endParaRPr lang="en-US" altLang="ja-JP" sz="1200" dirty="0">
              <a:latin typeface="+mn-ea"/>
            </a:endParaRPr>
          </a:p>
          <a:p>
            <a:pPr marL="893763" indent="-620713"/>
            <a:r>
              <a:rPr lang="ja-JP" altLang="en-US" sz="1200" dirty="0">
                <a:latin typeface="+mn-ea"/>
              </a:rPr>
              <a:t>　　　</a:t>
            </a:r>
            <a:r>
              <a:rPr lang="en-US" altLang="ja-JP" sz="1200" dirty="0">
                <a:latin typeface="+mn-ea"/>
              </a:rPr>
              <a:t>1.</a:t>
            </a:r>
            <a:r>
              <a:rPr lang="ja-JP" altLang="en-US" sz="1200" dirty="0">
                <a:latin typeface="+mn-ea"/>
              </a:rPr>
              <a:t>空腹時血糖値</a:t>
            </a:r>
            <a:r>
              <a:rPr lang="en-US" altLang="ja-JP" sz="1200" dirty="0">
                <a:latin typeface="+mn-ea"/>
              </a:rPr>
              <a:t>110</a:t>
            </a:r>
            <a:r>
              <a:rPr lang="ja-JP" altLang="en-US" sz="1200" dirty="0">
                <a:latin typeface="+mn-ea"/>
              </a:rPr>
              <a:t>～</a:t>
            </a:r>
            <a:r>
              <a:rPr lang="en-US" altLang="ja-JP" sz="1200" dirty="0">
                <a:latin typeface="+mn-ea"/>
              </a:rPr>
              <a:t>139mg/dl</a:t>
            </a:r>
          </a:p>
          <a:p>
            <a:pPr marL="893763" indent="-620713"/>
            <a:r>
              <a:rPr lang="ja-JP" altLang="en-US" sz="1200" dirty="0">
                <a:latin typeface="+mn-ea"/>
              </a:rPr>
              <a:t>　　　</a:t>
            </a:r>
            <a:r>
              <a:rPr lang="en-US" altLang="ja-JP" sz="1200" dirty="0">
                <a:latin typeface="+mn-ea"/>
              </a:rPr>
              <a:t>2.</a:t>
            </a:r>
            <a:r>
              <a:rPr lang="ja-JP" altLang="en-US" sz="1200" dirty="0">
                <a:latin typeface="+mn-ea"/>
              </a:rPr>
              <a:t>随時血糖値</a:t>
            </a:r>
            <a:r>
              <a:rPr lang="en-US" altLang="ja-JP" sz="1200" dirty="0">
                <a:latin typeface="+mn-ea"/>
              </a:rPr>
              <a:t>140</a:t>
            </a:r>
            <a:r>
              <a:rPr lang="ja-JP" altLang="en-US" sz="1200" dirty="0">
                <a:latin typeface="+mn-ea"/>
              </a:rPr>
              <a:t>～</a:t>
            </a:r>
            <a:r>
              <a:rPr lang="en-US" altLang="ja-JP" sz="1200" dirty="0">
                <a:latin typeface="+mn-ea"/>
              </a:rPr>
              <a:t>199mg/dl</a:t>
            </a:r>
          </a:p>
          <a:p>
            <a:pPr marL="893763" indent="-620713"/>
            <a:r>
              <a:rPr lang="ja-JP" altLang="en-US" sz="1200" dirty="0">
                <a:latin typeface="+mn-ea"/>
              </a:rPr>
              <a:t>　　　</a:t>
            </a:r>
            <a:r>
              <a:rPr lang="en-US" altLang="ja-JP" sz="1200" dirty="0">
                <a:latin typeface="+mn-ea"/>
              </a:rPr>
              <a:t>3.</a:t>
            </a:r>
            <a:r>
              <a:rPr lang="ja-JP" altLang="en-US" sz="1200" dirty="0">
                <a:latin typeface="+mn-ea"/>
              </a:rPr>
              <a:t>ヘモグロビン</a:t>
            </a:r>
            <a:r>
              <a:rPr lang="en-US" altLang="ja-JP" sz="1200" dirty="0">
                <a:latin typeface="+mn-ea"/>
              </a:rPr>
              <a:t>A1c 5.6</a:t>
            </a:r>
            <a:r>
              <a:rPr lang="ja-JP" altLang="en-US" sz="1200" dirty="0">
                <a:latin typeface="+mn-ea"/>
              </a:rPr>
              <a:t>～</a:t>
            </a:r>
            <a:r>
              <a:rPr lang="en-US" altLang="ja-JP" sz="1200" dirty="0">
                <a:latin typeface="+mn-ea"/>
              </a:rPr>
              <a:t>5.9</a:t>
            </a:r>
            <a:r>
              <a:rPr lang="ja-JP" altLang="en-US" sz="1200" dirty="0">
                <a:latin typeface="+mn-ea"/>
              </a:rPr>
              <a:t>％</a:t>
            </a:r>
            <a:endParaRPr lang="en-US" altLang="ja-JP" sz="1200" dirty="0">
              <a:latin typeface="+mn-ea"/>
            </a:endParaRPr>
          </a:p>
          <a:p>
            <a:pPr marL="893763" indent="-620713"/>
            <a:r>
              <a:rPr lang="ja-JP" altLang="en-US" sz="1200" dirty="0">
                <a:latin typeface="+mn-ea"/>
              </a:rPr>
              <a:t>　　　　</a:t>
            </a:r>
            <a:r>
              <a:rPr lang="en-US" altLang="ja-JP" sz="1200" dirty="0">
                <a:latin typeface="+mn-ea"/>
              </a:rPr>
              <a:t>※</a:t>
            </a:r>
            <a:r>
              <a:rPr lang="ja-JP" altLang="en-US" sz="1200" dirty="0">
                <a:latin typeface="+mn-ea"/>
              </a:rPr>
              <a:t>インスリン注射及び服薬治療をしている方を除く</a:t>
            </a:r>
            <a:endParaRPr lang="en-US" altLang="ja-JP" sz="1200" dirty="0">
              <a:latin typeface="+mn-ea"/>
            </a:endParaRPr>
          </a:p>
          <a:p>
            <a:pPr marL="893763" indent="-620713"/>
            <a:endParaRPr lang="en-US" altLang="ja-JP" sz="1200" dirty="0">
              <a:latin typeface="+mn-ea"/>
            </a:endParaRPr>
          </a:p>
          <a:p>
            <a:r>
              <a:rPr lang="ja-JP" altLang="en-US" sz="1200" dirty="0">
                <a:latin typeface="+mn-ea"/>
              </a:rPr>
              <a:t>　　</a:t>
            </a:r>
            <a:r>
              <a:rPr lang="en-US" altLang="ja-JP" sz="1200" dirty="0">
                <a:latin typeface="+mn-ea"/>
              </a:rPr>
              <a:t>【</a:t>
            </a:r>
            <a:r>
              <a:rPr lang="ja-JP" altLang="en-US" sz="1200" dirty="0">
                <a:latin typeface="+mn-ea"/>
              </a:rPr>
              <a:t>実施内容</a:t>
            </a:r>
            <a:r>
              <a:rPr lang="en-US" altLang="ja-JP" sz="1200" dirty="0">
                <a:latin typeface="+mn-ea"/>
              </a:rPr>
              <a:t>】</a:t>
            </a:r>
          </a:p>
          <a:p>
            <a:r>
              <a:rPr lang="ja-JP" altLang="en-US" sz="1200" dirty="0">
                <a:latin typeface="+mn-ea"/>
              </a:rPr>
              <a:t>　　　　①集団教室（</a:t>
            </a:r>
            <a:r>
              <a:rPr lang="en-US" altLang="ja-JP" sz="1200" dirty="0">
                <a:latin typeface="+mn-ea"/>
              </a:rPr>
              <a:t>3</a:t>
            </a:r>
            <a:r>
              <a:rPr lang="ja-JP" altLang="en-US" sz="1200" dirty="0">
                <a:latin typeface="+mn-ea"/>
              </a:rPr>
              <a:t>回</a:t>
            </a:r>
            <a:r>
              <a:rPr lang="en-US" altLang="ja-JP" sz="1200" dirty="0">
                <a:latin typeface="+mn-ea"/>
              </a:rPr>
              <a:t>1</a:t>
            </a:r>
            <a:r>
              <a:rPr lang="ja-JP" altLang="en-US" sz="1200" dirty="0">
                <a:latin typeface="+mn-ea"/>
              </a:rPr>
              <a:t>コース）</a:t>
            </a:r>
            <a:endParaRPr lang="en-US" altLang="ja-JP" sz="1200" dirty="0">
              <a:latin typeface="+mn-ea"/>
            </a:endParaRPr>
          </a:p>
          <a:p>
            <a:r>
              <a:rPr lang="ja-JP" altLang="en-US" sz="1200" dirty="0">
                <a:latin typeface="+mn-ea"/>
              </a:rPr>
              <a:t>　　　　　</a:t>
            </a:r>
            <a:r>
              <a:rPr lang="ja-JP" altLang="ja-JP" sz="1200" dirty="0">
                <a:latin typeface="+mn-ea"/>
              </a:rPr>
              <a:t>１回目：糖尿病病態・食品交換表についての講話、糖尿病予防食の調理と試食</a:t>
            </a:r>
          </a:p>
          <a:p>
            <a:r>
              <a:rPr lang="ja-JP" altLang="en-US" sz="1200" dirty="0">
                <a:latin typeface="+mn-ea"/>
              </a:rPr>
              <a:t>　　　　　</a:t>
            </a:r>
            <a:r>
              <a:rPr lang="ja-JP" altLang="ja-JP" sz="1200" dirty="0">
                <a:latin typeface="+mn-ea"/>
              </a:rPr>
              <a:t>２回目：食品交換表についての講話、運動についての講話と実践</a:t>
            </a:r>
          </a:p>
          <a:p>
            <a:r>
              <a:rPr lang="ja-JP" altLang="en-US" sz="1200" dirty="0">
                <a:latin typeface="+mn-ea"/>
              </a:rPr>
              <a:t>　　　　　</a:t>
            </a:r>
            <a:r>
              <a:rPr lang="ja-JP" altLang="ja-JP" sz="1200" dirty="0">
                <a:latin typeface="+mn-ea"/>
              </a:rPr>
              <a:t>３回目：糖尿病クイズ、運動についての講話と実践、外食のカロリーについての講話</a:t>
            </a:r>
          </a:p>
          <a:p>
            <a:r>
              <a:rPr lang="ja-JP" altLang="ja-JP" sz="1200" dirty="0">
                <a:latin typeface="+mn-ea"/>
              </a:rPr>
              <a:t>　　　　　</a:t>
            </a:r>
            <a:r>
              <a:rPr lang="ja-JP" altLang="en-US" sz="1200" dirty="0">
                <a:latin typeface="+mn-ea"/>
              </a:rPr>
              <a:t>　　　</a:t>
            </a:r>
            <a:r>
              <a:rPr lang="ja-JP" altLang="ja-JP" sz="1200" dirty="0">
                <a:latin typeface="+mn-ea"/>
              </a:rPr>
              <a:t>　</a:t>
            </a:r>
            <a:r>
              <a:rPr lang="ja-JP" altLang="en-US" sz="1200" dirty="0">
                <a:latin typeface="+mn-ea"/>
              </a:rPr>
              <a:t>　</a:t>
            </a:r>
            <a:r>
              <a:rPr lang="ja-JP" altLang="ja-JP" sz="1200" dirty="0">
                <a:latin typeface="+mn-ea"/>
              </a:rPr>
              <a:t>学んだことを活かして食事カードバイキングの実施</a:t>
            </a:r>
            <a:endParaRPr lang="en-US" altLang="ja-JP" sz="1200" dirty="0">
              <a:latin typeface="+mn-ea"/>
            </a:endParaRPr>
          </a:p>
          <a:p>
            <a:endParaRPr lang="en-US" altLang="ja-JP" sz="1200" dirty="0">
              <a:latin typeface="+mn-ea"/>
            </a:endParaRPr>
          </a:p>
          <a:p>
            <a:r>
              <a:rPr lang="ja-JP" altLang="en-US" sz="1200" dirty="0">
                <a:latin typeface="+mn-ea"/>
              </a:rPr>
              <a:t>　　　　②個別健康教育</a:t>
            </a:r>
            <a:endParaRPr lang="en-US" altLang="ja-JP" sz="1200" dirty="0">
              <a:latin typeface="+mn-ea"/>
            </a:endParaRPr>
          </a:p>
          <a:p>
            <a:r>
              <a:rPr lang="ja-JP" altLang="en-US" sz="1200" dirty="0">
                <a:latin typeface="+mn-ea"/>
              </a:rPr>
              <a:t>　　　　　</a:t>
            </a:r>
            <a:r>
              <a:rPr lang="ja-JP" altLang="ja-JP" sz="1200" dirty="0">
                <a:latin typeface="+mn-ea"/>
              </a:rPr>
              <a:t>個別健康教育マニュアルにより、６か月間健康教育を実施（面接、血液検査、集団講義等）。</a:t>
            </a:r>
            <a:endParaRPr lang="en-US" altLang="ja-JP" sz="1200" dirty="0">
              <a:latin typeface="+mn-ea"/>
            </a:endParaRPr>
          </a:p>
          <a:p>
            <a:endParaRPr lang="en-US" altLang="ja-JP" sz="1200" dirty="0">
              <a:latin typeface="+mn-ea"/>
            </a:endParaRPr>
          </a:p>
          <a:p>
            <a:r>
              <a:rPr lang="ja-JP" altLang="en-US" sz="1200" dirty="0">
                <a:latin typeface="+mn-ea"/>
              </a:rPr>
              <a:t>　　　</a:t>
            </a:r>
            <a:r>
              <a:rPr lang="en-US" altLang="ja-JP" sz="1200" dirty="0">
                <a:latin typeface="+mn-ea"/>
              </a:rPr>
              <a:t>【</a:t>
            </a:r>
            <a:r>
              <a:rPr lang="ja-JP" altLang="en-US" sz="1200" dirty="0">
                <a:latin typeface="+mn-ea"/>
              </a:rPr>
              <a:t>評価指標</a:t>
            </a:r>
            <a:r>
              <a:rPr lang="en-US" altLang="ja-JP" sz="1200" dirty="0">
                <a:latin typeface="+mn-ea"/>
              </a:rPr>
              <a:t>】</a:t>
            </a:r>
          </a:p>
          <a:p>
            <a:r>
              <a:rPr lang="ja-JP" altLang="en-US" sz="1200" dirty="0">
                <a:latin typeface="+mn-ea"/>
              </a:rPr>
              <a:t>　　　　・参加者数の増加、参加者の血糖値の低下</a:t>
            </a:r>
            <a:endParaRPr lang="en-US" altLang="ja-JP" sz="1200" dirty="0">
              <a:latin typeface="+mn-ea"/>
            </a:endParaRPr>
          </a:p>
          <a:p>
            <a:r>
              <a:rPr lang="ja-JP" altLang="en-US" sz="1200" dirty="0">
                <a:latin typeface="+mn-ea"/>
              </a:rPr>
              <a:t>　　　　・血糖値有所見者割合の減少</a:t>
            </a:r>
            <a:endParaRPr lang="en-US" altLang="ja-JP" sz="1200" dirty="0">
              <a:latin typeface="+mn-ea"/>
            </a:endParaRPr>
          </a:p>
          <a:p>
            <a:pPr marL="893763" indent="-620713"/>
            <a:endParaRPr lang="ja-JP" altLang="en-US" sz="1200" dirty="0">
              <a:latin typeface="+mn-ea"/>
            </a:endParaRPr>
          </a:p>
        </p:txBody>
      </p:sp>
      <p:sp>
        <p:nvSpPr>
          <p:cNvPr id="6" name="テキスト ボックス 5"/>
          <p:cNvSpPr txBox="1"/>
          <p:nvPr/>
        </p:nvSpPr>
        <p:spPr>
          <a:xfrm>
            <a:off x="188640" y="4406504"/>
            <a:ext cx="6120000" cy="307777"/>
          </a:xfrm>
          <a:prstGeom prst="rect">
            <a:avLst/>
          </a:prstGeom>
          <a:noFill/>
        </p:spPr>
        <p:txBody>
          <a:bodyPr wrap="square" lIns="0" rIns="0" rtlCol="0">
            <a:spAutoFit/>
          </a:bodyPr>
          <a:lstStyle/>
          <a:p>
            <a:pPr marL="271463" indent="-188913"/>
            <a:r>
              <a:rPr lang="en-US" altLang="ja-JP" sz="1400" dirty="0">
                <a:latin typeface="+mn-ea"/>
              </a:rPr>
              <a:t>(7)</a:t>
            </a:r>
            <a:r>
              <a:rPr lang="ja-JP" altLang="en-US" sz="1400" dirty="0">
                <a:latin typeface="+mn-ea"/>
              </a:rPr>
              <a:t>高血圧予防事業</a:t>
            </a:r>
            <a:endParaRPr lang="en-US" altLang="ja-JP" sz="1400" dirty="0">
              <a:latin typeface="+mn-ea"/>
            </a:endParaRPr>
          </a:p>
        </p:txBody>
      </p:sp>
      <p:sp>
        <p:nvSpPr>
          <p:cNvPr id="7" name="テキスト ボックス 6"/>
          <p:cNvSpPr txBox="1"/>
          <p:nvPr/>
        </p:nvSpPr>
        <p:spPr>
          <a:xfrm>
            <a:off x="296550" y="4714281"/>
            <a:ext cx="6264900" cy="4154984"/>
          </a:xfrm>
          <a:prstGeom prst="rect">
            <a:avLst/>
          </a:prstGeom>
          <a:noFill/>
          <a:ln>
            <a:noFill/>
          </a:ln>
        </p:spPr>
        <p:txBody>
          <a:bodyPr wrap="square" lIns="0" rIns="0" rtlCol="0">
            <a:spAutoFit/>
          </a:bodyPr>
          <a:lstStyle/>
          <a:p>
            <a:r>
              <a:rPr lang="en-US" altLang="ja-JP" sz="1200" dirty="0">
                <a:latin typeface="+mn-ea"/>
              </a:rPr>
              <a:t>【</a:t>
            </a:r>
            <a:r>
              <a:rPr lang="ja-JP" altLang="en-US" sz="1200" dirty="0" smtClean="0">
                <a:latin typeface="+mn-ea"/>
              </a:rPr>
              <a:t>目的及び概要</a:t>
            </a:r>
            <a:r>
              <a:rPr lang="en-US" altLang="ja-JP" sz="1200" dirty="0">
                <a:latin typeface="+mn-ea"/>
              </a:rPr>
              <a:t>】</a:t>
            </a:r>
          </a:p>
          <a:p>
            <a:r>
              <a:rPr lang="ja-JP" altLang="en-US" sz="1200" dirty="0">
                <a:latin typeface="+mn-ea"/>
              </a:rPr>
              <a:t>　　</a:t>
            </a:r>
            <a:r>
              <a:rPr lang="ja-JP" altLang="ja-JP" sz="1200" dirty="0">
                <a:latin typeface="+mn-ea"/>
              </a:rPr>
              <a:t>減塩について学び、高血圧予防・腎臓病予防のために減塩生活を継続することができるよう</a:t>
            </a:r>
            <a:r>
              <a:rPr lang="ja-JP" altLang="en-US" sz="1200" dirty="0">
                <a:latin typeface="+mn-ea"/>
              </a:rPr>
              <a:t>に</a:t>
            </a:r>
            <a:endParaRPr lang="en-US" altLang="ja-JP" sz="1200" dirty="0">
              <a:latin typeface="+mn-ea"/>
            </a:endParaRPr>
          </a:p>
          <a:p>
            <a:r>
              <a:rPr lang="ja-JP" altLang="en-US" sz="1200" dirty="0">
                <a:latin typeface="+mn-ea"/>
              </a:rPr>
              <a:t>　　</a:t>
            </a:r>
            <a:r>
              <a:rPr lang="ja-JP" altLang="ja-JP" sz="1200" dirty="0">
                <a:latin typeface="+mn-ea"/>
              </a:rPr>
              <a:t>支援する。</a:t>
            </a:r>
            <a:endParaRPr lang="en-US" altLang="ja-JP" sz="1200" dirty="0">
              <a:latin typeface="+mn-ea"/>
            </a:endParaRPr>
          </a:p>
          <a:p>
            <a:endParaRPr lang="en-US" altLang="ja-JP" sz="1200" dirty="0">
              <a:latin typeface="+mn-ea"/>
            </a:endParaRPr>
          </a:p>
          <a:p>
            <a:r>
              <a:rPr lang="ja-JP" altLang="ja-JP" sz="1200" dirty="0">
                <a:latin typeface="+mn-ea"/>
              </a:rPr>
              <a:t>　</a:t>
            </a:r>
            <a:r>
              <a:rPr lang="en-US" altLang="ja-JP" sz="1200" dirty="0">
                <a:latin typeface="+mn-ea"/>
              </a:rPr>
              <a:t>【</a:t>
            </a:r>
            <a:r>
              <a:rPr lang="ja-JP" altLang="en-US" sz="1200" dirty="0">
                <a:latin typeface="+mn-ea"/>
              </a:rPr>
              <a:t>対象者</a:t>
            </a:r>
            <a:r>
              <a:rPr lang="en-US" altLang="ja-JP" sz="1200" dirty="0">
                <a:latin typeface="+mn-ea"/>
              </a:rPr>
              <a:t>】</a:t>
            </a:r>
          </a:p>
          <a:p>
            <a:r>
              <a:rPr lang="ja-JP" altLang="en-US" sz="1200" dirty="0">
                <a:latin typeface="+mn-ea"/>
              </a:rPr>
              <a:t>　　　</a:t>
            </a:r>
            <a:r>
              <a:rPr lang="ja-JP" altLang="ja-JP" sz="1200" dirty="0">
                <a:latin typeface="+mn-ea"/>
              </a:rPr>
              <a:t>特定健診受診者（</a:t>
            </a:r>
            <a:r>
              <a:rPr lang="en-US" altLang="ja-JP" sz="1200" dirty="0">
                <a:latin typeface="+mn-ea"/>
              </a:rPr>
              <a:t>74</a:t>
            </a:r>
            <a:r>
              <a:rPr lang="ja-JP" altLang="ja-JP" sz="1200" dirty="0">
                <a:latin typeface="+mn-ea"/>
              </a:rPr>
              <a:t>歳以下）で、①または②に該当する方</a:t>
            </a:r>
          </a:p>
          <a:p>
            <a:r>
              <a:rPr lang="ja-JP" altLang="en-US" sz="1200" dirty="0">
                <a:latin typeface="+mn-ea"/>
              </a:rPr>
              <a:t>　　</a:t>
            </a:r>
            <a:r>
              <a:rPr lang="ja-JP" altLang="ja-JP" sz="1200" dirty="0">
                <a:latin typeface="+mn-ea"/>
              </a:rPr>
              <a:t>①血圧が要指導・要医療（収縮期血圧</a:t>
            </a:r>
            <a:r>
              <a:rPr lang="en-US" altLang="ja-JP" sz="1200" dirty="0">
                <a:latin typeface="+mn-ea"/>
              </a:rPr>
              <a:t>130mmHg</a:t>
            </a:r>
            <a:r>
              <a:rPr lang="ja-JP" altLang="ja-JP" sz="1200" dirty="0">
                <a:latin typeface="+mn-ea"/>
              </a:rPr>
              <a:t>以上、拡張期血圧</a:t>
            </a:r>
            <a:r>
              <a:rPr lang="en-US" altLang="ja-JP" sz="1200" dirty="0">
                <a:latin typeface="+mn-ea"/>
              </a:rPr>
              <a:t>85mmHg</a:t>
            </a:r>
            <a:r>
              <a:rPr lang="ja-JP" altLang="ja-JP" sz="1200" dirty="0">
                <a:latin typeface="+mn-ea"/>
              </a:rPr>
              <a:t>以上）の方で内</a:t>
            </a:r>
            <a:r>
              <a:rPr lang="ja-JP" altLang="en-US" sz="1200" dirty="0">
                <a:latin typeface="+mn-ea"/>
              </a:rPr>
              <a:t>　</a:t>
            </a:r>
            <a:endParaRPr lang="en-US" altLang="ja-JP" sz="1200" dirty="0">
              <a:latin typeface="+mn-ea"/>
            </a:endParaRPr>
          </a:p>
          <a:p>
            <a:r>
              <a:rPr lang="ja-JP" altLang="en-US" sz="1200" dirty="0">
                <a:latin typeface="+mn-ea"/>
              </a:rPr>
              <a:t>　　　 </a:t>
            </a:r>
            <a:r>
              <a:rPr lang="ja-JP" altLang="ja-JP" sz="1200" dirty="0">
                <a:latin typeface="+mn-ea"/>
              </a:rPr>
              <a:t>服治療をしていない方</a:t>
            </a:r>
          </a:p>
          <a:p>
            <a:r>
              <a:rPr lang="ja-JP" altLang="en-US" sz="1200" dirty="0">
                <a:latin typeface="+mn-ea"/>
              </a:rPr>
              <a:t>　　</a:t>
            </a:r>
            <a:r>
              <a:rPr lang="ja-JP" altLang="ja-JP" sz="1200" dirty="0">
                <a:latin typeface="+mn-ea"/>
              </a:rPr>
              <a:t>②クレアチニンが要指導（男性</a:t>
            </a:r>
            <a:r>
              <a:rPr lang="en-US" altLang="ja-JP" sz="1200" dirty="0">
                <a:latin typeface="+mn-ea"/>
              </a:rPr>
              <a:t>1.10</a:t>
            </a:r>
            <a:r>
              <a:rPr lang="ja-JP" altLang="ja-JP" sz="1200" dirty="0">
                <a:latin typeface="+mn-ea"/>
              </a:rPr>
              <a:t>～</a:t>
            </a:r>
            <a:r>
              <a:rPr lang="en-US" altLang="ja-JP" sz="1200" dirty="0">
                <a:latin typeface="+mn-ea"/>
              </a:rPr>
              <a:t>1.39mg/dl</a:t>
            </a:r>
            <a:r>
              <a:rPr lang="ja-JP" altLang="ja-JP" sz="1200" dirty="0" err="1">
                <a:latin typeface="+mn-ea"/>
              </a:rPr>
              <a:t>、</a:t>
            </a:r>
            <a:r>
              <a:rPr lang="ja-JP" altLang="ja-JP" sz="1200" dirty="0">
                <a:latin typeface="+mn-ea"/>
              </a:rPr>
              <a:t>女性</a:t>
            </a:r>
            <a:r>
              <a:rPr lang="en-US" altLang="ja-JP" sz="1200" dirty="0">
                <a:latin typeface="+mn-ea"/>
              </a:rPr>
              <a:t>0.80</a:t>
            </a:r>
            <a:r>
              <a:rPr lang="ja-JP" altLang="ja-JP" sz="1200" dirty="0">
                <a:latin typeface="+mn-ea"/>
              </a:rPr>
              <a:t>～</a:t>
            </a:r>
            <a:r>
              <a:rPr lang="en-US" altLang="ja-JP" sz="1200" dirty="0">
                <a:latin typeface="+mn-ea"/>
              </a:rPr>
              <a:t>1.09mg/dl</a:t>
            </a:r>
            <a:r>
              <a:rPr lang="ja-JP" altLang="ja-JP" sz="1200" dirty="0">
                <a:latin typeface="+mn-ea"/>
              </a:rPr>
              <a:t>）の方</a:t>
            </a:r>
            <a:endParaRPr lang="en-US" altLang="ja-JP" sz="1200" dirty="0">
              <a:latin typeface="+mn-ea"/>
            </a:endParaRPr>
          </a:p>
          <a:p>
            <a:r>
              <a:rPr lang="ja-JP" altLang="en-US" sz="1200" dirty="0">
                <a:latin typeface="+mn-ea"/>
              </a:rPr>
              <a:t>　　③</a:t>
            </a:r>
            <a:r>
              <a:rPr lang="en-US" altLang="ja-JP" sz="1200" dirty="0" err="1">
                <a:latin typeface="+mn-ea"/>
              </a:rPr>
              <a:t>eGFR</a:t>
            </a:r>
            <a:r>
              <a:rPr lang="ja-JP" altLang="en-US" sz="1200" dirty="0">
                <a:latin typeface="+mn-ea"/>
              </a:rPr>
              <a:t>要指導者　　</a:t>
            </a:r>
            <a:endParaRPr lang="en-US" altLang="ja-JP" sz="1200" dirty="0">
              <a:latin typeface="+mn-ea"/>
            </a:endParaRPr>
          </a:p>
          <a:p>
            <a:endParaRPr lang="en-US" altLang="ja-JP" sz="1200" dirty="0">
              <a:latin typeface="+mn-ea"/>
            </a:endParaRPr>
          </a:p>
          <a:p>
            <a:r>
              <a:rPr lang="ja-JP" altLang="en-US" sz="1200" dirty="0">
                <a:latin typeface="+mn-ea"/>
              </a:rPr>
              <a:t>　</a:t>
            </a:r>
            <a:r>
              <a:rPr lang="en-US" altLang="ja-JP" sz="1200" dirty="0">
                <a:latin typeface="+mn-ea"/>
              </a:rPr>
              <a:t>【</a:t>
            </a:r>
            <a:r>
              <a:rPr lang="ja-JP" altLang="en-US" sz="1200" dirty="0">
                <a:latin typeface="+mn-ea"/>
              </a:rPr>
              <a:t>実施内容</a:t>
            </a:r>
            <a:r>
              <a:rPr lang="en-US" altLang="ja-JP" sz="1200" dirty="0">
                <a:latin typeface="+mn-ea"/>
              </a:rPr>
              <a:t>】</a:t>
            </a:r>
          </a:p>
          <a:p>
            <a:r>
              <a:rPr lang="ja-JP" altLang="en-US" sz="1200" dirty="0">
                <a:latin typeface="+mn-ea"/>
              </a:rPr>
              <a:t>　　</a:t>
            </a:r>
            <a:r>
              <a:rPr lang="ja-JP" altLang="ja-JP" sz="1200" dirty="0">
                <a:latin typeface="+mn-ea"/>
              </a:rPr>
              <a:t>・４回１コース（約３か月間）で実施。</a:t>
            </a:r>
            <a:endParaRPr lang="en-US" altLang="ja-JP" sz="1200" dirty="0">
              <a:latin typeface="+mn-ea"/>
            </a:endParaRPr>
          </a:p>
          <a:p>
            <a:r>
              <a:rPr lang="ja-JP" altLang="en-US" sz="1200" dirty="0">
                <a:latin typeface="+mn-ea"/>
              </a:rPr>
              <a:t>　　・教室期間中、尿中塩分測定（スポット尿の検査）：３回実施。</a:t>
            </a:r>
            <a:endParaRPr lang="ja-JP" altLang="ja-JP" sz="1200" dirty="0">
              <a:latin typeface="+mn-ea"/>
            </a:endParaRPr>
          </a:p>
          <a:p>
            <a:r>
              <a:rPr lang="ja-JP" altLang="en-US" sz="1200" dirty="0">
                <a:latin typeface="+mn-ea"/>
              </a:rPr>
              <a:t>　　</a:t>
            </a:r>
            <a:r>
              <a:rPr lang="ja-JP" altLang="ja-JP" sz="1200" dirty="0">
                <a:latin typeface="+mn-ea"/>
              </a:rPr>
              <a:t>・高血圧・腎臓病予防のため、講話や調理実習等で減塩について学ぶ。</a:t>
            </a:r>
          </a:p>
          <a:p>
            <a:r>
              <a:rPr lang="ja-JP" altLang="en-US" sz="1200" dirty="0">
                <a:latin typeface="+mn-ea"/>
              </a:rPr>
              <a:t>　　</a:t>
            </a:r>
            <a:r>
              <a:rPr lang="ja-JP" altLang="ja-JP" sz="1200" dirty="0">
                <a:latin typeface="+mn-ea"/>
              </a:rPr>
              <a:t>・みそ汁飲み比べ（塩分濃度の異なるみそ汁を試飲）</a:t>
            </a:r>
          </a:p>
          <a:p>
            <a:r>
              <a:rPr lang="ja-JP" altLang="ja-JP" sz="1200" dirty="0">
                <a:latin typeface="+mn-ea"/>
              </a:rPr>
              <a:t>　　・脳卒中啓発ＤＶＤ鑑賞（脳卒中啓発プロジェクトの一環として実施）</a:t>
            </a:r>
          </a:p>
          <a:p>
            <a:r>
              <a:rPr lang="ja-JP" altLang="ja-JP" sz="1200" dirty="0">
                <a:latin typeface="+mn-ea"/>
              </a:rPr>
              <a:t>　　</a:t>
            </a:r>
            <a:endParaRPr lang="en-US" altLang="ja-JP" sz="1200" dirty="0">
              <a:latin typeface="+mn-ea"/>
            </a:endParaRPr>
          </a:p>
          <a:p>
            <a:r>
              <a:rPr lang="ja-JP" altLang="en-US" sz="1200" dirty="0">
                <a:latin typeface="+mn-ea"/>
              </a:rPr>
              <a:t>　</a:t>
            </a:r>
            <a:r>
              <a:rPr lang="en-US" altLang="ja-JP" sz="1200" dirty="0">
                <a:latin typeface="+mn-ea"/>
              </a:rPr>
              <a:t>【</a:t>
            </a:r>
            <a:r>
              <a:rPr lang="ja-JP" altLang="en-US" sz="1200" dirty="0">
                <a:latin typeface="+mn-ea"/>
              </a:rPr>
              <a:t>評価指標</a:t>
            </a:r>
            <a:r>
              <a:rPr lang="en-US" altLang="ja-JP" sz="1200" dirty="0">
                <a:latin typeface="+mn-ea"/>
              </a:rPr>
              <a:t>】</a:t>
            </a:r>
          </a:p>
          <a:p>
            <a:r>
              <a:rPr lang="ja-JP" altLang="en-US" sz="1200" dirty="0">
                <a:latin typeface="+mn-ea"/>
              </a:rPr>
              <a:t>　　・参加者数の増加</a:t>
            </a:r>
            <a:endParaRPr lang="en-US" altLang="ja-JP" sz="1200" dirty="0">
              <a:latin typeface="+mn-ea"/>
            </a:endParaRPr>
          </a:p>
          <a:p>
            <a:r>
              <a:rPr lang="ja-JP" altLang="en-US" sz="1200" dirty="0">
                <a:latin typeface="+mn-ea"/>
              </a:rPr>
              <a:t>　　・教室参加者の塩分摂取量の改善</a:t>
            </a:r>
            <a:endParaRPr lang="en-US" altLang="ja-JP" sz="1200" dirty="0">
              <a:latin typeface="+mn-ea"/>
            </a:endParaRPr>
          </a:p>
          <a:p>
            <a:endParaRPr lang="ja-JP" altLang="ja-JP" sz="1200" dirty="0">
              <a:latin typeface="+mn-ea"/>
            </a:endParaRPr>
          </a:p>
        </p:txBody>
      </p:sp>
    </p:spTree>
    <p:extLst>
      <p:ext uri="{BB962C8B-B14F-4D97-AF65-F5344CB8AC3E}">
        <p14:creationId xmlns:p14="http://schemas.microsoft.com/office/powerpoint/2010/main" val="145127010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r>
              <a:rPr kumimoji="1" lang="en-US" altLang="ja-JP" dirty="0" smtClean="0"/>
              <a:t>36</a:t>
            </a:r>
            <a:endParaRPr kumimoji="1" lang="ja-JP" altLang="en-US" dirty="0"/>
          </a:p>
        </p:txBody>
      </p:sp>
      <p:sp>
        <p:nvSpPr>
          <p:cNvPr id="11" name="テキスト ボックス 10"/>
          <p:cNvSpPr txBox="1"/>
          <p:nvPr/>
        </p:nvSpPr>
        <p:spPr>
          <a:xfrm>
            <a:off x="178924" y="179512"/>
            <a:ext cx="6120000" cy="415498"/>
          </a:xfrm>
          <a:prstGeom prst="rect">
            <a:avLst/>
          </a:prstGeom>
          <a:noFill/>
        </p:spPr>
        <p:txBody>
          <a:bodyPr wrap="square" lIns="0" rIns="0" rtlCol="0">
            <a:spAutoFit/>
          </a:bodyPr>
          <a:lstStyle/>
          <a:p>
            <a:pPr marL="271463" indent="-188913">
              <a:lnSpc>
                <a:spcPct val="150000"/>
              </a:lnSpc>
            </a:pPr>
            <a:r>
              <a:rPr lang="en-US" altLang="ja-JP" sz="1400" dirty="0">
                <a:latin typeface="ＭＳ 明朝" panose="02020609040205080304" pitchFamily="17" charset="-128"/>
                <a:ea typeface="ＭＳ 明朝" panose="02020609040205080304" pitchFamily="17" charset="-128"/>
              </a:rPr>
              <a:t>(8)</a:t>
            </a:r>
            <a:r>
              <a:rPr lang="ja-JP" altLang="en-US" sz="1400" dirty="0">
                <a:latin typeface="ＭＳ 明朝" panose="02020609040205080304" pitchFamily="17" charset="-128"/>
                <a:ea typeface="ＭＳ 明朝" panose="02020609040205080304" pitchFamily="17" charset="-128"/>
              </a:rPr>
              <a:t>受診行動適正化指導事業</a:t>
            </a:r>
            <a:endParaRPr lang="en-US" altLang="ja-JP" sz="1400" dirty="0">
              <a:latin typeface="ＭＳ 明朝" panose="02020609040205080304" pitchFamily="17" charset="-128"/>
              <a:ea typeface="ＭＳ 明朝" panose="02020609040205080304" pitchFamily="17" charset="-128"/>
            </a:endParaRPr>
          </a:p>
        </p:txBody>
      </p:sp>
      <p:sp>
        <p:nvSpPr>
          <p:cNvPr id="12" name="テキスト ボックス 11"/>
          <p:cNvSpPr txBox="1"/>
          <p:nvPr/>
        </p:nvSpPr>
        <p:spPr>
          <a:xfrm>
            <a:off x="0" y="595010"/>
            <a:ext cx="6120000" cy="2123658"/>
          </a:xfrm>
          <a:prstGeom prst="rect">
            <a:avLst/>
          </a:prstGeom>
          <a:noFill/>
          <a:ln>
            <a:noFill/>
          </a:ln>
        </p:spPr>
        <p:txBody>
          <a:bodyPr wrap="square" lIns="0" rIns="0" rtlCol="0">
            <a:spAutoFit/>
          </a:bodyPr>
          <a:lstStyle/>
          <a:p>
            <a:pPr marL="536575" indent="-263525"/>
            <a:r>
              <a:rPr lang="en-US" altLang="ja-JP" sz="1200" dirty="0" smtClean="0">
                <a:latin typeface="ＭＳ 明朝" panose="02020609040205080304" pitchFamily="17" charset="-128"/>
                <a:ea typeface="ＭＳ 明朝" panose="02020609040205080304" pitchFamily="17" charset="-128"/>
              </a:rPr>
              <a:t>【</a:t>
            </a:r>
            <a:r>
              <a:rPr lang="ja-JP" altLang="en-US" sz="1200" dirty="0" smtClean="0">
                <a:latin typeface="ＭＳ 明朝" panose="02020609040205080304" pitchFamily="17" charset="-128"/>
                <a:ea typeface="ＭＳ 明朝" panose="02020609040205080304" pitchFamily="17" charset="-128"/>
              </a:rPr>
              <a:t>目的</a:t>
            </a:r>
            <a:r>
              <a:rPr lang="ja-JP" altLang="en-US" sz="1200" dirty="0">
                <a:latin typeface="ＭＳ 明朝" panose="02020609040205080304" pitchFamily="17" charset="-128"/>
                <a:ea typeface="ＭＳ 明朝" panose="02020609040205080304" pitchFamily="17" charset="-128"/>
              </a:rPr>
              <a:t>及び概要</a:t>
            </a:r>
            <a:r>
              <a:rPr lang="en-US" altLang="ja-JP" sz="1200" dirty="0">
                <a:latin typeface="ＭＳ 明朝" panose="02020609040205080304" pitchFamily="17" charset="-128"/>
                <a:ea typeface="ＭＳ 明朝" panose="02020609040205080304" pitchFamily="17" charset="-128"/>
              </a:rPr>
              <a:t>】</a:t>
            </a:r>
          </a:p>
          <a:p>
            <a:pPr marL="536575" indent="-263525"/>
            <a:r>
              <a:rPr lang="ja-JP" altLang="en-US" sz="1200" dirty="0">
                <a:latin typeface="ＭＳ 明朝" panose="02020609040205080304" pitchFamily="17" charset="-128"/>
                <a:ea typeface="ＭＳ 明朝" panose="02020609040205080304" pitchFamily="17" charset="-128"/>
              </a:rPr>
              <a:t>　医療費高額化の原因となっている必要以上の受診（重複受診・頻回受診）の患者に</a:t>
            </a:r>
            <a:endParaRPr lang="en-US" altLang="ja-JP" sz="1200" dirty="0">
              <a:latin typeface="ＭＳ 明朝" panose="02020609040205080304" pitchFamily="17" charset="-128"/>
              <a:ea typeface="ＭＳ 明朝" panose="02020609040205080304" pitchFamily="17" charset="-128"/>
            </a:endParaRPr>
          </a:p>
          <a:p>
            <a:pPr marL="536575" indent="-263525"/>
            <a:r>
              <a:rPr lang="ja-JP" altLang="en-US" sz="1200" dirty="0">
                <a:latin typeface="ＭＳ 明朝" panose="02020609040205080304" pitchFamily="17" charset="-128"/>
                <a:ea typeface="ＭＳ 明朝" panose="02020609040205080304" pitchFamily="17" charset="-128"/>
              </a:rPr>
              <a:t>　対し、正しい受診行動を促す指導を専門職により行い、医療費の抑制を図る。</a:t>
            </a:r>
            <a:endParaRPr lang="en-US" altLang="ja-JP" sz="1200" dirty="0">
              <a:latin typeface="ＭＳ 明朝" panose="02020609040205080304" pitchFamily="17" charset="-128"/>
              <a:ea typeface="ＭＳ 明朝" panose="02020609040205080304" pitchFamily="17" charset="-128"/>
            </a:endParaRPr>
          </a:p>
          <a:p>
            <a:pPr marL="536575" indent="-263525"/>
            <a:endParaRPr lang="en-US" altLang="ja-JP" sz="1200" dirty="0">
              <a:latin typeface="ＭＳ 明朝" panose="02020609040205080304" pitchFamily="17" charset="-128"/>
              <a:ea typeface="ＭＳ 明朝" panose="02020609040205080304" pitchFamily="17" charset="-128"/>
            </a:endParaRPr>
          </a:p>
          <a:p>
            <a:pPr marL="893763" indent="-620713"/>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対象者</a:t>
            </a:r>
            <a:r>
              <a:rPr lang="en-US" altLang="ja-JP" sz="1200" dirty="0">
                <a:latin typeface="ＭＳ 明朝" panose="02020609040205080304" pitchFamily="17" charset="-128"/>
                <a:ea typeface="ＭＳ 明朝" panose="02020609040205080304" pitchFamily="17" charset="-128"/>
              </a:rPr>
              <a:t>】</a:t>
            </a:r>
          </a:p>
          <a:p>
            <a:pPr marL="893763" indent="-620713"/>
            <a:r>
              <a:rPr lang="ja-JP" altLang="en-US" sz="1200" dirty="0">
                <a:latin typeface="ＭＳ 明朝" panose="02020609040205080304" pitchFamily="17" charset="-128"/>
                <a:ea typeface="ＭＳ 明朝" panose="02020609040205080304" pitchFamily="17" charset="-128"/>
              </a:rPr>
              <a:t>　重複受診：ひと月に</a:t>
            </a:r>
            <a:r>
              <a:rPr lang="en-US" altLang="ja-JP" sz="1200" dirty="0">
                <a:latin typeface="ＭＳ 明朝" panose="02020609040205080304" pitchFamily="17" charset="-128"/>
                <a:ea typeface="ＭＳ 明朝" panose="02020609040205080304" pitchFamily="17" charset="-128"/>
              </a:rPr>
              <a:t>3</a:t>
            </a:r>
            <a:r>
              <a:rPr lang="ja-JP" altLang="en-US" sz="1200" dirty="0">
                <a:latin typeface="ＭＳ 明朝" panose="02020609040205080304" pitchFamily="17" charset="-128"/>
                <a:ea typeface="ＭＳ 明朝" panose="02020609040205080304" pitchFamily="17" charset="-128"/>
              </a:rPr>
              <a:t>か所以上の医療機関（同一科）を受診を受診した者</a:t>
            </a:r>
            <a:endParaRPr lang="en-US" altLang="ja-JP" sz="1200" dirty="0">
              <a:latin typeface="ＭＳ 明朝" panose="02020609040205080304" pitchFamily="17" charset="-128"/>
              <a:ea typeface="ＭＳ 明朝" panose="02020609040205080304" pitchFamily="17" charset="-128"/>
            </a:endParaRPr>
          </a:p>
          <a:p>
            <a:pPr marL="893763" indent="-620713"/>
            <a:r>
              <a:rPr lang="ja-JP" altLang="en-US" sz="1200" dirty="0">
                <a:latin typeface="ＭＳ 明朝" panose="02020609040205080304" pitchFamily="17" charset="-128"/>
                <a:ea typeface="ＭＳ 明朝" panose="02020609040205080304" pitchFamily="17" charset="-128"/>
              </a:rPr>
              <a:t>　頻回受診：ひと月に</a:t>
            </a:r>
            <a:r>
              <a:rPr lang="en-US" altLang="ja-JP" sz="1200" dirty="0">
                <a:latin typeface="ＭＳ 明朝" panose="02020609040205080304" pitchFamily="17" charset="-128"/>
                <a:ea typeface="ＭＳ 明朝" panose="02020609040205080304" pitchFamily="17" charset="-128"/>
              </a:rPr>
              <a:t>15</a:t>
            </a:r>
            <a:r>
              <a:rPr lang="ja-JP" altLang="en-US" sz="1200" dirty="0">
                <a:latin typeface="ＭＳ 明朝" panose="02020609040205080304" pitchFamily="17" charset="-128"/>
                <a:ea typeface="ＭＳ 明朝" panose="02020609040205080304" pitchFamily="17" charset="-128"/>
              </a:rPr>
              <a:t>日以上医療機関を受診した者</a:t>
            </a:r>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評価指標</a:t>
            </a:r>
            <a:r>
              <a:rPr lang="en-US" altLang="ja-JP" sz="1200" dirty="0">
                <a:latin typeface="ＭＳ 明朝" panose="02020609040205080304" pitchFamily="17" charset="-128"/>
                <a:ea typeface="ＭＳ 明朝" panose="02020609040205080304" pitchFamily="17" charset="-128"/>
              </a:rPr>
              <a:t>】</a:t>
            </a:r>
          </a:p>
          <a:p>
            <a:pPr marL="893763" indent="-620713"/>
            <a:r>
              <a:rPr lang="ja-JP" altLang="en-US" sz="1200" dirty="0">
                <a:latin typeface="ＭＳ 明朝" panose="02020609040205080304" pitchFamily="17" charset="-128"/>
                <a:ea typeface="ＭＳ 明朝" panose="02020609040205080304" pitchFamily="17" charset="-128"/>
              </a:rPr>
              <a:t>　①指導実施率</a:t>
            </a:r>
            <a:endParaRPr lang="en-US" altLang="ja-JP" sz="1200" dirty="0">
              <a:latin typeface="ＭＳ 明朝" panose="02020609040205080304" pitchFamily="17" charset="-128"/>
              <a:ea typeface="ＭＳ 明朝" panose="02020609040205080304" pitchFamily="17" charset="-128"/>
            </a:endParaRPr>
          </a:p>
          <a:p>
            <a:pPr marL="893763" indent="-620713"/>
            <a:r>
              <a:rPr lang="ja-JP" altLang="en-US" sz="1200" dirty="0">
                <a:latin typeface="ＭＳ 明朝" panose="02020609040205080304" pitchFamily="17" charset="-128"/>
                <a:ea typeface="ＭＳ 明朝" panose="02020609040205080304" pitchFamily="17" charset="-128"/>
              </a:rPr>
              <a:t>　②指導完了後の受診行動適正化率</a:t>
            </a:r>
          </a:p>
        </p:txBody>
      </p:sp>
      <p:grpSp>
        <p:nvGrpSpPr>
          <p:cNvPr id="13" name="グループ化 12"/>
          <p:cNvGrpSpPr/>
          <p:nvPr/>
        </p:nvGrpSpPr>
        <p:grpSpPr>
          <a:xfrm>
            <a:off x="57295" y="2771800"/>
            <a:ext cx="6310731" cy="6124754"/>
            <a:chOff x="204192" y="4719763"/>
            <a:chExt cx="6310731" cy="6124754"/>
          </a:xfrm>
        </p:grpSpPr>
        <p:sp>
          <p:nvSpPr>
            <p:cNvPr id="14" name="テキスト ボックス 13"/>
            <p:cNvSpPr txBox="1"/>
            <p:nvPr/>
          </p:nvSpPr>
          <p:spPr>
            <a:xfrm>
              <a:off x="394923" y="4719763"/>
              <a:ext cx="6120000" cy="307777"/>
            </a:xfrm>
            <a:prstGeom prst="rect">
              <a:avLst/>
            </a:prstGeom>
            <a:noFill/>
          </p:spPr>
          <p:txBody>
            <a:bodyPr wrap="square" lIns="0" rIns="0" rtlCol="0">
              <a:spAutoFit/>
            </a:bodyPr>
            <a:lstStyle/>
            <a:p>
              <a:pPr marL="271463" indent="-188913"/>
              <a:r>
                <a:rPr lang="en-US" altLang="ja-JP" sz="1400" dirty="0">
                  <a:latin typeface="ＭＳ 明朝" panose="02020609040205080304" pitchFamily="17" charset="-128"/>
                  <a:ea typeface="ＭＳ 明朝" panose="02020609040205080304" pitchFamily="17" charset="-128"/>
                </a:rPr>
                <a:t>(9)</a:t>
              </a:r>
              <a:r>
                <a:rPr lang="ja-JP" altLang="en-US" sz="1400" dirty="0">
                  <a:latin typeface="ＭＳ 明朝" panose="02020609040205080304" pitchFamily="17" charset="-128"/>
                  <a:ea typeface="ＭＳ 明朝" panose="02020609040205080304" pitchFamily="17" charset="-128"/>
                </a:rPr>
                <a:t>ジェネリック医薬品差額通知事業</a:t>
              </a:r>
              <a:endParaRPr lang="en-US" altLang="ja-JP" sz="1400" dirty="0">
                <a:latin typeface="ＭＳ 明朝" panose="02020609040205080304" pitchFamily="17" charset="-128"/>
                <a:ea typeface="ＭＳ 明朝" panose="02020609040205080304" pitchFamily="17" charset="-128"/>
              </a:endParaRPr>
            </a:p>
          </p:txBody>
        </p:sp>
        <p:sp>
          <p:nvSpPr>
            <p:cNvPr id="15" name="テキスト ボックス 14"/>
            <p:cNvSpPr txBox="1"/>
            <p:nvPr/>
          </p:nvSpPr>
          <p:spPr>
            <a:xfrm>
              <a:off x="204192" y="5027540"/>
              <a:ext cx="6120000" cy="5816977"/>
            </a:xfrm>
            <a:prstGeom prst="rect">
              <a:avLst/>
            </a:prstGeom>
            <a:noFill/>
            <a:ln>
              <a:noFill/>
            </a:ln>
          </p:spPr>
          <p:txBody>
            <a:bodyPr wrap="square" lIns="0" rIns="0" rtlCol="0">
              <a:spAutoFit/>
            </a:bodyPr>
            <a:lstStyle/>
            <a:p>
              <a:pPr marL="536575" indent="-263525"/>
              <a:r>
                <a:rPr lang="en-US" altLang="ja-JP" sz="1200" dirty="0" smtClean="0">
                  <a:latin typeface="ＭＳ 明朝" panose="02020609040205080304" pitchFamily="17" charset="-128"/>
                  <a:ea typeface="ＭＳ 明朝" panose="02020609040205080304" pitchFamily="17" charset="-128"/>
                </a:rPr>
                <a:t>【</a:t>
              </a:r>
              <a:r>
                <a:rPr lang="ja-JP" altLang="en-US" sz="1200" dirty="0" smtClean="0">
                  <a:latin typeface="ＭＳ 明朝" panose="02020609040205080304" pitchFamily="17" charset="-128"/>
                  <a:ea typeface="ＭＳ 明朝" panose="02020609040205080304" pitchFamily="17" charset="-128"/>
                </a:rPr>
                <a:t>目的</a:t>
              </a:r>
              <a:r>
                <a:rPr lang="ja-JP" altLang="en-US" sz="1200" dirty="0">
                  <a:latin typeface="ＭＳ 明朝" panose="02020609040205080304" pitchFamily="17" charset="-128"/>
                  <a:ea typeface="ＭＳ 明朝" panose="02020609040205080304" pitchFamily="17" charset="-128"/>
                </a:rPr>
                <a:t>及び概要</a:t>
              </a:r>
              <a:r>
                <a:rPr lang="en-US" altLang="ja-JP" sz="1200" dirty="0">
                  <a:latin typeface="ＭＳ 明朝" panose="02020609040205080304" pitchFamily="17" charset="-128"/>
                  <a:ea typeface="ＭＳ 明朝" panose="02020609040205080304" pitchFamily="17" charset="-128"/>
                </a:rPr>
                <a:t>】</a:t>
              </a:r>
            </a:p>
            <a:p>
              <a:pPr marL="536575" indent="-263525"/>
              <a:r>
                <a:rPr lang="ja-JP" altLang="en-US" sz="1200" dirty="0">
                  <a:latin typeface="ＭＳ 明朝" panose="02020609040205080304" pitchFamily="17" charset="-128"/>
                  <a:ea typeface="ＭＳ 明朝" panose="02020609040205080304" pitchFamily="17" charset="-128"/>
                </a:rPr>
                <a:t>　ジェネリック医薬品に切り替え可能な先発品を処方されている対象者へ、薬剤費の</a:t>
              </a:r>
              <a:endParaRPr lang="en-US" altLang="ja-JP" sz="1200" dirty="0">
                <a:latin typeface="ＭＳ 明朝" panose="02020609040205080304" pitchFamily="17" charset="-128"/>
                <a:ea typeface="ＭＳ 明朝" panose="02020609040205080304" pitchFamily="17" charset="-128"/>
              </a:endParaRPr>
            </a:p>
            <a:p>
              <a:pPr marL="536575" indent="-263525"/>
              <a:r>
                <a:rPr lang="ja-JP" altLang="en-US" sz="1200" dirty="0">
                  <a:latin typeface="ＭＳ 明朝" panose="02020609040205080304" pitchFamily="17" charset="-128"/>
                  <a:ea typeface="ＭＳ 明朝" panose="02020609040205080304" pitchFamily="17" charset="-128"/>
                </a:rPr>
                <a:t>　差額通知を送付することによりジェネリック医薬品への切り替えを促し、薬剤費の</a:t>
              </a:r>
              <a:endParaRPr lang="en-US" altLang="ja-JP" sz="1200" dirty="0">
                <a:latin typeface="ＭＳ 明朝" panose="02020609040205080304" pitchFamily="17" charset="-128"/>
                <a:ea typeface="ＭＳ 明朝" panose="02020609040205080304" pitchFamily="17" charset="-128"/>
              </a:endParaRPr>
            </a:p>
            <a:p>
              <a:pPr marL="536575" indent="-263525"/>
              <a:r>
                <a:rPr lang="ja-JP" altLang="en-US" sz="1200" dirty="0">
                  <a:latin typeface="ＭＳ 明朝" panose="02020609040205080304" pitchFamily="17" charset="-128"/>
                  <a:ea typeface="ＭＳ 明朝" panose="02020609040205080304" pitchFamily="17" charset="-128"/>
                </a:rPr>
                <a:t>　抑制を図る。</a:t>
              </a:r>
              <a:endParaRPr lang="en-US" altLang="ja-JP" sz="1200" dirty="0">
                <a:latin typeface="ＭＳ 明朝" panose="02020609040205080304" pitchFamily="17" charset="-128"/>
                <a:ea typeface="ＭＳ 明朝" panose="02020609040205080304" pitchFamily="17" charset="-128"/>
              </a:endParaRPr>
            </a:p>
            <a:p>
              <a:pPr marL="536575" indent="-263525"/>
              <a:endParaRPr lang="en-US" altLang="ja-JP" sz="1200" dirty="0">
                <a:latin typeface="ＭＳ 明朝" panose="02020609040205080304" pitchFamily="17" charset="-128"/>
                <a:ea typeface="ＭＳ 明朝" panose="02020609040205080304" pitchFamily="17" charset="-128"/>
              </a:endParaRPr>
            </a:p>
            <a:p>
              <a:pPr marL="893763" indent="-620713"/>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対象者</a:t>
              </a:r>
              <a:r>
                <a:rPr lang="en-US" altLang="ja-JP" sz="1200" dirty="0">
                  <a:latin typeface="ＭＳ 明朝" panose="02020609040205080304" pitchFamily="17" charset="-128"/>
                  <a:ea typeface="ＭＳ 明朝" panose="02020609040205080304" pitchFamily="17" charset="-128"/>
                </a:rPr>
                <a:t>】</a:t>
              </a:r>
            </a:p>
            <a:p>
              <a:pPr marL="893763" indent="-620713"/>
              <a:r>
                <a:rPr lang="ja-JP" altLang="en-US" sz="1200" dirty="0">
                  <a:latin typeface="ＭＳ 明朝" panose="02020609040205080304" pitchFamily="17" charset="-128"/>
                  <a:ea typeface="ＭＳ 明朝" panose="02020609040205080304" pitchFamily="17" charset="-128"/>
                </a:rPr>
                <a:t>　市内在住</a:t>
              </a:r>
              <a:r>
                <a:rPr lang="en-US" altLang="ja-JP" sz="1200" dirty="0">
                  <a:latin typeface="ＭＳ 明朝" panose="02020609040205080304" pitchFamily="17" charset="-128"/>
                  <a:ea typeface="ＭＳ 明朝" panose="02020609040205080304" pitchFamily="17" charset="-128"/>
                </a:rPr>
                <a:t>20</a:t>
              </a:r>
              <a:r>
                <a:rPr lang="ja-JP" altLang="en-US" sz="1200" dirty="0">
                  <a:latin typeface="ＭＳ 明朝" panose="02020609040205080304" pitchFamily="17" charset="-128"/>
                  <a:ea typeface="ＭＳ 明朝" panose="02020609040205080304" pitchFamily="17" charset="-128"/>
                </a:rPr>
                <a:t>歳以上の国民健康保険加入者で、</a:t>
              </a:r>
              <a:r>
                <a:rPr lang="en-US" altLang="ja-JP" sz="1200" dirty="0">
                  <a:latin typeface="ＭＳ 明朝" panose="02020609040205080304" pitchFamily="17" charset="-128"/>
                  <a:ea typeface="ＭＳ 明朝" panose="02020609040205080304" pitchFamily="17" charset="-128"/>
                </a:rPr>
                <a:t>1</a:t>
              </a:r>
              <a:r>
                <a:rPr lang="ja-JP" altLang="en-US" sz="1200" dirty="0">
                  <a:latin typeface="ＭＳ 明朝" panose="02020609040205080304" pitchFamily="17" charset="-128"/>
                  <a:ea typeface="ＭＳ 明朝" panose="02020609040205080304" pitchFamily="17" charset="-128"/>
                </a:rPr>
                <a:t>被保険者あたり</a:t>
              </a:r>
              <a:r>
                <a:rPr lang="en-US" altLang="ja-JP" sz="1200" dirty="0">
                  <a:latin typeface="ＭＳ 明朝" panose="02020609040205080304" pitchFamily="17" charset="-128"/>
                  <a:ea typeface="ＭＳ 明朝" panose="02020609040205080304" pitchFamily="17" charset="-128"/>
                </a:rPr>
                <a:t>300</a:t>
              </a:r>
              <a:r>
                <a:rPr lang="ja-JP" altLang="en-US" sz="1200" dirty="0">
                  <a:latin typeface="ＭＳ 明朝" panose="02020609040205080304" pitchFamily="17" charset="-128"/>
                  <a:ea typeface="ＭＳ 明朝" panose="02020609040205080304" pitchFamily="17" charset="-128"/>
                </a:rPr>
                <a:t>円以上の差額が発</a:t>
              </a:r>
              <a:endParaRPr lang="en-US" altLang="ja-JP" sz="1200" dirty="0">
                <a:latin typeface="ＭＳ 明朝" panose="02020609040205080304" pitchFamily="17" charset="-128"/>
                <a:ea typeface="ＭＳ 明朝" panose="02020609040205080304" pitchFamily="17" charset="-128"/>
              </a:endParaRPr>
            </a:p>
            <a:p>
              <a:pPr marL="893763" indent="-620713"/>
              <a:r>
                <a:rPr lang="ja-JP" altLang="en-US" sz="1200" dirty="0">
                  <a:latin typeface="ＭＳ 明朝" panose="02020609040205080304" pitchFamily="17" charset="-128"/>
                  <a:ea typeface="ＭＳ 明朝" panose="02020609040205080304" pitchFamily="17" charset="-128"/>
                </a:rPr>
                <a:t>　</a:t>
              </a:r>
              <a:r>
                <a:rPr lang="ja-JP" altLang="en-US" sz="1200" dirty="0" err="1">
                  <a:latin typeface="ＭＳ 明朝" panose="02020609040205080304" pitchFamily="17" charset="-128"/>
                  <a:ea typeface="ＭＳ 明朝" panose="02020609040205080304" pitchFamily="17" charset="-128"/>
                </a:rPr>
                <a:t>生する</a:t>
              </a:r>
              <a:r>
                <a:rPr lang="ja-JP" altLang="en-US" sz="1200" dirty="0">
                  <a:latin typeface="ＭＳ 明朝" panose="02020609040205080304" pitchFamily="17" charset="-128"/>
                  <a:ea typeface="ＭＳ 明朝" panose="02020609040205080304" pitchFamily="17" charset="-128"/>
                </a:rPr>
                <a:t>者のうち、通知対象医薬品が</a:t>
              </a:r>
              <a:r>
                <a:rPr lang="en-US" altLang="ja-JP" sz="1200" dirty="0">
                  <a:latin typeface="ＭＳ 明朝" panose="02020609040205080304" pitchFamily="17" charset="-128"/>
                  <a:ea typeface="ＭＳ 明朝" panose="02020609040205080304" pitchFamily="17" charset="-128"/>
                </a:rPr>
                <a:t>7</a:t>
              </a:r>
              <a:r>
                <a:rPr lang="ja-JP" altLang="en-US" sz="1200" dirty="0">
                  <a:latin typeface="ＭＳ 明朝" panose="02020609040205080304" pitchFamily="17" charset="-128"/>
                  <a:ea typeface="ＭＳ 明朝" panose="02020609040205080304" pitchFamily="17" charset="-128"/>
                </a:rPr>
                <a:t>日以上投与されている者</a:t>
              </a:r>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r>
                <a:rPr lang="ja-JP" altLang="en-US" sz="1200" dirty="0">
                  <a:latin typeface="ＭＳ 明朝" panose="02020609040205080304" pitchFamily="17" charset="-128"/>
                  <a:ea typeface="ＭＳ 明朝" panose="02020609040205080304" pitchFamily="17" charset="-128"/>
                </a:rPr>
                <a:t>　＊通知対象外の医薬品：がん・精神疾患に対する処方薬</a:t>
              </a:r>
              <a:endParaRPr lang="en-US" altLang="ja-JP" sz="1200" dirty="0">
                <a:latin typeface="ＭＳ 明朝" panose="02020609040205080304" pitchFamily="17" charset="-128"/>
                <a:ea typeface="ＭＳ 明朝" panose="02020609040205080304" pitchFamily="17" charset="-128"/>
              </a:endParaRPr>
            </a:p>
            <a:p>
              <a:pPr marL="893763" indent="-620713"/>
              <a:r>
                <a:rPr lang="ja-JP" altLang="en-US" sz="1200" dirty="0">
                  <a:latin typeface="ＭＳ 明朝" panose="02020609040205080304" pitchFamily="17" charset="-128"/>
                  <a:ea typeface="ＭＳ 明朝" panose="02020609040205080304" pitchFamily="17" charset="-128"/>
                </a:rPr>
                <a:t>　＊通知対象外レセプト：公費レセプト</a:t>
              </a:r>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endParaRPr lang="en-US" altLang="ja-JP" sz="1200" dirty="0">
                <a:latin typeface="ＭＳ 明朝" panose="02020609040205080304" pitchFamily="17" charset="-128"/>
                <a:ea typeface="ＭＳ 明朝" panose="02020609040205080304" pitchFamily="17" charset="-128"/>
              </a:endParaRPr>
            </a:p>
            <a:p>
              <a:pPr marL="893763" indent="-620713"/>
              <a:r>
                <a:rPr lang="ja-JP" altLang="en-US" sz="1200" dirty="0">
                  <a:latin typeface="ＭＳ 明朝" panose="02020609040205080304" pitchFamily="17" charset="-128"/>
                  <a:ea typeface="ＭＳ 明朝" panose="02020609040205080304" pitchFamily="17" charset="-128"/>
                </a:rPr>
                <a:t>　</a:t>
              </a:r>
              <a:endParaRPr lang="en-US" altLang="ja-JP" sz="1200" dirty="0">
                <a:latin typeface="ＭＳ 明朝" panose="02020609040205080304" pitchFamily="17" charset="-128"/>
                <a:ea typeface="ＭＳ 明朝" panose="02020609040205080304" pitchFamily="17" charset="-128"/>
              </a:endParaRPr>
            </a:p>
          </p:txBody>
        </p:sp>
      </p:grpSp>
      <p:sp>
        <p:nvSpPr>
          <p:cNvPr id="16" name="テキスト ボックス 15"/>
          <p:cNvSpPr txBox="1"/>
          <p:nvPr/>
        </p:nvSpPr>
        <p:spPr>
          <a:xfrm>
            <a:off x="369000" y="5205626"/>
            <a:ext cx="6120000" cy="261610"/>
          </a:xfrm>
          <a:prstGeom prst="rect">
            <a:avLst/>
          </a:prstGeom>
          <a:noFill/>
        </p:spPr>
        <p:txBody>
          <a:bodyPr wrap="square" lIns="0" rIns="0" rtlCol="0">
            <a:spAutoFit/>
          </a:bodyPr>
          <a:lstStyle/>
          <a:p>
            <a:r>
              <a:rPr kumimoji="1" lang="ja-JP" altLang="en-US" sz="1100" dirty="0">
                <a:latin typeface="ＭＳ 明朝"/>
                <a:ea typeface="ＭＳ 明朝"/>
              </a:rPr>
              <a:t>ジェネリック医薬品への切り替えポテンシャル</a:t>
            </a:r>
            <a:r>
              <a:rPr kumimoji="1" lang="en-US" altLang="ja-JP" sz="1100" dirty="0">
                <a:latin typeface="ＭＳ 明朝"/>
                <a:ea typeface="ＭＳ 明朝"/>
              </a:rPr>
              <a:t>(</a:t>
            </a:r>
            <a:r>
              <a:rPr kumimoji="1" lang="ja-JP" altLang="en-US" sz="1100" dirty="0">
                <a:latin typeface="ＭＳ 明朝"/>
                <a:ea typeface="ＭＳ 明朝"/>
              </a:rPr>
              <a:t>患者数ベース</a:t>
            </a:r>
            <a:r>
              <a:rPr kumimoji="1" lang="en-US" altLang="ja-JP" sz="1100" dirty="0">
                <a:latin typeface="ＭＳ 明朝"/>
                <a:ea typeface="ＭＳ 明朝"/>
              </a:rPr>
              <a:t>)</a:t>
            </a:r>
            <a:endParaRPr lang="en-US" altLang="ja-JP" sz="1100" dirty="0">
              <a:latin typeface="ＭＳ 明朝"/>
              <a:ea typeface="ＭＳ 明朝"/>
            </a:endParaRPr>
          </a:p>
        </p:txBody>
      </p:sp>
      <p:pic>
        <p:nvPicPr>
          <p:cNvPr id="17" name="table138"/>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9000" y="5462521"/>
            <a:ext cx="4152900" cy="276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円/楕円 17"/>
          <p:cNvSpPr/>
          <p:nvPr/>
        </p:nvSpPr>
        <p:spPr>
          <a:xfrm>
            <a:off x="3250230" y="6249531"/>
            <a:ext cx="914400" cy="9144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9" name="Rectangle 4"/>
          <p:cNvSpPr>
            <a:spLocks noChangeArrowheads="1"/>
          </p:cNvSpPr>
          <p:nvPr/>
        </p:nvSpPr>
        <p:spPr bwMode="auto">
          <a:xfrm>
            <a:off x="4638504" y="6537007"/>
            <a:ext cx="1656084" cy="1703999"/>
          </a:xfrm>
          <a:prstGeom prst="rect">
            <a:avLst/>
          </a:prstGeom>
          <a:noFill/>
          <a:ln w="9525">
            <a:noFill/>
            <a:miter lim="800000"/>
            <a:headEnd/>
            <a:tailEnd/>
          </a:ln>
          <a:effectLst/>
        </p:spPr>
        <p:txBody>
          <a:bodyPr vert="horz" wrap="square" lIns="0" tIns="45720" rIns="91440" bIns="45720" numCol="1" anchor="t" anchorCtr="0" compatLnSpc="1">
            <a:prstTxWarp prst="textNoShape">
              <a:avLst/>
            </a:prstTxWarp>
            <a:noAutofit/>
          </a:bodyPr>
          <a:lstStyle/>
          <a:p>
            <a:pPr fontAlgn="base">
              <a:spcBef>
                <a:spcPct val="0"/>
              </a:spcBef>
              <a:spcAft>
                <a:spcPct val="0"/>
              </a:spcAft>
            </a:pPr>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入院外、調剤の電子レセプト。対象診療年月は平成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pPr fontAlgn="base">
              <a:spcBef>
                <a:spcPct val="0"/>
              </a:spcBef>
              <a:spcAft>
                <a:spcPct val="0"/>
              </a:spcAft>
            </a:pPr>
            <a:r>
              <a:rPr lang="en-US" altLang="ja-JP" sz="800" dirty="0">
                <a:latin typeface="ＭＳ 明朝"/>
                <a:ea typeface="ＭＳ 明朝"/>
              </a:rPr>
              <a:t>※</a:t>
            </a:r>
            <a:r>
              <a:rPr lang="ja-JP" altLang="en-US" sz="800" dirty="0">
                <a:latin typeface="ＭＳ 明朝"/>
                <a:ea typeface="ＭＳ 明朝"/>
              </a:rPr>
              <a:t>通知対象薬剤を含む処方をされている患者</a:t>
            </a:r>
            <a:r>
              <a:rPr lang="en-US" altLang="ja-JP" sz="800" dirty="0">
                <a:latin typeface="ＭＳ 明朝"/>
                <a:ea typeface="ＭＳ 明朝"/>
              </a:rPr>
              <a:t>…</a:t>
            </a:r>
            <a:r>
              <a:rPr lang="ja-JP" altLang="en-US" sz="800" dirty="0">
                <a:latin typeface="ＭＳ 明朝"/>
                <a:ea typeface="ＭＳ 明朝"/>
              </a:rPr>
              <a:t>ジェネリック医薬品が存在しても癌･精神疾患･短期処方のものは含まない。</a:t>
            </a:r>
            <a:endParaRPr lang="en-US" altLang="ja-JP" sz="800" dirty="0">
              <a:latin typeface="ＭＳ 明朝"/>
              <a:ea typeface="ＭＳ 明朝"/>
            </a:endParaRPr>
          </a:p>
          <a:p>
            <a:pPr lvl="0" fontAlgn="base">
              <a:spcBef>
                <a:spcPct val="0"/>
              </a:spcBef>
              <a:spcAft>
                <a:spcPct val="0"/>
              </a:spcAft>
            </a:pPr>
            <a:r>
              <a:rPr kumimoji="1" lang="en-US" altLang="ja-JP" sz="800" b="0" i="0" u="none" strike="noStrike" cap="none" normalizeH="0" baseline="0" dirty="0">
                <a:ln>
                  <a:noFill/>
                </a:ln>
                <a:solidFill>
                  <a:schemeClr val="tx1"/>
                </a:solidFill>
                <a:effectLst/>
                <a:latin typeface="ＭＳ 明朝"/>
                <a:ea typeface="ＭＳ 明朝"/>
                <a:cs typeface="ＭＳ Ｐゴシック" pitchFamily="50" charset="-128"/>
              </a:rPr>
              <a:t>※</a:t>
            </a:r>
            <a:r>
              <a:rPr kumimoji="1" lang="ja-JP" altLang="en-US" sz="800" b="0" i="0" u="none" strike="noStrike" cap="none" normalizeH="0" baseline="0" dirty="0">
                <a:ln>
                  <a:noFill/>
                </a:ln>
                <a:solidFill>
                  <a:schemeClr val="tx1"/>
                </a:solidFill>
                <a:effectLst/>
                <a:latin typeface="ＭＳ 明朝"/>
                <a:ea typeface="ＭＳ 明朝"/>
                <a:cs typeface="ＭＳ Ｐゴシック" pitchFamily="50" charset="-128"/>
              </a:rPr>
              <a:t>構成比</a:t>
            </a:r>
            <a:r>
              <a:rPr kumimoji="1" lang="en-US" altLang="ja-JP" sz="800" b="0" i="0" u="none" strike="noStrike" cap="none" normalizeH="0" baseline="0" dirty="0">
                <a:ln>
                  <a:noFill/>
                </a:ln>
                <a:solidFill>
                  <a:schemeClr val="tx1"/>
                </a:solidFill>
                <a:effectLst/>
                <a:latin typeface="ＭＳ 明朝"/>
                <a:ea typeface="ＭＳ 明朝"/>
                <a:cs typeface="ＭＳ Ｐゴシック" pitchFamily="50" charset="-128"/>
              </a:rPr>
              <a:t>…</a:t>
            </a:r>
            <a:r>
              <a:rPr kumimoji="1" lang="ja-JP" altLang="en-US" sz="800" b="0" i="0" u="none" strike="noStrike" cap="none" normalizeH="0" baseline="0" dirty="0">
                <a:ln>
                  <a:noFill/>
                </a:ln>
                <a:solidFill>
                  <a:schemeClr val="tx1"/>
                </a:solidFill>
                <a:effectLst/>
                <a:latin typeface="ＭＳ 明朝"/>
                <a:ea typeface="ＭＳ 明朝"/>
                <a:cs typeface="ＭＳ Ｐゴシック" pitchFamily="50" charset="-128"/>
              </a:rPr>
              <a:t>小数第</a:t>
            </a:r>
            <a:r>
              <a:rPr kumimoji="1" lang="en-US" altLang="ja-JP" sz="800" b="0" i="0" u="none" strike="noStrike" cap="none" normalizeH="0" baseline="0" dirty="0">
                <a:ln>
                  <a:noFill/>
                </a:ln>
                <a:solidFill>
                  <a:schemeClr val="tx1"/>
                </a:solidFill>
                <a:effectLst/>
                <a:latin typeface="ＭＳ 明朝"/>
                <a:ea typeface="ＭＳ 明朝"/>
                <a:cs typeface="ＭＳ Ｐゴシック" pitchFamily="50" charset="-128"/>
              </a:rPr>
              <a:t>2</a:t>
            </a:r>
            <a:r>
              <a:rPr kumimoji="1" lang="ja-JP" altLang="en-US" sz="800" b="0" i="0" u="none" strike="noStrike" cap="none" normalizeH="0" baseline="0" dirty="0">
                <a:ln>
                  <a:noFill/>
                </a:ln>
                <a:solidFill>
                  <a:schemeClr val="tx1"/>
                </a:solidFill>
                <a:effectLst/>
                <a:latin typeface="ＭＳ 明朝"/>
                <a:ea typeface="ＭＳ 明朝"/>
                <a:cs typeface="ＭＳ Ｐゴシック" pitchFamily="50" charset="-128"/>
              </a:rPr>
              <a:t>位で四捨五入しているため、合計が</a:t>
            </a:r>
            <a:r>
              <a:rPr kumimoji="1" lang="en-US" altLang="ja-JP" sz="800" b="0" i="0" u="none" strike="noStrike" cap="none" normalizeH="0" baseline="0" dirty="0">
                <a:ln>
                  <a:noFill/>
                </a:ln>
                <a:solidFill>
                  <a:schemeClr val="tx1"/>
                </a:solidFill>
                <a:effectLst/>
                <a:latin typeface="ＭＳ 明朝"/>
                <a:ea typeface="ＭＳ 明朝"/>
                <a:cs typeface="ＭＳ Ｐゴシック" pitchFamily="50" charset="-128"/>
              </a:rPr>
              <a:t>100%</a:t>
            </a:r>
            <a:r>
              <a:rPr kumimoji="1" lang="ja-JP" altLang="en-US" sz="800" b="0" i="0" u="none" strike="noStrike" cap="none" normalizeH="0" baseline="0" dirty="0">
                <a:ln>
                  <a:noFill/>
                </a:ln>
                <a:solidFill>
                  <a:schemeClr val="tx1"/>
                </a:solidFill>
                <a:effectLst/>
                <a:latin typeface="ＭＳ 明朝"/>
                <a:ea typeface="ＭＳ 明朝"/>
                <a:cs typeface="ＭＳ Ｐゴシック" pitchFamily="50" charset="-128"/>
              </a:rPr>
              <a:t>にならない場合がある。</a:t>
            </a:r>
          </a:p>
        </p:txBody>
      </p:sp>
      <p:sp>
        <p:nvSpPr>
          <p:cNvPr id="20" name="正方形/長方形 19"/>
          <p:cNvSpPr/>
          <p:nvPr/>
        </p:nvSpPr>
        <p:spPr>
          <a:xfrm>
            <a:off x="-63679" y="8270236"/>
            <a:ext cx="6743410" cy="646331"/>
          </a:xfrm>
          <a:prstGeom prst="rect">
            <a:avLst/>
          </a:prstGeom>
        </p:spPr>
        <p:txBody>
          <a:bodyPr wrap="square">
            <a:spAutoFit/>
          </a:bodyPr>
          <a:lstStyle/>
          <a:p>
            <a:pPr marL="893763" indent="-620713"/>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評価指標</a:t>
            </a:r>
            <a:r>
              <a:rPr lang="en-US" altLang="ja-JP" sz="1200" dirty="0">
                <a:latin typeface="ＭＳ 明朝" panose="02020609040205080304" pitchFamily="17" charset="-128"/>
                <a:ea typeface="ＭＳ 明朝" panose="02020609040205080304" pitchFamily="17" charset="-128"/>
              </a:rPr>
              <a:t>】</a:t>
            </a:r>
          </a:p>
          <a:p>
            <a:pPr marL="893763" indent="-620713"/>
            <a:r>
              <a:rPr lang="ja-JP" altLang="en-US" sz="1200" dirty="0">
                <a:latin typeface="ＭＳ 明朝" panose="02020609040205080304" pitchFamily="17" charset="-128"/>
                <a:ea typeface="ＭＳ 明朝" panose="02020609040205080304" pitchFamily="17" charset="-128"/>
              </a:rPr>
              <a:t>　①対象者への通知率</a:t>
            </a:r>
            <a:endParaRPr lang="en-US" altLang="ja-JP" sz="1200" dirty="0">
              <a:latin typeface="ＭＳ 明朝" panose="02020609040205080304" pitchFamily="17" charset="-128"/>
              <a:ea typeface="ＭＳ 明朝" panose="02020609040205080304" pitchFamily="17" charset="-128"/>
            </a:endParaRPr>
          </a:p>
          <a:p>
            <a:pPr marL="893763" indent="-620713"/>
            <a:r>
              <a:rPr lang="ja-JP" altLang="en-US" sz="1200" dirty="0">
                <a:latin typeface="ＭＳ 明朝" panose="02020609040205080304" pitchFamily="17" charset="-128"/>
                <a:ea typeface="ＭＳ 明朝" panose="02020609040205080304" pitchFamily="17" charset="-128"/>
              </a:rPr>
              <a:t>　②切り替え可能なジェネリック医薬品の使用率（数量ベース）　目標</a:t>
            </a:r>
            <a:r>
              <a:rPr lang="en-US" altLang="ja-JP" sz="1200" dirty="0">
                <a:latin typeface="ＭＳ 明朝" panose="02020609040205080304" pitchFamily="17" charset="-128"/>
                <a:ea typeface="ＭＳ 明朝" panose="02020609040205080304" pitchFamily="17" charset="-128"/>
              </a:rPr>
              <a:t>70</a:t>
            </a:r>
            <a:r>
              <a:rPr lang="ja-JP" altLang="en-US" sz="1200" dirty="0">
                <a:latin typeface="ＭＳ 明朝" panose="02020609040205080304" pitchFamily="17" charset="-128"/>
                <a:ea typeface="ＭＳ 明朝" panose="02020609040205080304" pitchFamily="17" charset="-128"/>
              </a:rPr>
              <a:t>％（</a:t>
            </a:r>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a:t>
            </a:r>
            <a:endParaRPr lang="en-US" altLang="ja-JP" sz="1200"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5359220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368660" y="6179036"/>
            <a:ext cx="3951113" cy="2593067"/>
          </a:xfrm>
          <a:prstGeom prst="rect">
            <a:avLst/>
          </a:prstGeom>
        </p:spPr>
      </p:pic>
      <p:sp>
        <p:nvSpPr>
          <p:cNvPr id="11" name="テキスト ボックス 10"/>
          <p:cNvSpPr txBox="1"/>
          <p:nvPr/>
        </p:nvSpPr>
        <p:spPr>
          <a:xfrm>
            <a:off x="349031" y="893130"/>
            <a:ext cx="6120680" cy="2664296"/>
          </a:xfrm>
          <a:prstGeom prst="rect">
            <a:avLst/>
          </a:prstGeom>
          <a:noFill/>
          <a:ln>
            <a:noFill/>
          </a:ln>
        </p:spPr>
        <p:txBody>
          <a:bodyPr wrap="square" lIns="0" tIns="36000" rIns="0" rtlCol="0">
            <a:noAutofit/>
          </a:bodyPr>
          <a:lstStyle/>
          <a:p>
            <a:pPr indent="180975"/>
            <a:r>
              <a:rPr lang="ja-JP" altLang="en-US" sz="1200" dirty="0">
                <a:latin typeface="ＭＳ 明朝"/>
                <a:ea typeface="ＭＳ 明朝"/>
              </a:rPr>
              <a:t>近年、特定健康診査の実施や診療報酬明細書等（以下「レセプト等」という。）の電子化の進展等、国保データベース（</a:t>
            </a:r>
            <a:r>
              <a:rPr lang="en-US" altLang="ja-JP" sz="1200" dirty="0">
                <a:latin typeface="ＭＳ 明朝"/>
                <a:ea typeface="ＭＳ 明朝"/>
              </a:rPr>
              <a:t>KDB</a:t>
            </a:r>
            <a:r>
              <a:rPr lang="ja-JP" altLang="en-US" sz="1200" dirty="0">
                <a:latin typeface="ＭＳ 明朝"/>
                <a:ea typeface="ＭＳ 明朝"/>
              </a:rPr>
              <a:t>）システム（以下「</a:t>
            </a:r>
            <a:r>
              <a:rPr lang="en-US" altLang="ja-JP" sz="1200" dirty="0">
                <a:latin typeface="ＭＳ 明朝"/>
                <a:ea typeface="ＭＳ 明朝"/>
              </a:rPr>
              <a:t>KDB</a:t>
            </a:r>
            <a:r>
              <a:rPr lang="ja-JP" altLang="en-US" sz="1200" dirty="0">
                <a:latin typeface="ＭＳ 明朝"/>
                <a:ea typeface="ＭＳ 明朝"/>
              </a:rPr>
              <a:t>」という。）により、保険者が健康や医療に関する情報を活用して被保険者の健康課題の分析等を行うための基盤の整備が進んできている。</a:t>
            </a:r>
            <a:endParaRPr lang="en-US" altLang="ja-JP" sz="1200" dirty="0">
              <a:latin typeface="ＭＳ 明朝"/>
              <a:ea typeface="ＭＳ 明朝"/>
            </a:endParaRPr>
          </a:p>
          <a:p>
            <a:pPr indent="180975"/>
            <a:r>
              <a:rPr lang="ja-JP" altLang="en-US" sz="1200" dirty="0">
                <a:latin typeface="ＭＳ 明朝"/>
                <a:ea typeface="ＭＳ 明朝"/>
              </a:rPr>
              <a:t>このような中、</a:t>
            </a:r>
            <a:r>
              <a:rPr lang="en-US" altLang="ja-JP" sz="1200" dirty="0">
                <a:latin typeface="ＭＳ 明朝"/>
                <a:ea typeface="ＭＳ 明朝"/>
              </a:rPr>
              <a:t>｢</a:t>
            </a:r>
            <a:r>
              <a:rPr lang="ja-JP" altLang="en-US" sz="1200" dirty="0">
                <a:latin typeface="ＭＳ 明朝"/>
                <a:ea typeface="ＭＳ 明朝"/>
              </a:rPr>
              <a:t>日本再興戦略</a:t>
            </a:r>
            <a:r>
              <a:rPr lang="en-US" altLang="ja-JP" sz="1200" dirty="0">
                <a:latin typeface="ＭＳ 明朝"/>
                <a:ea typeface="ＭＳ 明朝"/>
              </a:rPr>
              <a:t>｣(</a:t>
            </a:r>
            <a:r>
              <a:rPr lang="ja-JP" altLang="en-US" sz="1200" dirty="0">
                <a:latin typeface="ＭＳ 明朝"/>
                <a:ea typeface="ＭＳ 明朝"/>
              </a:rPr>
              <a:t>平成</a:t>
            </a:r>
            <a:r>
              <a:rPr lang="en-US" altLang="ja-JP" sz="1200" dirty="0">
                <a:latin typeface="ＭＳ 明朝"/>
                <a:ea typeface="ＭＳ 明朝"/>
              </a:rPr>
              <a:t>25</a:t>
            </a:r>
            <a:r>
              <a:rPr lang="ja-JP" altLang="en-US" sz="1200" dirty="0">
                <a:latin typeface="ＭＳ 明朝"/>
                <a:ea typeface="ＭＳ 明朝"/>
              </a:rPr>
              <a:t>年</a:t>
            </a:r>
            <a:r>
              <a:rPr lang="en-US" altLang="ja-JP" sz="1200" dirty="0">
                <a:latin typeface="ＭＳ 明朝"/>
                <a:ea typeface="ＭＳ 明朝"/>
              </a:rPr>
              <a:t>6</a:t>
            </a:r>
            <a:r>
              <a:rPr lang="ja-JP" altLang="en-US" sz="1200" dirty="0">
                <a:latin typeface="ＭＳ 明朝"/>
                <a:ea typeface="ＭＳ 明朝"/>
              </a:rPr>
              <a:t>月</a:t>
            </a:r>
            <a:r>
              <a:rPr lang="en-US" altLang="ja-JP" sz="1200" dirty="0">
                <a:latin typeface="ＭＳ 明朝"/>
                <a:ea typeface="ＭＳ 明朝"/>
              </a:rPr>
              <a:t>14</a:t>
            </a:r>
            <a:r>
              <a:rPr lang="ja-JP" altLang="en-US" sz="1200" dirty="0">
                <a:latin typeface="ＭＳ 明朝"/>
                <a:ea typeface="ＭＳ 明朝"/>
              </a:rPr>
              <a:t>日閣議決定</a:t>
            </a:r>
            <a:r>
              <a:rPr lang="en-US" altLang="ja-JP" sz="1200" dirty="0">
                <a:latin typeface="ＭＳ 明朝"/>
                <a:ea typeface="ＭＳ 明朝"/>
              </a:rPr>
              <a:t>)</a:t>
            </a:r>
            <a:r>
              <a:rPr lang="ja-JP" altLang="en-US" sz="1200" dirty="0">
                <a:latin typeface="ＭＳ 明朝"/>
                <a:ea typeface="ＭＳ 明朝"/>
              </a:rPr>
              <a:t>においては、</a:t>
            </a:r>
            <a:r>
              <a:rPr lang="en-US" altLang="ja-JP" sz="1200" dirty="0">
                <a:latin typeface="ＭＳ 明朝"/>
                <a:ea typeface="ＭＳ 明朝"/>
              </a:rPr>
              <a:t>｢</a:t>
            </a:r>
            <a:r>
              <a:rPr lang="ja-JP" altLang="en-US" sz="1200" dirty="0">
                <a:latin typeface="ＭＳ 明朝"/>
                <a:ea typeface="ＭＳ 明朝"/>
              </a:rPr>
              <a:t>全ての健康保険組合に対し、レセプト等のデータ分析、それに基づく加入者の健康保持増進のための事業計画として</a:t>
            </a:r>
            <a:r>
              <a:rPr lang="en-US" altLang="ja-JP" sz="1200" dirty="0">
                <a:latin typeface="ＭＳ 明朝"/>
                <a:ea typeface="ＭＳ 明朝"/>
              </a:rPr>
              <a:t>｢</a:t>
            </a:r>
            <a:r>
              <a:rPr lang="ja-JP" altLang="en-US" sz="1200" dirty="0">
                <a:latin typeface="ＭＳ 明朝"/>
                <a:ea typeface="ＭＳ 明朝"/>
              </a:rPr>
              <a:t>データヘルス計画</a:t>
            </a:r>
            <a:r>
              <a:rPr lang="en-US" altLang="ja-JP" sz="1200" dirty="0">
                <a:latin typeface="ＭＳ 明朝"/>
                <a:ea typeface="ＭＳ 明朝"/>
              </a:rPr>
              <a:t>｣</a:t>
            </a:r>
            <a:r>
              <a:rPr lang="ja-JP" altLang="en-US" sz="1200" dirty="0">
                <a:latin typeface="ＭＳ 明朝"/>
                <a:ea typeface="ＭＳ 明朝"/>
              </a:rPr>
              <a:t>の作成･公表、事業実施、評価等の取組を求めるとともに、市町村国保が同様の取組を行うことを推進する。</a:t>
            </a:r>
            <a:r>
              <a:rPr lang="en-US" altLang="ja-JP" sz="1200" dirty="0">
                <a:latin typeface="ＭＳ 明朝"/>
                <a:ea typeface="ＭＳ 明朝"/>
              </a:rPr>
              <a:t>｣</a:t>
            </a:r>
            <a:r>
              <a:rPr lang="ja-JP" altLang="en-US" sz="1200" dirty="0">
                <a:latin typeface="ＭＳ 明朝"/>
                <a:ea typeface="ＭＳ 明朝"/>
              </a:rPr>
              <a:t>とされ、保険者はレセプト等を活用した保健事業を展開することとされた。</a:t>
            </a:r>
            <a:endParaRPr lang="en-US" altLang="ja-JP" sz="1200" dirty="0">
              <a:latin typeface="ＭＳ 明朝"/>
              <a:ea typeface="ＭＳ 明朝"/>
            </a:endParaRPr>
          </a:p>
          <a:p>
            <a:pPr indent="180975"/>
            <a:r>
              <a:rPr lang="ja-JP" altLang="en-US" sz="1200" dirty="0">
                <a:latin typeface="ＭＳ 明朝"/>
                <a:ea typeface="ＭＳ 明朝"/>
              </a:rPr>
              <a:t>これまでも、保険者においては、レセプト等や統計資料等を活用することにより、「特定健康診査等実施計画」の策定や見直し、その他の保健事業を実施してきたところであるが、引き続き被保険者の健康保持増進及び医療費の適正化に努めるため、健診や医療情報等を有効に活用し、</a:t>
            </a:r>
            <a:r>
              <a:rPr lang="en-US" altLang="ja-JP" sz="1200" dirty="0">
                <a:latin typeface="ＭＳ 明朝"/>
                <a:ea typeface="ＭＳ 明朝"/>
              </a:rPr>
              <a:t>PDCA</a:t>
            </a:r>
            <a:r>
              <a:rPr lang="ja-JP" altLang="en-US" sz="1200" dirty="0">
                <a:latin typeface="ＭＳ 明朝"/>
                <a:ea typeface="ＭＳ 明朝"/>
              </a:rPr>
              <a:t>サイクルに沿った効果的な保健事業を実施する必要があることから、本計画を策定する。</a:t>
            </a:r>
            <a:endParaRPr lang="en-US" altLang="ja-JP" sz="1200" dirty="0">
              <a:latin typeface="ＭＳ 明朝"/>
              <a:ea typeface="ＭＳ 明朝"/>
            </a:endParaRPr>
          </a:p>
        </p:txBody>
      </p:sp>
      <p:sp>
        <p:nvSpPr>
          <p:cNvPr id="6" name="スライド番号プレースホルダ 5"/>
          <p:cNvSpPr>
            <a:spLocks noGrp="1"/>
          </p:cNvSpPr>
          <p:nvPr>
            <p:ph type="sldNum" sz="quarter" idx="12"/>
          </p:nvPr>
        </p:nvSpPr>
        <p:spPr/>
        <p:txBody>
          <a:bodyPr/>
          <a:lstStyle/>
          <a:p>
            <a:r>
              <a:rPr lang="en-US" altLang="ja-JP" dirty="0">
                <a:latin typeface="ＭＳ 明朝"/>
                <a:ea typeface="ＭＳ 明朝"/>
              </a:rPr>
              <a:t>1</a:t>
            </a:r>
            <a:endParaRPr kumimoji="1" lang="ja-JP" altLang="en-US" dirty="0">
              <a:latin typeface="ＭＳ 明朝"/>
              <a:ea typeface="ＭＳ 明朝"/>
            </a:endParaRPr>
          </a:p>
        </p:txBody>
      </p:sp>
      <p:sp>
        <p:nvSpPr>
          <p:cNvPr id="9" name="タイトル_中_1_1"/>
          <p:cNvSpPr txBox="1"/>
          <p:nvPr/>
        </p:nvSpPr>
        <p:spPr>
          <a:xfrm>
            <a:off x="0" y="568904"/>
            <a:ext cx="6871790" cy="338554"/>
          </a:xfrm>
          <a:prstGeom prst="rect">
            <a:avLst/>
          </a:prstGeom>
          <a:noFill/>
        </p:spPr>
        <p:txBody>
          <a:bodyPr wrap="square" rtlCol="0">
            <a:spAutoFit/>
          </a:bodyPr>
          <a:lstStyle/>
          <a:p>
            <a:r>
              <a:rPr kumimoji="1" lang="ja-JP" altLang="en-US" sz="1600" b="1" dirty="0">
                <a:latin typeface="ＭＳ 明朝"/>
                <a:ea typeface="ＭＳ 明朝"/>
              </a:rPr>
              <a:t>　</a:t>
            </a:r>
            <a:r>
              <a:rPr kumimoji="1" lang="en-US" altLang="ja-JP" sz="1600" b="1" dirty="0">
                <a:latin typeface="ＭＳ 明朝"/>
                <a:ea typeface="ＭＳ 明朝"/>
              </a:rPr>
              <a:t>1</a:t>
            </a:r>
            <a:r>
              <a:rPr lang="en-US" altLang="ja-JP" sz="1600" b="1" dirty="0">
                <a:latin typeface="ＭＳ 明朝"/>
                <a:ea typeface="ＭＳ 明朝"/>
              </a:rPr>
              <a:t>.</a:t>
            </a:r>
            <a:r>
              <a:rPr lang="ja-JP" altLang="en-US" sz="1600" b="1" dirty="0">
                <a:latin typeface="ＭＳ 明朝"/>
                <a:ea typeface="ＭＳ 明朝"/>
              </a:rPr>
              <a:t>計画策定の</a:t>
            </a:r>
            <a:r>
              <a:rPr kumimoji="1" lang="ja-JP" altLang="en-US" sz="1600" b="1" dirty="0">
                <a:latin typeface="ＭＳ 明朝"/>
                <a:ea typeface="ＭＳ 明朝"/>
              </a:rPr>
              <a:t>目的と背景</a:t>
            </a:r>
          </a:p>
        </p:txBody>
      </p:sp>
      <p:cxnSp>
        <p:nvCxnSpPr>
          <p:cNvPr id="4" name="直線コネクタ 3"/>
          <p:cNvCxnSpPr/>
          <p:nvPr/>
        </p:nvCxnSpPr>
        <p:spPr>
          <a:xfrm>
            <a:off x="368660" y="179512"/>
            <a:ext cx="1476164" cy="0"/>
          </a:xfrm>
          <a:prstGeom prst="line">
            <a:avLst/>
          </a:prstGeom>
          <a:ln>
            <a:solidFill>
              <a:srgbClr val="F7E5E5"/>
            </a:solidFill>
          </a:ln>
        </p:spPr>
        <p:style>
          <a:lnRef idx="1">
            <a:schemeClr val="accent1"/>
          </a:lnRef>
          <a:fillRef idx="0">
            <a:schemeClr val="accent1"/>
          </a:fillRef>
          <a:effectRef idx="0">
            <a:schemeClr val="accent1"/>
          </a:effectRef>
          <a:fontRef idx="minor">
            <a:schemeClr val="tx1"/>
          </a:fontRef>
        </p:style>
      </p:cxnSp>
      <p:sp>
        <p:nvSpPr>
          <p:cNvPr id="2" name="タイトル_大_1"/>
          <p:cNvSpPr>
            <a:spLocks noGrp="1"/>
          </p:cNvSpPr>
          <p:nvPr>
            <p:ph type="title"/>
          </p:nvPr>
        </p:nvSpPr>
        <p:spPr>
          <a:xfrm>
            <a:off x="13790" y="-4836"/>
            <a:ext cx="6858000" cy="389392"/>
          </a:xfrm>
          <a:ln>
            <a:noFill/>
          </a:ln>
        </p:spPr>
        <p:style>
          <a:lnRef idx="1">
            <a:schemeClr val="dk1"/>
          </a:lnRef>
          <a:fillRef idx="2">
            <a:schemeClr val="dk1"/>
          </a:fillRef>
          <a:effectRef idx="1">
            <a:schemeClr val="dk1"/>
          </a:effectRef>
          <a:fontRef idx="minor">
            <a:schemeClr val="dk1"/>
          </a:fontRef>
        </p:style>
        <p:txBody>
          <a:bodyPr>
            <a:normAutofit/>
          </a:bodyPr>
          <a:lstStyle/>
          <a:p>
            <a:pPr algn="l"/>
            <a:r>
              <a:rPr lang="ja-JP" altLang="en-US" sz="1800" b="1" dirty="0">
                <a:solidFill>
                  <a:schemeClr val="tx1"/>
                </a:solidFill>
                <a:effectLst>
                  <a:outerShdw blurRad="38100" dist="38100" dir="2700000" algn="tl">
                    <a:srgbClr val="000000">
                      <a:alpha val="43137"/>
                    </a:srgbClr>
                  </a:outerShdw>
                </a:effectLst>
                <a:latin typeface="ＭＳ 明朝"/>
                <a:ea typeface="ＭＳ 明朝"/>
              </a:rPr>
              <a:t>　</a:t>
            </a:r>
            <a:r>
              <a:rPr lang="en-US" altLang="ja-JP" sz="1800" b="1" dirty="0">
                <a:solidFill>
                  <a:schemeClr val="tx1"/>
                </a:solidFill>
                <a:effectLst>
                  <a:outerShdw blurRad="38100" dist="38100" dir="2700000" algn="tl">
                    <a:srgbClr val="000000">
                      <a:alpha val="43137"/>
                    </a:srgbClr>
                  </a:outerShdw>
                </a:effectLst>
                <a:latin typeface="ＭＳ 明朝"/>
                <a:ea typeface="ＭＳ 明朝"/>
              </a:rPr>
              <a:t>Ⅰ.</a:t>
            </a:r>
            <a:r>
              <a:rPr lang="ja-JP" altLang="en-US" sz="1800" b="1" dirty="0">
                <a:solidFill>
                  <a:schemeClr val="tx1"/>
                </a:solidFill>
                <a:effectLst>
                  <a:outerShdw blurRad="38100" dist="38100" dir="2700000" algn="tl">
                    <a:srgbClr val="000000">
                      <a:alpha val="43137"/>
                    </a:srgbClr>
                  </a:outerShdw>
                </a:effectLst>
                <a:latin typeface="ＭＳ 明朝"/>
                <a:ea typeface="ＭＳ 明朝"/>
              </a:rPr>
              <a:t>計画の策定にあたって</a:t>
            </a:r>
            <a:endParaRPr kumimoji="1" lang="ja-JP" altLang="en-US" sz="1800" b="1" dirty="0">
              <a:solidFill>
                <a:schemeClr val="tx1"/>
              </a:solidFill>
              <a:effectLst>
                <a:outerShdw blurRad="38100" dist="38100" dir="2700000" algn="tl">
                  <a:srgbClr val="000000">
                    <a:alpha val="43137"/>
                  </a:srgbClr>
                </a:outerShdw>
              </a:effectLst>
              <a:latin typeface="ＭＳ 明朝"/>
              <a:ea typeface="ＭＳ 明朝"/>
            </a:endParaRPr>
          </a:p>
        </p:txBody>
      </p:sp>
      <p:sp>
        <p:nvSpPr>
          <p:cNvPr id="12" name="正方形/長方形 11"/>
          <p:cNvSpPr/>
          <p:nvPr/>
        </p:nvSpPr>
        <p:spPr>
          <a:xfrm>
            <a:off x="326782" y="4715774"/>
            <a:ext cx="6120681" cy="12683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eaLnBrk="1" fontAlgn="auto" hangingPunct="1">
              <a:spcBef>
                <a:spcPts val="0"/>
              </a:spcBef>
              <a:spcAft>
                <a:spcPts val="0"/>
              </a:spcAft>
              <a:defRPr/>
            </a:pPr>
            <a:r>
              <a:rPr lang="ja-JP" altLang="en-US" sz="1200" dirty="0">
                <a:solidFill>
                  <a:schemeClr val="tx1"/>
                </a:solidFill>
                <a:latin typeface="ＭＳ 明朝" panose="02020609040205080304" pitchFamily="17" charset="-128"/>
                <a:ea typeface="ＭＳ 明朝" panose="02020609040205080304" pitchFamily="17" charset="-128"/>
              </a:rPr>
              <a:t>　本計画は、健康・医療情報を活用して</a:t>
            </a:r>
            <a:r>
              <a:rPr lang="en-US" altLang="ja-JP" sz="1200" dirty="0">
                <a:solidFill>
                  <a:schemeClr val="tx1"/>
                </a:solidFill>
                <a:latin typeface="ＭＳ 明朝" panose="02020609040205080304" pitchFamily="17" charset="-128"/>
                <a:ea typeface="ＭＳ 明朝" panose="02020609040205080304" pitchFamily="17" charset="-128"/>
              </a:rPr>
              <a:t>PDCA</a:t>
            </a:r>
            <a:r>
              <a:rPr lang="ja-JP" altLang="en-US" sz="1200" dirty="0">
                <a:solidFill>
                  <a:schemeClr val="tx1"/>
                </a:solidFill>
                <a:latin typeface="ＭＳ 明朝" panose="02020609040205080304" pitchFamily="17" charset="-128"/>
                <a:ea typeface="ＭＳ 明朝" panose="02020609040205080304" pitchFamily="17" charset="-128"/>
              </a:rPr>
              <a:t>サイクルに沿った効果的かつ効率的な保健事業の実施を図るための計画である。</a:t>
            </a:r>
            <a:endParaRPr lang="en-US" altLang="ja-JP" sz="1200" dirty="0">
              <a:solidFill>
                <a:schemeClr val="tx1"/>
              </a:solidFill>
              <a:latin typeface="ＭＳ 明朝" panose="02020609040205080304" pitchFamily="17" charset="-128"/>
              <a:ea typeface="ＭＳ 明朝" panose="02020609040205080304" pitchFamily="17" charset="-128"/>
            </a:endParaRPr>
          </a:p>
          <a:p>
            <a:pPr>
              <a:defRPr/>
            </a:pPr>
            <a:r>
              <a:rPr lang="ja-JP" altLang="en-US" sz="1200" dirty="0">
                <a:solidFill>
                  <a:schemeClr val="tx1"/>
                </a:solidFill>
                <a:latin typeface="ＭＳ 明朝" panose="02020609040205080304" pitchFamily="17" charset="-128"/>
                <a:ea typeface="ＭＳ 明朝" panose="02020609040205080304" pitchFamily="17" charset="-128"/>
              </a:rPr>
              <a:t>　国の「</a:t>
            </a:r>
            <a:r>
              <a:rPr lang="en-US" altLang="ja-JP" sz="1200" dirty="0">
                <a:solidFill>
                  <a:schemeClr val="tx1"/>
                </a:solidFill>
                <a:latin typeface="ＭＳ 明朝" panose="02020609040205080304" pitchFamily="17" charset="-128"/>
                <a:ea typeface="ＭＳ 明朝" panose="02020609040205080304" pitchFamily="17" charset="-128"/>
              </a:rPr>
              <a:t>21</a:t>
            </a:r>
            <a:r>
              <a:rPr lang="ja-JP" altLang="en-US" sz="1200" dirty="0">
                <a:solidFill>
                  <a:schemeClr val="tx1"/>
                </a:solidFill>
                <a:latin typeface="ＭＳ 明朝" panose="02020609040205080304" pitchFamily="17" charset="-128"/>
                <a:ea typeface="ＭＳ 明朝" panose="02020609040205080304" pitchFamily="17" charset="-128"/>
              </a:rPr>
              <a:t>世紀における国民健康づくり運動（健康日本</a:t>
            </a:r>
            <a:r>
              <a:rPr lang="en-US" altLang="ja-JP" sz="1200" dirty="0">
                <a:solidFill>
                  <a:schemeClr val="tx1"/>
                </a:solidFill>
                <a:latin typeface="ＭＳ 明朝" panose="02020609040205080304" pitchFamily="17" charset="-128"/>
                <a:ea typeface="ＭＳ 明朝" panose="02020609040205080304" pitchFamily="17" charset="-128"/>
              </a:rPr>
              <a:t>21</a:t>
            </a:r>
            <a:r>
              <a:rPr lang="ja-JP" altLang="en-US" sz="1200" dirty="0">
                <a:solidFill>
                  <a:schemeClr val="tx1"/>
                </a:solidFill>
                <a:latin typeface="ＭＳ 明朝" panose="02020609040205080304" pitchFamily="17" charset="-128"/>
                <a:ea typeface="ＭＳ 明朝" panose="02020609040205080304" pitchFamily="17" charset="-128"/>
              </a:rPr>
              <a:t>（第二次））」に示された基本方針を踏まえ、「下野市国民健康保険特定健康診査等実施計画（第二期）」との整合性を図るとともに、「健康しもつけ</a:t>
            </a:r>
            <a:r>
              <a:rPr lang="en-US" altLang="ja-JP" sz="1200" dirty="0">
                <a:solidFill>
                  <a:schemeClr val="tx1"/>
                </a:solidFill>
                <a:latin typeface="ＭＳ 明朝" panose="02020609040205080304" pitchFamily="17" charset="-128"/>
                <a:ea typeface="ＭＳ 明朝" panose="02020609040205080304" pitchFamily="17" charset="-128"/>
              </a:rPr>
              <a:t>21</a:t>
            </a:r>
            <a:r>
              <a:rPr lang="ja-JP" altLang="en-US" sz="1200" dirty="0">
                <a:solidFill>
                  <a:schemeClr val="tx1"/>
                </a:solidFill>
                <a:latin typeface="ＭＳ 明朝" panose="02020609040205080304" pitchFamily="17" charset="-128"/>
                <a:ea typeface="ＭＳ 明朝" panose="02020609040205080304" pitchFamily="17" charset="-128"/>
              </a:rPr>
              <a:t>プラン（第</a:t>
            </a:r>
            <a:r>
              <a:rPr lang="en-US" altLang="ja-JP" sz="1200" dirty="0">
                <a:solidFill>
                  <a:schemeClr val="tx1"/>
                </a:solidFill>
                <a:latin typeface="ＭＳ 明朝" panose="02020609040205080304" pitchFamily="17" charset="-128"/>
                <a:ea typeface="ＭＳ 明朝" panose="02020609040205080304" pitchFamily="17" charset="-128"/>
              </a:rPr>
              <a:t>2</a:t>
            </a:r>
            <a:r>
              <a:rPr lang="ja-JP" altLang="en-US" sz="1200" dirty="0">
                <a:solidFill>
                  <a:schemeClr val="tx1"/>
                </a:solidFill>
                <a:latin typeface="ＭＳ 明朝" panose="02020609040205080304" pitchFamily="17" charset="-128"/>
                <a:ea typeface="ＭＳ 明朝" panose="02020609040205080304" pitchFamily="17" charset="-128"/>
              </a:rPr>
              <a:t>次）」など既存の分野別計画とも連携を図る。（</a:t>
            </a:r>
            <a:r>
              <a:rPr lang="en-US" altLang="ja-JP" sz="1200" dirty="0">
                <a:solidFill>
                  <a:schemeClr val="tx1"/>
                </a:solidFill>
                <a:latin typeface="ＭＳ 明朝" panose="02020609040205080304" pitchFamily="17" charset="-128"/>
                <a:ea typeface="ＭＳ 明朝" panose="02020609040205080304" pitchFamily="17" charset="-128"/>
              </a:rPr>
              <a:t>4</a:t>
            </a:r>
            <a:r>
              <a:rPr lang="ja-JP" altLang="en-US" sz="1200" dirty="0">
                <a:solidFill>
                  <a:schemeClr val="tx1"/>
                </a:solidFill>
                <a:latin typeface="ＭＳ 明朝" panose="02020609040205080304" pitchFamily="17" charset="-128"/>
                <a:ea typeface="ＭＳ 明朝" panose="02020609040205080304" pitchFamily="17" charset="-128"/>
              </a:rPr>
              <a:t>ページ参照）</a:t>
            </a:r>
            <a:endParaRPr lang="en-US" altLang="ja-JP" sz="1200" dirty="0">
              <a:solidFill>
                <a:schemeClr val="tx1"/>
              </a:solidFill>
              <a:latin typeface="ＭＳ 明朝" panose="02020609040205080304" pitchFamily="17" charset="-128"/>
              <a:ea typeface="ＭＳ 明朝" panose="02020609040205080304" pitchFamily="17" charset="-128"/>
            </a:endParaRPr>
          </a:p>
        </p:txBody>
      </p:sp>
      <p:sp>
        <p:nvSpPr>
          <p:cNvPr id="26" name="タイトル_中_1_1"/>
          <p:cNvSpPr txBox="1"/>
          <p:nvPr/>
        </p:nvSpPr>
        <p:spPr>
          <a:xfrm>
            <a:off x="13790" y="4328030"/>
            <a:ext cx="6871790" cy="338554"/>
          </a:xfrm>
          <a:prstGeom prst="rect">
            <a:avLst/>
          </a:prstGeom>
          <a:noFill/>
        </p:spPr>
        <p:txBody>
          <a:bodyPr wrap="square" rtlCol="0">
            <a:spAutoFit/>
          </a:bodyPr>
          <a:lstStyle/>
          <a:p>
            <a:r>
              <a:rPr kumimoji="1" lang="ja-JP" altLang="en-US" sz="1600" b="1" dirty="0">
                <a:latin typeface="ＭＳ 明朝"/>
                <a:ea typeface="ＭＳ 明朝"/>
              </a:rPr>
              <a:t>　</a:t>
            </a:r>
            <a:r>
              <a:rPr kumimoji="1" lang="en-US" altLang="ja-JP" sz="1600" b="1" dirty="0">
                <a:latin typeface="ＭＳ 明朝"/>
                <a:ea typeface="ＭＳ 明朝"/>
              </a:rPr>
              <a:t>3</a:t>
            </a:r>
            <a:r>
              <a:rPr lang="en-US" altLang="ja-JP" sz="1600" b="1" dirty="0">
                <a:latin typeface="ＭＳ 明朝"/>
                <a:ea typeface="ＭＳ 明朝"/>
              </a:rPr>
              <a:t>.</a:t>
            </a:r>
            <a:r>
              <a:rPr lang="ja-JP" altLang="en-US" sz="1600" b="1" dirty="0">
                <a:latin typeface="ＭＳ 明朝"/>
                <a:ea typeface="ＭＳ 明朝"/>
              </a:rPr>
              <a:t>計画の位置付け</a:t>
            </a:r>
            <a:endParaRPr kumimoji="1" lang="ja-JP" altLang="en-US" sz="1600" b="1" dirty="0">
              <a:latin typeface="ＭＳ 明朝"/>
              <a:ea typeface="ＭＳ 明朝"/>
            </a:endParaRPr>
          </a:p>
        </p:txBody>
      </p:sp>
      <p:sp>
        <p:nvSpPr>
          <p:cNvPr id="10" name="タイトル_中_1_1"/>
          <p:cNvSpPr txBox="1"/>
          <p:nvPr/>
        </p:nvSpPr>
        <p:spPr>
          <a:xfrm>
            <a:off x="6895" y="3623291"/>
            <a:ext cx="6871790" cy="338554"/>
          </a:xfrm>
          <a:prstGeom prst="rect">
            <a:avLst/>
          </a:prstGeom>
          <a:noFill/>
        </p:spPr>
        <p:txBody>
          <a:bodyPr wrap="square" rtlCol="0">
            <a:spAutoFit/>
          </a:bodyPr>
          <a:lstStyle/>
          <a:p>
            <a:r>
              <a:rPr kumimoji="1" lang="ja-JP" altLang="en-US" sz="1600" b="1" dirty="0">
                <a:latin typeface="ＭＳ 明朝"/>
                <a:ea typeface="ＭＳ 明朝"/>
              </a:rPr>
              <a:t>　</a:t>
            </a:r>
            <a:r>
              <a:rPr lang="en-US" altLang="ja-JP" sz="1600" b="1" dirty="0">
                <a:latin typeface="ＭＳ 明朝"/>
                <a:ea typeface="ＭＳ 明朝"/>
              </a:rPr>
              <a:t>2.</a:t>
            </a:r>
            <a:r>
              <a:rPr lang="ja-JP" altLang="en-US" sz="1600" b="1" dirty="0">
                <a:latin typeface="ＭＳ 明朝"/>
                <a:ea typeface="ＭＳ 明朝"/>
              </a:rPr>
              <a:t>計画期間</a:t>
            </a:r>
            <a:endParaRPr kumimoji="1" lang="ja-JP" altLang="en-US" sz="1600" b="1" dirty="0">
              <a:latin typeface="ＭＳ 明朝"/>
              <a:ea typeface="ＭＳ 明朝"/>
            </a:endParaRPr>
          </a:p>
        </p:txBody>
      </p:sp>
      <p:sp>
        <p:nvSpPr>
          <p:cNvPr id="13" name="正方形/長方形 12"/>
          <p:cNvSpPr/>
          <p:nvPr/>
        </p:nvSpPr>
        <p:spPr>
          <a:xfrm>
            <a:off x="349030" y="3944082"/>
            <a:ext cx="6120681" cy="3347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eaLnBrk="1" fontAlgn="auto" hangingPunct="1">
              <a:spcBef>
                <a:spcPts val="0"/>
              </a:spcBef>
              <a:spcAft>
                <a:spcPts val="0"/>
              </a:spcAft>
              <a:defRPr/>
            </a:pPr>
            <a:r>
              <a:rPr lang="ja-JP" altLang="en-US" sz="1200" dirty="0">
                <a:solidFill>
                  <a:schemeClr val="tx1"/>
                </a:solidFill>
                <a:latin typeface="ＭＳ 明朝" panose="02020609040205080304" pitchFamily="17" charset="-128"/>
                <a:ea typeface="ＭＳ 明朝" panose="02020609040205080304" pitchFamily="17" charset="-128"/>
              </a:rPr>
              <a:t>　計画期間は、平成</a:t>
            </a:r>
            <a:r>
              <a:rPr lang="en-US" altLang="ja-JP" sz="1200" dirty="0">
                <a:solidFill>
                  <a:schemeClr val="tx1"/>
                </a:solidFill>
                <a:latin typeface="ＭＳ 明朝" panose="02020609040205080304" pitchFamily="17" charset="-128"/>
                <a:ea typeface="ＭＳ 明朝" panose="02020609040205080304" pitchFamily="17" charset="-128"/>
              </a:rPr>
              <a:t>28</a:t>
            </a:r>
            <a:r>
              <a:rPr lang="ja-JP" altLang="en-US" sz="1200" dirty="0">
                <a:solidFill>
                  <a:schemeClr val="tx1"/>
                </a:solidFill>
                <a:latin typeface="ＭＳ 明朝" panose="02020609040205080304" pitchFamily="17" charset="-128"/>
                <a:ea typeface="ＭＳ 明朝" panose="02020609040205080304" pitchFamily="17" charset="-128"/>
              </a:rPr>
              <a:t>年度から平成</a:t>
            </a:r>
            <a:r>
              <a:rPr lang="en-US" altLang="ja-JP" sz="1200" dirty="0">
                <a:solidFill>
                  <a:schemeClr val="tx1"/>
                </a:solidFill>
                <a:latin typeface="ＭＳ 明朝" panose="02020609040205080304" pitchFamily="17" charset="-128"/>
                <a:ea typeface="ＭＳ 明朝" panose="02020609040205080304" pitchFamily="17" charset="-128"/>
              </a:rPr>
              <a:t>29</a:t>
            </a:r>
            <a:r>
              <a:rPr lang="ja-JP" altLang="en-US" sz="1200" dirty="0">
                <a:solidFill>
                  <a:schemeClr val="tx1"/>
                </a:solidFill>
                <a:latin typeface="ＭＳ 明朝" panose="02020609040205080304" pitchFamily="17" charset="-128"/>
                <a:ea typeface="ＭＳ 明朝" panose="02020609040205080304" pitchFamily="17" charset="-128"/>
              </a:rPr>
              <a:t>年度までの</a:t>
            </a:r>
            <a:r>
              <a:rPr lang="en-US" altLang="ja-JP" sz="1200" dirty="0">
                <a:solidFill>
                  <a:schemeClr val="tx1"/>
                </a:solidFill>
                <a:latin typeface="ＭＳ 明朝" panose="02020609040205080304" pitchFamily="17" charset="-128"/>
                <a:ea typeface="ＭＳ 明朝" panose="02020609040205080304" pitchFamily="17" charset="-128"/>
              </a:rPr>
              <a:t>2</a:t>
            </a:r>
            <a:r>
              <a:rPr lang="ja-JP" altLang="en-US" sz="1200" dirty="0">
                <a:solidFill>
                  <a:schemeClr val="tx1"/>
                </a:solidFill>
                <a:latin typeface="ＭＳ 明朝" panose="02020609040205080304" pitchFamily="17" charset="-128"/>
                <a:ea typeface="ＭＳ 明朝" panose="02020609040205080304" pitchFamily="17" charset="-128"/>
              </a:rPr>
              <a:t>ヵ年とする。</a:t>
            </a:r>
            <a:endParaRPr lang="en-US" altLang="ja-JP" sz="1200" dirty="0">
              <a:solidFill>
                <a:schemeClr val="tx1"/>
              </a:solidFill>
              <a:latin typeface="ＭＳ 明朝" panose="02020609040205080304" pitchFamily="17" charset="-128"/>
              <a:ea typeface="ＭＳ 明朝" panose="02020609040205080304" pitchFamily="17" charset="-128"/>
            </a:endParaRPr>
          </a:p>
        </p:txBody>
      </p:sp>
      <p:sp>
        <p:nvSpPr>
          <p:cNvPr id="14" name="正方形/長方形 13"/>
          <p:cNvSpPr/>
          <p:nvPr/>
        </p:nvSpPr>
        <p:spPr>
          <a:xfrm>
            <a:off x="188640" y="5915737"/>
            <a:ext cx="6120681" cy="3347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eaLnBrk="1" fontAlgn="auto" hangingPunct="1">
              <a:spcBef>
                <a:spcPts val="0"/>
              </a:spcBef>
              <a:spcAft>
                <a:spcPts val="0"/>
              </a:spcAft>
              <a:defRPr/>
            </a:pPr>
            <a:r>
              <a:rPr lang="en-US" altLang="ja-JP" sz="1200" dirty="0">
                <a:solidFill>
                  <a:schemeClr val="tx1"/>
                </a:solidFill>
                <a:latin typeface="ＭＳ 明朝" panose="02020609040205080304" pitchFamily="17" charset="-128"/>
                <a:ea typeface="ＭＳ 明朝" panose="02020609040205080304" pitchFamily="17" charset="-128"/>
              </a:rPr>
              <a:t>【</a:t>
            </a:r>
            <a:r>
              <a:rPr lang="ja-JP" altLang="en-US" sz="1200" dirty="0">
                <a:solidFill>
                  <a:schemeClr val="tx1"/>
                </a:solidFill>
                <a:latin typeface="ＭＳ 明朝" panose="02020609040205080304" pitchFamily="17" charset="-128"/>
                <a:ea typeface="ＭＳ 明朝" panose="02020609040205080304" pitchFamily="17" charset="-128"/>
              </a:rPr>
              <a:t>健康づくり他計画との関連・期間</a:t>
            </a:r>
            <a:r>
              <a:rPr lang="en-US" altLang="ja-JP" sz="1200" dirty="0">
                <a:solidFill>
                  <a:schemeClr val="tx1"/>
                </a:solidFill>
                <a:latin typeface="ＭＳ 明朝" panose="02020609040205080304" pitchFamily="17" charset="-128"/>
                <a:ea typeface="ＭＳ 明朝" panose="02020609040205080304" pitchFamily="17" charset="-128"/>
              </a:rPr>
              <a:t>】</a:t>
            </a:r>
          </a:p>
        </p:txBody>
      </p:sp>
    </p:spTree>
    <p:extLst>
      <p:ext uri="{BB962C8B-B14F-4D97-AF65-F5344CB8AC3E}">
        <p14:creationId xmlns:p14="http://schemas.microsoft.com/office/powerpoint/2010/main" val="333496709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r>
              <a:rPr kumimoji="1" lang="en-US" altLang="ja-JP" dirty="0" smtClean="0"/>
              <a:t>37</a:t>
            </a:r>
            <a:endParaRPr kumimoji="1" lang="ja-JP" altLang="en-US" dirty="0"/>
          </a:p>
        </p:txBody>
      </p:sp>
      <p:graphicFrame>
        <p:nvGraphicFramePr>
          <p:cNvPr id="17" name="表 16"/>
          <p:cNvGraphicFramePr>
            <a:graphicFrameLocks noGrp="1"/>
          </p:cNvGraphicFramePr>
          <p:nvPr>
            <p:extLst>
              <p:ext uri="{D42A27DB-BD31-4B8C-83A1-F6EECF244321}">
                <p14:modId xmlns:p14="http://schemas.microsoft.com/office/powerpoint/2010/main" val="1745441670"/>
              </p:ext>
            </p:extLst>
          </p:nvPr>
        </p:nvGraphicFramePr>
        <p:xfrm>
          <a:off x="116632" y="971600"/>
          <a:ext cx="6480720" cy="7848872"/>
        </p:xfrm>
        <a:graphic>
          <a:graphicData uri="http://schemas.openxmlformats.org/drawingml/2006/table">
            <a:tbl>
              <a:tblPr/>
              <a:tblGrid>
                <a:gridCol w="360040">
                  <a:extLst>
                    <a:ext uri="{9D8B030D-6E8A-4147-A177-3AD203B41FA5}">
                      <a16:colId xmlns="" xmlns:a16="http://schemas.microsoft.com/office/drawing/2014/main" val="20000"/>
                    </a:ext>
                  </a:extLst>
                </a:gridCol>
                <a:gridCol w="432048">
                  <a:extLst>
                    <a:ext uri="{9D8B030D-6E8A-4147-A177-3AD203B41FA5}">
                      <a16:colId xmlns="" xmlns:a16="http://schemas.microsoft.com/office/drawing/2014/main" val="20001"/>
                    </a:ext>
                  </a:extLst>
                </a:gridCol>
                <a:gridCol w="1167200">
                  <a:extLst>
                    <a:ext uri="{9D8B030D-6E8A-4147-A177-3AD203B41FA5}">
                      <a16:colId xmlns="" xmlns:a16="http://schemas.microsoft.com/office/drawing/2014/main" val="20002"/>
                    </a:ext>
                  </a:extLst>
                </a:gridCol>
                <a:gridCol w="2637502">
                  <a:extLst>
                    <a:ext uri="{9D8B030D-6E8A-4147-A177-3AD203B41FA5}">
                      <a16:colId xmlns="" xmlns:a16="http://schemas.microsoft.com/office/drawing/2014/main" val="20003"/>
                    </a:ext>
                  </a:extLst>
                </a:gridCol>
                <a:gridCol w="602858">
                  <a:extLst>
                    <a:ext uri="{9D8B030D-6E8A-4147-A177-3AD203B41FA5}">
                      <a16:colId xmlns="" xmlns:a16="http://schemas.microsoft.com/office/drawing/2014/main" val="20004"/>
                    </a:ext>
                  </a:extLst>
                </a:gridCol>
                <a:gridCol w="1281072">
                  <a:extLst>
                    <a:ext uri="{9D8B030D-6E8A-4147-A177-3AD203B41FA5}">
                      <a16:colId xmlns="" xmlns:a16="http://schemas.microsoft.com/office/drawing/2014/main" val="20005"/>
                    </a:ext>
                  </a:extLst>
                </a:gridCol>
              </a:tblGrid>
              <a:tr h="173652">
                <a:tc rowSpan="2" gridSpan="2">
                  <a:txBody>
                    <a:bodyPr/>
                    <a:lstStyle/>
                    <a:p>
                      <a:pPr algn="ctr" fontAlgn="ctr"/>
                      <a:r>
                        <a:rPr lang="ja-JP" altLang="en-US" sz="1100" b="1" i="0" u="none" strike="noStrike" dirty="0">
                          <a:effectLst/>
                          <a:latin typeface="ＭＳ Ｐ明朝" panose="02020600040205080304" pitchFamily="18" charset="-128"/>
                          <a:ea typeface="ＭＳ Ｐ明朝" panose="02020600040205080304" pitchFamily="18" charset="-128"/>
                        </a:rPr>
                        <a:t>　№</a:t>
                      </a:r>
                    </a:p>
                  </a:txBody>
                  <a:tcPr marL="5020" marR="5020" marT="502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rowSpan="2" hMerge="1">
                  <a:txBody>
                    <a:bodyPr/>
                    <a:lstStyle/>
                    <a:p>
                      <a:endParaRPr kumimoji="1" lang="ja-JP" altLang="en-US"/>
                    </a:p>
                  </a:txBody>
                  <a:tcPr/>
                </a:tc>
                <a:tc rowSpan="2">
                  <a:txBody>
                    <a:bodyPr/>
                    <a:lstStyle/>
                    <a:p>
                      <a:pPr algn="ctr" fontAlgn="ct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事業名</a:t>
                      </a:r>
                    </a:p>
                  </a:txBody>
                  <a:tcPr marL="5020" marR="5020" marT="50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rowSpan="2">
                  <a:txBody>
                    <a:bodyPr/>
                    <a:lstStyle/>
                    <a:p>
                      <a:pPr algn="ctr"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事業目的と概要</a:t>
                      </a:r>
                    </a:p>
                  </a:txBody>
                  <a:tcPr marL="5020" marR="5020" marT="502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gridSpan="2">
                  <a:txBody>
                    <a:bodyPr/>
                    <a:lstStyle/>
                    <a:p>
                      <a:pPr algn="ctr"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対象者</a:t>
                      </a:r>
                    </a:p>
                  </a:txBody>
                  <a:tcPr marL="5020" marR="5020" marT="50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hMerge="1">
                  <a:txBody>
                    <a:bodyPr/>
                    <a:lstStyle/>
                    <a:p>
                      <a:endParaRPr kumimoji="1" lang="ja-JP" altLang="en-US"/>
                    </a:p>
                  </a:txBody>
                  <a:tcPr/>
                </a:tc>
                <a:extLst>
                  <a:ext uri="{0D108BD9-81ED-4DB2-BD59-A6C34878D82A}">
                    <a16:rowId xmlns="" xmlns:a16="http://schemas.microsoft.com/office/drawing/2014/main" val="10000"/>
                  </a:ext>
                </a:extLst>
              </a:tr>
              <a:tr h="173652">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区分</a:t>
                      </a:r>
                    </a:p>
                  </a:txBody>
                  <a:tcPr marL="5020" marR="5020" marT="50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年齢</a:t>
                      </a:r>
                    </a:p>
                  </a:txBody>
                  <a:tcPr marL="5020" marR="5020" marT="502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extLst>
                  <a:ext uri="{0D108BD9-81ED-4DB2-BD59-A6C34878D82A}">
                    <a16:rowId xmlns="" xmlns:a16="http://schemas.microsoft.com/office/drawing/2014/main" val="10001"/>
                  </a:ext>
                </a:extLst>
              </a:tr>
              <a:tr h="881621">
                <a:tc rowSpan="6">
                  <a:txBody>
                    <a:bodyPr/>
                    <a:lstStyle/>
                    <a:p>
                      <a:pPr algn="ctr" fontAlgn="ctr"/>
                      <a:r>
                        <a:rPr lang="en-US" altLang="ja-JP" sz="1600" b="1" i="0" u="none" strike="noStrike" dirty="0">
                          <a:effectLst/>
                          <a:latin typeface="ＭＳ Ｐ明朝" panose="02020600040205080304" pitchFamily="18" charset="-128"/>
                          <a:ea typeface="ＭＳ Ｐ明朝" panose="02020600040205080304" pitchFamily="18" charset="-128"/>
                        </a:rPr>
                        <a:t>1</a:t>
                      </a:r>
                      <a:r>
                        <a:rPr lang="ja-JP" altLang="en-US" sz="1600" b="1" i="0" u="none" strike="noStrike" dirty="0">
                          <a:effectLst/>
                          <a:latin typeface="ＭＳ Ｐ明朝" panose="02020600040205080304" pitchFamily="18" charset="-128"/>
                          <a:ea typeface="ＭＳ Ｐ明朝" panose="02020600040205080304" pitchFamily="18" charset="-128"/>
                        </a:rPr>
                        <a:t>次予防</a:t>
                      </a:r>
                    </a:p>
                  </a:txBody>
                  <a:tcPr marL="5020" marR="5020" marT="5020" marB="0" vert="eaVert"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effectLst/>
                          <a:latin typeface="ＭＳ Ｐ明朝" panose="02020600040205080304" pitchFamily="18" charset="-128"/>
                          <a:ea typeface="ＭＳ Ｐ明朝" panose="02020600040205080304" pitchFamily="18" charset="-128"/>
                        </a:rPr>
                        <a:t>1</a:t>
                      </a:r>
                    </a:p>
                  </a:txBody>
                  <a:tcPr marL="5020" marR="5020" marT="50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1100" b="1" i="0" u="none" strike="noStrike" dirty="0">
                          <a:effectLst/>
                          <a:latin typeface="ＭＳ Ｐ明朝" panose="02020600040205080304" pitchFamily="18" charset="-128"/>
                          <a:ea typeface="ＭＳ Ｐ明朝" panose="02020600040205080304" pitchFamily="18" charset="-128"/>
                        </a:rPr>
                        <a:t>特定健康診査</a:t>
                      </a:r>
                    </a:p>
                  </a:txBody>
                  <a:tcPr marL="5020" marR="5020" marT="50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ja-JP" altLang="en-US" sz="1100" b="0" i="0" u="none" strike="noStrike" dirty="0">
                          <a:effectLst/>
                          <a:latin typeface="ＭＳ Ｐ明朝" panose="02020600040205080304" pitchFamily="18" charset="-128"/>
                          <a:ea typeface="ＭＳ Ｐ明朝" panose="02020600040205080304" pitchFamily="18" charset="-128"/>
                        </a:rPr>
                        <a:t>内臓脂肪の蓄積や検査値を把握することにより、生活習慣病の発症及び重症化予防を図る。</a:t>
                      </a:r>
                    </a:p>
                  </a:txBody>
                  <a:tcPr marL="36000" marR="36000" marT="50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effectLst/>
                          <a:latin typeface="ＭＳ Ｐ明朝" panose="02020600040205080304" pitchFamily="18" charset="-128"/>
                          <a:ea typeface="ＭＳ Ｐ明朝" panose="02020600040205080304" pitchFamily="18" charset="-128"/>
                        </a:rPr>
                        <a:t>被保険者</a:t>
                      </a:r>
                    </a:p>
                  </a:txBody>
                  <a:tcPr marL="5020" marR="5020" marT="502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ja-JP" sz="1100" b="0" i="0" u="none" strike="noStrike" dirty="0">
                          <a:effectLst/>
                          <a:latin typeface="ＭＳ Ｐ明朝" panose="02020600040205080304" pitchFamily="18" charset="-128"/>
                          <a:ea typeface="ＭＳ Ｐ明朝" panose="02020600040205080304" pitchFamily="18" charset="-128"/>
                        </a:rPr>
                        <a:t>40</a:t>
                      </a:r>
                      <a:r>
                        <a:rPr lang="ja-JP" altLang="en-US" sz="1100" b="0" i="0" u="none" strike="noStrike" dirty="0">
                          <a:effectLst/>
                          <a:latin typeface="ＭＳ Ｐ明朝" panose="02020600040205080304" pitchFamily="18" charset="-128"/>
                          <a:ea typeface="ＭＳ Ｐ明朝" panose="02020600040205080304" pitchFamily="18" charset="-128"/>
                        </a:rPr>
                        <a:t>歳～</a:t>
                      </a:r>
                      <a:r>
                        <a:rPr lang="en-US" altLang="ja-JP" sz="1100" b="0" i="0" u="none" strike="noStrike" dirty="0">
                          <a:effectLst/>
                          <a:latin typeface="ＭＳ Ｐ明朝" panose="02020600040205080304" pitchFamily="18" charset="-128"/>
                          <a:ea typeface="ＭＳ Ｐ明朝" panose="02020600040205080304" pitchFamily="18" charset="-128"/>
                        </a:rPr>
                        <a:t>74</a:t>
                      </a:r>
                      <a:r>
                        <a:rPr lang="ja-JP" altLang="en-US" sz="1100" b="0" i="0" u="none" strike="noStrike" dirty="0">
                          <a:effectLst/>
                          <a:latin typeface="ＭＳ Ｐ明朝" panose="02020600040205080304" pitchFamily="18" charset="-128"/>
                          <a:ea typeface="ＭＳ Ｐ明朝" panose="02020600040205080304" pitchFamily="18" charset="-128"/>
                        </a:rPr>
                        <a:t>歳</a:t>
                      </a:r>
                    </a:p>
                  </a:txBody>
                  <a:tcPr marL="36000" marR="36000" marT="50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868262">
                <a:tc vMerge="1">
                  <a:txBody>
                    <a:bodyPr/>
                    <a:lstStyle/>
                    <a:p>
                      <a:endParaRPr kumimoji="1" lang="ja-JP" altLang="en-US"/>
                    </a:p>
                  </a:txBody>
                  <a:tcPr/>
                </a:tc>
                <a:tc>
                  <a:txBody>
                    <a:bodyPr/>
                    <a:lstStyle/>
                    <a:p>
                      <a:pPr algn="ctr" fontAlgn="ctr"/>
                      <a:r>
                        <a:rPr lang="en-US" altLang="ja-JP" sz="1000" b="0" i="0" u="none" strike="noStrike">
                          <a:effectLst/>
                          <a:latin typeface="ＭＳ Ｐ明朝" panose="02020600040205080304" pitchFamily="18" charset="-128"/>
                          <a:ea typeface="ＭＳ Ｐ明朝" panose="02020600040205080304" pitchFamily="18" charset="-128"/>
                        </a:rPr>
                        <a:t>2</a:t>
                      </a:r>
                    </a:p>
                  </a:txBody>
                  <a:tcPr marL="5020" marR="5020" marT="50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TW" altLang="en-US" sz="1100" b="1" i="0" u="none" strike="noStrike">
                          <a:effectLst/>
                          <a:latin typeface="ＭＳ Ｐ明朝" panose="02020600040205080304" pitchFamily="18" charset="-128"/>
                          <a:ea typeface="ＭＳ Ｐ明朝" panose="02020600040205080304" pitchFamily="18" charset="-128"/>
                        </a:rPr>
                        <a:t>特定健康診査</a:t>
                      </a:r>
                      <a:br>
                        <a:rPr lang="zh-TW" altLang="en-US" sz="1100" b="1" i="0" u="none" strike="noStrike">
                          <a:effectLst/>
                          <a:latin typeface="ＭＳ Ｐ明朝" panose="02020600040205080304" pitchFamily="18" charset="-128"/>
                          <a:ea typeface="ＭＳ Ｐ明朝" panose="02020600040205080304" pitchFamily="18" charset="-128"/>
                        </a:rPr>
                      </a:br>
                      <a:r>
                        <a:rPr lang="zh-TW" altLang="en-US" sz="1100" b="1" i="0" u="none" strike="noStrike">
                          <a:effectLst/>
                          <a:latin typeface="ＭＳ Ｐ明朝" panose="02020600040205080304" pitchFamily="18" charset="-128"/>
                          <a:ea typeface="ＭＳ Ｐ明朝" panose="02020600040205080304" pitchFamily="18" charset="-128"/>
                        </a:rPr>
                        <a:t>未受診者対策</a:t>
                      </a:r>
                    </a:p>
                  </a:txBody>
                  <a:tcPr marL="5020" marR="5020" marT="50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ja-JP" altLang="en-US" sz="1100" b="0" i="0" u="none" strike="noStrike" dirty="0">
                          <a:effectLst/>
                          <a:latin typeface="ＭＳ Ｐ明朝" panose="02020600040205080304" pitchFamily="18" charset="-128"/>
                          <a:ea typeface="ＭＳ Ｐ明朝" panose="02020600040205080304" pitchFamily="18" charset="-128"/>
                        </a:rPr>
                        <a:t>特定健診受診率の向上と生活習慣病予防のため、特定健診未受診者に受診勧奨通知を発送する。</a:t>
                      </a:r>
                    </a:p>
                  </a:txBody>
                  <a:tcPr marL="36000" marR="36000" marT="50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effectLst/>
                          <a:latin typeface="ＭＳ Ｐ明朝" panose="02020600040205080304" pitchFamily="18" charset="-128"/>
                          <a:ea typeface="ＭＳ Ｐ明朝" panose="02020600040205080304" pitchFamily="18" charset="-128"/>
                        </a:rPr>
                        <a:t>被保険者</a:t>
                      </a:r>
                    </a:p>
                  </a:txBody>
                  <a:tcPr marL="5020" marR="5020" marT="502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ja-JP" sz="1100" b="0" i="0" u="none" strike="noStrike" dirty="0">
                          <a:effectLst/>
                          <a:latin typeface="ＭＳ Ｐ明朝" panose="02020600040205080304" pitchFamily="18" charset="-128"/>
                          <a:ea typeface="ＭＳ Ｐ明朝" panose="02020600040205080304" pitchFamily="18" charset="-128"/>
                        </a:rPr>
                        <a:t>40</a:t>
                      </a:r>
                      <a:r>
                        <a:rPr lang="ja-JP" altLang="en-US" sz="1100" b="0" i="0" u="none" strike="noStrike" dirty="0">
                          <a:effectLst/>
                          <a:latin typeface="ＭＳ Ｐ明朝" panose="02020600040205080304" pitchFamily="18" charset="-128"/>
                          <a:ea typeface="ＭＳ Ｐ明朝" panose="02020600040205080304" pitchFamily="18" charset="-128"/>
                        </a:rPr>
                        <a:t>歳～</a:t>
                      </a:r>
                      <a:r>
                        <a:rPr lang="en-US" altLang="ja-JP" sz="1100" b="0" i="0" u="none" strike="noStrike" dirty="0">
                          <a:effectLst/>
                          <a:latin typeface="ＭＳ Ｐ明朝" panose="02020600040205080304" pitchFamily="18" charset="-128"/>
                          <a:ea typeface="ＭＳ Ｐ明朝" panose="02020600040205080304" pitchFamily="18" charset="-128"/>
                        </a:rPr>
                        <a:t>74</a:t>
                      </a:r>
                      <a:r>
                        <a:rPr lang="ja-JP" altLang="en-US" sz="1100" b="0" i="0" u="none" strike="noStrike" dirty="0">
                          <a:effectLst/>
                          <a:latin typeface="ＭＳ Ｐ明朝" panose="02020600040205080304" pitchFamily="18" charset="-128"/>
                          <a:ea typeface="ＭＳ Ｐ明朝" panose="02020600040205080304" pitchFamily="18" charset="-128"/>
                        </a:rPr>
                        <a:t>歳</a:t>
                      </a:r>
                    </a:p>
                  </a:txBody>
                  <a:tcPr marL="36000" marR="36000" marT="50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868262">
                <a:tc vMerge="1">
                  <a:txBody>
                    <a:bodyPr/>
                    <a:lstStyle/>
                    <a:p>
                      <a:endParaRPr kumimoji="1" lang="ja-JP" altLang="en-US"/>
                    </a:p>
                  </a:txBody>
                  <a:tcPr/>
                </a:tc>
                <a:tc>
                  <a:txBody>
                    <a:bodyPr/>
                    <a:lstStyle/>
                    <a:p>
                      <a:pPr algn="ctr" fontAlgn="ctr"/>
                      <a:r>
                        <a:rPr lang="en-US" altLang="ja-JP" sz="1000" b="0" i="0" u="none" strike="noStrike">
                          <a:effectLst/>
                          <a:latin typeface="ＭＳ Ｐ明朝" panose="02020600040205080304" pitchFamily="18" charset="-128"/>
                          <a:ea typeface="ＭＳ Ｐ明朝" panose="02020600040205080304" pitchFamily="18" charset="-128"/>
                        </a:rPr>
                        <a:t>3</a:t>
                      </a:r>
                    </a:p>
                  </a:txBody>
                  <a:tcPr marL="5020" marR="5020" marT="50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ja-JP" altLang="en-US" sz="1100" b="1" i="0" u="none" strike="noStrike" dirty="0">
                          <a:effectLst/>
                          <a:latin typeface="ＭＳ Ｐ明朝" panose="02020600040205080304" pitchFamily="18" charset="-128"/>
                          <a:ea typeface="ＭＳ Ｐ明朝" panose="02020600040205080304" pitchFamily="18" charset="-128"/>
                        </a:rPr>
                        <a:t>人間ドック検診等助成</a:t>
                      </a:r>
                    </a:p>
                  </a:txBody>
                  <a:tcPr marL="5020" marR="72000" marT="50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ja-JP" altLang="en-US" sz="1100" b="0" i="0" u="none" strike="noStrike" dirty="0">
                          <a:effectLst/>
                          <a:latin typeface="ＭＳ Ｐ明朝" panose="02020600040205080304" pitchFamily="18" charset="-128"/>
                          <a:ea typeface="ＭＳ Ｐ明朝" panose="02020600040205080304" pitchFamily="18" charset="-128"/>
                        </a:rPr>
                        <a:t>国民健康保険被保険者を対象として、疾病の早期発見、早期治療を促進するため、人間ドックに要した費用の一部を助成することにより、被保険者の健康保持増進を図る。</a:t>
                      </a:r>
                    </a:p>
                  </a:txBody>
                  <a:tcPr marL="36000" marR="36000" marT="50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effectLst/>
                          <a:latin typeface="ＭＳ Ｐ明朝" panose="02020600040205080304" pitchFamily="18" charset="-128"/>
                          <a:ea typeface="ＭＳ Ｐ明朝" panose="02020600040205080304" pitchFamily="18" charset="-128"/>
                        </a:rPr>
                        <a:t>被保険者</a:t>
                      </a:r>
                    </a:p>
                  </a:txBody>
                  <a:tcPr marL="5020" marR="5020" marT="502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ja-JP" sz="1100" b="0" i="0" u="none" strike="noStrike" dirty="0">
                          <a:effectLst/>
                          <a:latin typeface="ＭＳ Ｐ明朝" panose="02020600040205080304" pitchFamily="18" charset="-128"/>
                          <a:ea typeface="ＭＳ Ｐ明朝" panose="02020600040205080304" pitchFamily="18" charset="-128"/>
                        </a:rPr>
                        <a:t>30</a:t>
                      </a:r>
                      <a:r>
                        <a:rPr lang="ja-JP" altLang="en-US" sz="1100" b="0" i="0" u="none" strike="noStrike" dirty="0">
                          <a:effectLst/>
                          <a:latin typeface="ＭＳ Ｐ明朝" panose="02020600040205080304" pitchFamily="18" charset="-128"/>
                          <a:ea typeface="ＭＳ Ｐ明朝" panose="02020600040205080304" pitchFamily="18" charset="-128"/>
                        </a:rPr>
                        <a:t>歳～</a:t>
                      </a:r>
                      <a:r>
                        <a:rPr lang="en-US" altLang="ja-JP" sz="1100" b="0" i="0" u="none" strike="noStrike" dirty="0">
                          <a:effectLst/>
                          <a:latin typeface="ＭＳ Ｐ明朝" panose="02020600040205080304" pitchFamily="18" charset="-128"/>
                          <a:ea typeface="ＭＳ Ｐ明朝" panose="02020600040205080304" pitchFamily="18" charset="-128"/>
                        </a:rPr>
                        <a:t>74</a:t>
                      </a:r>
                      <a:r>
                        <a:rPr lang="ja-JP" altLang="en-US" sz="1100" b="0" i="0" u="none" strike="noStrike" dirty="0">
                          <a:effectLst/>
                          <a:latin typeface="ＭＳ Ｐ明朝" panose="02020600040205080304" pitchFamily="18" charset="-128"/>
                          <a:ea typeface="ＭＳ Ｐ明朝" panose="02020600040205080304" pitchFamily="18" charset="-128"/>
                        </a:rPr>
                        <a:t>歳</a:t>
                      </a:r>
                    </a:p>
                  </a:txBody>
                  <a:tcPr marL="36000" marR="36000" marT="50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454168">
                <a:tc vMerge="1">
                  <a:txBody>
                    <a:bodyPr/>
                    <a:lstStyle/>
                    <a:p>
                      <a:endParaRPr kumimoji="1" lang="ja-JP" altLang="en-US"/>
                    </a:p>
                  </a:txBody>
                  <a:tcPr/>
                </a:tc>
                <a:tc rowSpan="2">
                  <a:txBody>
                    <a:bodyPr/>
                    <a:lstStyle/>
                    <a:p>
                      <a:pPr algn="ctr" fontAlgn="ctr"/>
                      <a:r>
                        <a:rPr lang="en-US" altLang="ja-JP" sz="1000" b="0" i="0" u="none" strike="noStrike">
                          <a:effectLst/>
                          <a:latin typeface="ＭＳ Ｐ明朝" panose="02020600040205080304" pitchFamily="18" charset="-128"/>
                          <a:ea typeface="ＭＳ Ｐ明朝" panose="02020600040205080304" pitchFamily="18" charset="-128"/>
                        </a:rPr>
                        <a:t>4</a:t>
                      </a:r>
                    </a:p>
                  </a:txBody>
                  <a:tcPr marL="5020" marR="5020" marT="50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0" fontAlgn="ctr"/>
                      <a:r>
                        <a:rPr lang="ja-JP" altLang="en-US" sz="1100" b="1" i="0" u="none" strike="noStrike">
                          <a:effectLst/>
                          <a:latin typeface="ＭＳ Ｐ明朝" panose="02020600040205080304" pitchFamily="18" charset="-128"/>
                          <a:ea typeface="ＭＳ Ｐ明朝" panose="02020600040205080304" pitchFamily="18" charset="-128"/>
                        </a:rPr>
                        <a:t>歯周病検診</a:t>
                      </a:r>
                    </a:p>
                  </a:txBody>
                  <a:tcPr marL="5020" marR="5020" marT="50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ja-JP" altLang="en-US" sz="1100" b="0" i="0" u="none" strike="noStrike" dirty="0">
                          <a:effectLst/>
                          <a:latin typeface="ＭＳ Ｐ明朝" panose="02020600040205080304" pitchFamily="18" charset="-128"/>
                          <a:ea typeface="ＭＳ Ｐ明朝" panose="02020600040205080304" pitchFamily="18" charset="-128"/>
                        </a:rPr>
                        <a:t>歯周病疾患の早期発見と早期治療</a:t>
                      </a:r>
                      <a:br>
                        <a:rPr lang="ja-JP" altLang="en-US" sz="1100" b="0" i="0" u="none" strike="noStrike" dirty="0">
                          <a:effectLst/>
                          <a:latin typeface="ＭＳ Ｐ明朝" panose="02020600040205080304" pitchFamily="18" charset="-128"/>
                          <a:ea typeface="ＭＳ Ｐ明朝" panose="02020600040205080304" pitchFamily="18" charset="-128"/>
                        </a:rPr>
                      </a:br>
                      <a:r>
                        <a:rPr lang="ja-JP" altLang="en-US" sz="1100" b="0" i="0" u="none" strike="noStrike" dirty="0">
                          <a:effectLst/>
                          <a:latin typeface="ＭＳ Ｐ明朝" panose="02020600040205080304" pitchFamily="18" charset="-128"/>
                          <a:ea typeface="ＭＳ Ｐ明朝" panose="02020600040205080304" pitchFamily="18" charset="-128"/>
                        </a:rPr>
                        <a:t>健診により歯の健康づくりの意識を高め、口腔ケアを保持・増進できる。</a:t>
                      </a:r>
                    </a:p>
                  </a:txBody>
                  <a:tcPr marL="36000" marR="36000" marT="50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effectLst/>
                          <a:latin typeface="ＭＳ Ｐ明朝" panose="02020600040205080304" pitchFamily="18" charset="-128"/>
                          <a:ea typeface="ＭＳ Ｐ明朝" panose="02020600040205080304" pitchFamily="18" charset="-128"/>
                        </a:rPr>
                        <a:t>市民</a:t>
                      </a:r>
                    </a:p>
                  </a:txBody>
                  <a:tcPr marL="5020" marR="5020" marT="502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ja-JP" sz="1100" b="0" i="0" u="none" strike="noStrike" dirty="0">
                          <a:effectLst/>
                          <a:latin typeface="ＭＳ Ｐ明朝" panose="02020600040205080304" pitchFamily="18" charset="-128"/>
                          <a:ea typeface="ＭＳ Ｐ明朝" panose="02020600040205080304" pitchFamily="18" charset="-128"/>
                        </a:rPr>
                        <a:t>40.50.60.70</a:t>
                      </a:r>
                      <a:r>
                        <a:rPr lang="ja-JP" altLang="en-US" sz="1100" b="0" i="0" u="none" strike="noStrike" dirty="0">
                          <a:effectLst/>
                          <a:latin typeface="ＭＳ Ｐ明朝" panose="02020600040205080304" pitchFamily="18" charset="-128"/>
                          <a:ea typeface="ＭＳ Ｐ明朝" panose="02020600040205080304" pitchFamily="18" charset="-128"/>
                        </a:rPr>
                        <a:t>歳</a:t>
                      </a:r>
                    </a:p>
                  </a:txBody>
                  <a:tcPr marL="36000" marR="36000" marT="50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76140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100" b="0" i="0" u="none" strike="noStrike" dirty="0">
                          <a:effectLst/>
                          <a:latin typeface="ＭＳ Ｐ明朝" panose="02020600040205080304" pitchFamily="18" charset="-128"/>
                          <a:ea typeface="ＭＳ Ｐ明朝" panose="02020600040205080304" pitchFamily="18" charset="-128"/>
                        </a:rPr>
                        <a:t>被保険者</a:t>
                      </a:r>
                    </a:p>
                  </a:txBody>
                  <a:tcPr marL="5020" marR="5020" marT="502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ja-JP" sz="1100" b="0" i="0" u="none" strike="noStrike" dirty="0">
                          <a:effectLst/>
                          <a:latin typeface="ＭＳ Ｐ明朝" panose="02020600040205080304" pitchFamily="18" charset="-128"/>
                          <a:ea typeface="ＭＳ Ｐ明朝" panose="02020600040205080304" pitchFamily="18" charset="-128"/>
                        </a:rPr>
                        <a:t>30</a:t>
                      </a:r>
                      <a:r>
                        <a:rPr lang="ja-JP" altLang="en-US" sz="1100" b="0" i="0" u="none" strike="noStrike" dirty="0">
                          <a:effectLst/>
                          <a:latin typeface="ＭＳ Ｐ明朝" panose="02020600040205080304" pitchFamily="18" charset="-128"/>
                          <a:ea typeface="ＭＳ Ｐ明朝" panose="02020600040205080304" pitchFamily="18" charset="-128"/>
                        </a:rPr>
                        <a:t>歳～</a:t>
                      </a:r>
                      <a:r>
                        <a:rPr lang="en-US" altLang="ja-JP" sz="1100" b="0" i="0" u="none" strike="noStrike" dirty="0">
                          <a:effectLst/>
                          <a:latin typeface="ＭＳ Ｐ明朝" panose="02020600040205080304" pitchFamily="18" charset="-128"/>
                          <a:ea typeface="ＭＳ Ｐ明朝" panose="02020600040205080304" pitchFamily="18" charset="-128"/>
                        </a:rPr>
                        <a:t>39</a:t>
                      </a:r>
                      <a:r>
                        <a:rPr lang="ja-JP" altLang="en-US" sz="1100" b="0" i="0" u="none" strike="noStrike" dirty="0">
                          <a:effectLst/>
                          <a:latin typeface="ＭＳ Ｐ明朝" panose="02020600040205080304" pitchFamily="18" charset="-128"/>
                          <a:ea typeface="ＭＳ Ｐ明朝" panose="02020600040205080304" pitchFamily="18" charset="-128"/>
                        </a:rPr>
                        <a:t>歳</a:t>
                      </a:r>
                      <a:br>
                        <a:rPr lang="ja-JP" altLang="en-US" sz="1100" b="0" i="0" u="none" strike="noStrike" dirty="0">
                          <a:effectLst/>
                          <a:latin typeface="ＭＳ Ｐ明朝" panose="02020600040205080304" pitchFamily="18" charset="-128"/>
                          <a:ea typeface="ＭＳ Ｐ明朝" panose="02020600040205080304" pitchFamily="18" charset="-128"/>
                        </a:rPr>
                      </a:br>
                      <a:r>
                        <a:rPr lang="en-US" altLang="ja-JP" sz="1100" b="0" i="0" u="none" strike="noStrike" dirty="0">
                          <a:effectLst/>
                          <a:latin typeface="ＭＳ Ｐ明朝" panose="02020600040205080304" pitchFamily="18" charset="-128"/>
                          <a:ea typeface="ＭＳ Ｐ明朝" panose="02020600040205080304" pitchFamily="18" charset="-128"/>
                        </a:rPr>
                        <a:t>45.55.65</a:t>
                      </a:r>
                      <a:r>
                        <a:rPr lang="ja-JP" altLang="en-US" sz="1100" b="0" i="0" u="none" strike="noStrike" dirty="0">
                          <a:effectLst/>
                          <a:latin typeface="ＭＳ Ｐ明朝" panose="02020600040205080304" pitchFamily="18" charset="-128"/>
                          <a:ea typeface="ＭＳ Ｐ明朝" panose="02020600040205080304" pitchFamily="18" charset="-128"/>
                        </a:rPr>
                        <a:t>歳</a:t>
                      </a:r>
                    </a:p>
                  </a:txBody>
                  <a:tcPr marL="36000" marR="36000" marT="50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1108705">
                <a:tc vMerge="1">
                  <a:txBody>
                    <a:bodyPr/>
                    <a:lstStyle/>
                    <a:p>
                      <a:endParaRPr kumimoji="1" lang="ja-JP" altLang="en-US"/>
                    </a:p>
                  </a:txBody>
                  <a:tcPr/>
                </a:tc>
                <a:tc>
                  <a:txBody>
                    <a:bodyPr/>
                    <a:lstStyle/>
                    <a:p>
                      <a:pPr algn="ctr" fontAlgn="ctr"/>
                      <a:r>
                        <a:rPr lang="en-US" altLang="ja-JP" sz="1000" b="0" i="0" u="none" strike="noStrike">
                          <a:effectLst/>
                          <a:latin typeface="ＭＳ Ｐ明朝" panose="02020600040205080304" pitchFamily="18" charset="-128"/>
                          <a:ea typeface="ＭＳ Ｐ明朝" panose="02020600040205080304" pitchFamily="18" charset="-128"/>
                        </a:rPr>
                        <a:t>5</a:t>
                      </a:r>
                    </a:p>
                  </a:txBody>
                  <a:tcPr marL="5020" marR="5020" marT="50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1" i="0" u="none" strike="noStrike" dirty="0">
                          <a:effectLst/>
                          <a:latin typeface="ＭＳ Ｐ明朝" panose="02020600040205080304" pitchFamily="18" charset="-128"/>
                          <a:ea typeface="ＭＳ Ｐ明朝" panose="02020600040205080304" pitchFamily="18" charset="-128"/>
                        </a:rPr>
                        <a:t/>
                      </a:r>
                      <a:br>
                        <a:rPr lang="ja-JP" altLang="en-US" sz="1100" b="1" i="0" u="none" strike="noStrike" dirty="0">
                          <a:effectLst/>
                          <a:latin typeface="ＭＳ Ｐ明朝" panose="02020600040205080304" pitchFamily="18" charset="-128"/>
                          <a:ea typeface="ＭＳ Ｐ明朝" panose="02020600040205080304" pitchFamily="18" charset="-128"/>
                        </a:rPr>
                      </a:br>
                      <a:r>
                        <a:rPr lang="ja-JP" altLang="en-US" sz="1100" b="1" i="0" u="none" strike="noStrike" dirty="0">
                          <a:effectLst/>
                          <a:latin typeface="ＭＳ Ｐ明朝" panose="02020600040205080304" pitchFamily="18" charset="-128"/>
                          <a:ea typeface="ＭＳ Ｐ明朝" panose="02020600040205080304" pitchFamily="18" charset="-128"/>
                        </a:rPr>
                        <a:t>みそ汁塩分測定会</a:t>
                      </a:r>
                    </a:p>
                  </a:txBody>
                  <a:tcPr marL="5020" marR="5020" marT="50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ja-JP" altLang="en-US" sz="1100" b="0" i="0" u="none" strike="noStrike" dirty="0">
                          <a:effectLst/>
                          <a:latin typeface="ＭＳ Ｐ明朝" panose="02020600040205080304" pitchFamily="18" charset="-128"/>
                          <a:ea typeface="ＭＳ Ｐ明朝" panose="02020600040205080304" pitchFamily="18" charset="-128"/>
                        </a:rPr>
                        <a:t>普段飲んでいる身近な汁物の塩分濃度を計測することで、自分の家庭の味付けが基準と比較して濃い・薄い</a:t>
                      </a:r>
                      <a:r>
                        <a:rPr lang="ja-JP" altLang="en-US" sz="1100" b="0" i="0" u="none" strike="noStrike" dirty="0" err="1">
                          <a:effectLst/>
                          <a:latin typeface="ＭＳ Ｐ明朝" panose="02020600040205080304" pitchFamily="18" charset="-128"/>
                          <a:ea typeface="ＭＳ Ｐ明朝" panose="02020600040205080304" pitchFamily="18" charset="-128"/>
                        </a:rPr>
                        <a:t>を</a:t>
                      </a:r>
                      <a:r>
                        <a:rPr lang="ja-JP" altLang="en-US" sz="1100" b="0" i="0" u="none" strike="noStrike" dirty="0">
                          <a:effectLst/>
                          <a:latin typeface="ＭＳ Ｐ明朝" panose="02020600040205080304" pitchFamily="18" charset="-128"/>
                          <a:ea typeface="ＭＳ Ｐ明朝" panose="02020600040205080304" pitchFamily="18" charset="-128"/>
                        </a:rPr>
                        <a:t>確認し、減塩の意識を高めることができるよう支援する。</a:t>
                      </a:r>
                    </a:p>
                  </a:txBody>
                  <a:tcPr marL="36000" marR="36000" marT="50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effectLst/>
                          <a:latin typeface="ＭＳ Ｐ明朝" panose="02020600040205080304" pitchFamily="18" charset="-128"/>
                          <a:ea typeface="ＭＳ Ｐ明朝" panose="02020600040205080304" pitchFamily="18" charset="-128"/>
                        </a:rPr>
                        <a:t>市民</a:t>
                      </a:r>
                    </a:p>
                  </a:txBody>
                  <a:tcPr marL="5020" marR="5020" marT="502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ja-JP" sz="1100" b="0" i="0" u="none" strike="noStrike" dirty="0">
                          <a:effectLst/>
                          <a:latin typeface="ＭＳ Ｐ明朝" panose="02020600040205080304" pitchFamily="18" charset="-128"/>
                          <a:ea typeface="ＭＳ Ｐ明朝" panose="02020600040205080304" pitchFamily="18" charset="-128"/>
                        </a:rPr>
                        <a:t>20</a:t>
                      </a:r>
                      <a:r>
                        <a:rPr lang="ja-JP" altLang="en-US" sz="1100" b="0" i="0" u="none" strike="noStrike" dirty="0">
                          <a:effectLst/>
                          <a:latin typeface="ＭＳ Ｐ明朝" panose="02020600040205080304" pitchFamily="18" charset="-128"/>
                          <a:ea typeface="ＭＳ Ｐ明朝" panose="02020600040205080304" pitchFamily="18" charset="-128"/>
                        </a:rPr>
                        <a:t>歳以上</a:t>
                      </a:r>
                    </a:p>
                  </a:txBody>
                  <a:tcPr marL="36000" marR="36000" marT="50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1576230">
                <a:tc rowSpan="2">
                  <a:txBody>
                    <a:bodyPr/>
                    <a:lstStyle/>
                    <a:p>
                      <a:pPr algn="ctr" fontAlgn="ctr"/>
                      <a:r>
                        <a:rPr lang="ja-JP" altLang="en-US" sz="1600" b="1" i="0" u="none" strike="noStrike" dirty="0">
                          <a:effectLst/>
                          <a:latin typeface="ＭＳ Ｐ明朝" panose="02020600040205080304" pitchFamily="18" charset="-128"/>
                          <a:ea typeface="ＭＳ Ｐ明朝" panose="02020600040205080304" pitchFamily="18" charset="-128"/>
                        </a:rPr>
                        <a:t>２次予防</a:t>
                      </a:r>
                    </a:p>
                  </a:txBody>
                  <a:tcPr marL="5020" marR="5020" marT="5020" marB="0" vert="eaVert"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ja-JP" sz="1000" b="0" i="0" u="none" strike="noStrike">
                          <a:effectLst/>
                          <a:latin typeface="ＭＳ Ｐ明朝" panose="02020600040205080304" pitchFamily="18" charset="-128"/>
                          <a:ea typeface="ＭＳ Ｐ明朝" panose="02020600040205080304" pitchFamily="18" charset="-128"/>
                        </a:rPr>
                        <a:t>1</a:t>
                      </a:r>
                    </a:p>
                  </a:txBody>
                  <a:tcPr marL="5020" marR="5020" marT="50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100" b="1" i="0" u="none" strike="noStrike" dirty="0">
                          <a:effectLst/>
                          <a:latin typeface="ＭＳ Ｐ明朝" panose="02020600040205080304" pitchFamily="18" charset="-128"/>
                          <a:ea typeface="ＭＳ Ｐ明朝" panose="02020600040205080304" pitchFamily="18" charset="-128"/>
                        </a:rPr>
                        <a:t>特定保健指導</a:t>
                      </a:r>
                    </a:p>
                  </a:txBody>
                  <a:tcPr marL="5020" marR="5020" marT="50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ja-JP" altLang="en-US" sz="1100" b="0" i="0" u="none" strike="noStrike" dirty="0">
                          <a:effectLst/>
                          <a:latin typeface="ＭＳ Ｐ明朝" panose="02020600040205080304" pitchFamily="18" charset="-128"/>
                          <a:ea typeface="ＭＳ Ｐ明朝" panose="02020600040205080304" pitchFamily="18" charset="-128"/>
                        </a:rPr>
                        <a:t>メタボリックシンドロームに着目し、その要因となっている生活習慣を改善するための保健指導を行うことにより、対象者が自らの生活習慣における課題を認識して行動変容と自己管理を行うとともに、健康的な生活を維持することができるようになることを通して、生活習慣病を予防する。</a:t>
                      </a:r>
                    </a:p>
                  </a:txBody>
                  <a:tcPr marL="36000" marR="36000" marT="50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effectLst/>
                          <a:latin typeface="ＭＳ Ｐ明朝" panose="02020600040205080304" pitchFamily="18" charset="-128"/>
                          <a:ea typeface="ＭＳ Ｐ明朝" panose="02020600040205080304" pitchFamily="18" charset="-128"/>
                        </a:rPr>
                        <a:t>被保険者</a:t>
                      </a:r>
                    </a:p>
                  </a:txBody>
                  <a:tcPr marL="5020" marR="5020" marT="502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ja-JP" sz="1100" b="0" i="0" u="none" strike="noStrike" dirty="0">
                          <a:effectLst/>
                          <a:latin typeface="ＭＳ Ｐ明朝" panose="02020600040205080304" pitchFamily="18" charset="-128"/>
                          <a:ea typeface="ＭＳ Ｐ明朝" panose="02020600040205080304" pitchFamily="18" charset="-128"/>
                        </a:rPr>
                        <a:t>40</a:t>
                      </a:r>
                      <a:r>
                        <a:rPr lang="ja-JP" altLang="en-US" sz="1100" b="0" i="0" u="none" strike="noStrike" dirty="0">
                          <a:effectLst/>
                          <a:latin typeface="ＭＳ Ｐ明朝" panose="02020600040205080304" pitchFamily="18" charset="-128"/>
                          <a:ea typeface="ＭＳ Ｐ明朝" panose="02020600040205080304" pitchFamily="18" charset="-128"/>
                        </a:rPr>
                        <a:t>～</a:t>
                      </a:r>
                      <a:r>
                        <a:rPr lang="en-US" altLang="ja-JP" sz="1100" b="0" i="0" u="none" strike="noStrike" dirty="0">
                          <a:effectLst/>
                          <a:latin typeface="ＭＳ Ｐ明朝" panose="02020600040205080304" pitchFamily="18" charset="-128"/>
                          <a:ea typeface="ＭＳ Ｐ明朝" panose="02020600040205080304" pitchFamily="18" charset="-128"/>
                        </a:rPr>
                        <a:t>74</a:t>
                      </a:r>
                      <a:r>
                        <a:rPr lang="ja-JP" altLang="en-US" sz="1100" b="0" i="0" u="none" strike="noStrike" dirty="0">
                          <a:effectLst/>
                          <a:latin typeface="ＭＳ Ｐ明朝" panose="02020600040205080304" pitchFamily="18" charset="-128"/>
                          <a:ea typeface="ＭＳ Ｐ明朝" panose="02020600040205080304" pitchFamily="18" charset="-128"/>
                        </a:rPr>
                        <a:t>歳</a:t>
                      </a:r>
                      <a:br>
                        <a:rPr lang="ja-JP" altLang="en-US" sz="1100" b="0" i="0" u="none" strike="noStrike" dirty="0">
                          <a:effectLst/>
                          <a:latin typeface="ＭＳ Ｐ明朝" panose="02020600040205080304" pitchFamily="18" charset="-128"/>
                          <a:ea typeface="ＭＳ Ｐ明朝" panose="02020600040205080304" pitchFamily="18" charset="-128"/>
                        </a:rPr>
                      </a:br>
                      <a:r>
                        <a:rPr lang="ja-JP" altLang="en-US" sz="1100" b="0" i="0" u="none" strike="noStrike" dirty="0">
                          <a:effectLst/>
                          <a:latin typeface="ＭＳ Ｐ明朝" panose="02020600040205080304" pitchFamily="18" charset="-128"/>
                          <a:ea typeface="ＭＳ Ｐ明朝" panose="02020600040205080304" pitchFamily="18" charset="-128"/>
                        </a:rPr>
                        <a:t>特定健診の受診結果、保健指導レベルが積極的支援または動機づけ支援と判定された方</a:t>
                      </a:r>
                    </a:p>
                  </a:txBody>
                  <a:tcPr marL="36000" marR="36000" marT="50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982920">
                <a:tc vMerge="1">
                  <a:txBody>
                    <a:bodyPr/>
                    <a:lstStyle/>
                    <a:p>
                      <a:endParaRPr kumimoji="1" lang="ja-JP" altLang="en-US"/>
                    </a:p>
                  </a:txBody>
                  <a:tcPr/>
                </a:tc>
                <a:tc>
                  <a:txBody>
                    <a:bodyPr/>
                    <a:lstStyle/>
                    <a:p>
                      <a:pPr algn="ctr" fontAlgn="ctr"/>
                      <a:r>
                        <a:rPr lang="en-US" altLang="ja-JP" sz="1000" b="1" i="0" u="none" strike="noStrike">
                          <a:effectLst/>
                          <a:latin typeface="ＭＳ Ｐ明朝" panose="02020600040205080304" pitchFamily="18" charset="-128"/>
                          <a:ea typeface="ＭＳ Ｐ明朝" panose="02020600040205080304" pitchFamily="18" charset="-128"/>
                        </a:rPr>
                        <a:t>2</a:t>
                      </a:r>
                    </a:p>
                  </a:txBody>
                  <a:tcPr marL="5020" marR="5020" marT="502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TW" altLang="en-US" sz="1100" b="1" i="0" u="none" strike="noStrike" dirty="0">
                          <a:effectLst/>
                          <a:latin typeface="ＭＳ Ｐ明朝" panose="02020600040205080304" pitchFamily="18" charset="-128"/>
                          <a:ea typeface="ＭＳ Ｐ明朝" panose="02020600040205080304" pitchFamily="18" charset="-128"/>
                        </a:rPr>
                        <a:t>健診結果説明会</a:t>
                      </a:r>
                    </a:p>
                  </a:txBody>
                  <a:tcPr marL="5020" marR="5020" marT="50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100" b="0" i="0" u="none" strike="noStrike" dirty="0">
                          <a:effectLst/>
                          <a:latin typeface="ＭＳ Ｐ明朝" panose="02020600040205080304" pitchFamily="18" charset="-128"/>
                          <a:ea typeface="ＭＳ Ｐ明朝" panose="02020600040205080304" pitchFamily="18" charset="-128"/>
                        </a:rPr>
                        <a:t>受診者が結果の見方を理解し、自分自身の健康状態を把握できるよう支援する。</a:t>
                      </a:r>
                      <a:br>
                        <a:rPr lang="ja-JP" altLang="en-US" sz="1100" b="0" i="0" u="none" strike="noStrike" dirty="0">
                          <a:effectLst/>
                          <a:latin typeface="ＭＳ Ｐ明朝" panose="02020600040205080304" pitchFamily="18" charset="-128"/>
                          <a:ea typeface="ＭＳ Ｐ明朝" panose="02020600040205080304" pitchFamily="18" charset="-128"/>
                        </a:rPr>
                      </a:br>
                      <a:r>
                        <a:rPr lang="ja-JP" altLang="en-US" sz="1100" b="0" i="0" u="none" strike="noStrike" dirty="0">
                          <a:effectLst/>
                          <a:latin typeface="ＭＳ Ｐ明朝" panose="02020600040205080304" pitchFamily="18" charset="-128"/>
                          <a:ea typeface="ＭＳ Ｐ明朝" panose="02020600040205080304" pitchFamily="18" charset="-128"/>
                        </a:rPr>
                        <a:t>個別指導により、生活習慣病の重症化予防につなげる。</a:t>
                      </a:r>
                    </a:p>
                  </a:txBody>
                  <a:tcPr marL="36000" marR="36000" marT="50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ja-JP" altLang="en-US" sz="1100" b="0" i="0" u="none" strike="noStrike" dirty="0">
                          <a:effectLst/>
                          <a:latin typeface="ＭＳ Ｐ明朝" panose="02020600040205080304" pitchFamily="18" charset="-128"/>
                          <a:ea typeface="ＭＳ Ｐ明朝" panose="02020600040205080304" pitchFamily="18" charset="-128"/>
                        </a:rPr>
                        <a:t>市民</a:t>
                      </a:r>
                    </a:p>
                  </a:txBody>
                  <a:tcPr marL="5020" marR="5020" marT="502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ja-JP" sz="1100" b="0" i="0" u="none" strike="noStrike" dirty="0">
                          <a:effectLst/>
                          <a:latin typeface="ＭＳ Ｐ明朝" panose="02020600040205080304" pitchFamily="18" charset="-128"/>
                          <a:ea typeface="ＭＳ Ｐ明朝" panose="02020600040205080304" pitchFamily="18" charset="-128"/>
                        </a:rPr>
                        <a:t>20</a:t>
                      </a:r>
                      <a:r>
                        <a:rPr lang="ja-JP" altLang="en-US" sz="1100" b="0" i="0" u="none" strike="noStrike" dirty="0">
                          <a:effectLst/>
                          <a:latin typeface="ＭＳ Ｐ明朝" panose="02020600040205080304" pitchFamily="18" charset="-128"/>
                          <a:ea typeface="ＭＳ Ｐ明朝" panose="02020600040205080304" pitchFamily="18" charset="-128"/>
                        </a:rPr>
                        <a:t>歳以上</a:t>
                      </a:r>
                      <a:br>
                        <a:rPr lang="ja-JP" altLang="en-US" sz="1100" b="0" i="0" u="none" strike="noStrike" dirty="0">
                          <a:effectLst/>
                          <a:latin typeface="ＭＳ Ｐ明朝" panose="02020600040205080304" pitchFamily="18" charset="-128"/>
                          <a:ea typeface="ＭＳ Ｐ明朝" panose="02020600040205080304" pitchFamily="18" charset="-128"/>
                        </a:rPr>
                      </a:br>
                      <a:r>
                        <a:rPr lang="ja-JP" altLang="en-US" sz="1100" b="0" i="0" u="none" strike="noStrike" dirty="0">
                          <a:effectLst/>
                          <a:latin typeface="ＭＳ Ｐ明朝" panose="02020600040205080304" pitchFamily="18" charset="-128"/>
                          <a:ea typeface="ＭＳ Ｐ明朝" panose="02020600040205080304" pitchFamily="18" charset="-128"/>
                        </a:rPr>
                        <a:t>（特定健診、がん検診を受診した方）</a:t>
                      </a:r>
                    </a:p>
                  </a:txBody>
                  <a:tcPr marL="36000" marR="36000" marT="50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9"/>
                  </a:ext>
                </a:extLst>
              </a:tr>
            </a:tbl>
          </a:graphicData>
        </a:graphic>
      </p:graphicFrame>
      <p:sp>
        <p:nvSpPr>
          <p:cNvPr id="20" name="テキスト ボックス 19"/>
          <p:cNvSpPr txBox="1"/>
          <p:nvPr/>
        </p:nvSpPr>
        <p:spPr>
          <a:xfrm>
            <a:off x="116632" y="335518"/>
            <a:ext cx="1840568" cy="338554"/>
          </a:xfrm>
          <a:prstGeom prst="rect">
            <a:avLst/>
          </a:prstGeom>
          <a:noFill/>
        </p:spPr>
        <p:txBody>
          <a:bodyPr wrap="none" rtlCol="0">
            <a:spAutoFit/>
          </a:bodyPr>
          <a:lstStyle/>
          <a:p>
            <a:r>
              <a:rPr lang="en-US" altLang="ja-JP" sz="1600" b="1" dirty="0">
                <a:latin typeface="ＭＳ 明朝" panose="02020609040205080304" pitchFamily="17" charset="-128"/>
                <a:ea typeface="ＭＳ 明朝" panose="02020609040205080304" pitchFamily="17" charset="-128"/>
              </a:rPr>
              <a:t>2</a:t>
            </a:r>
            <a:r>
              <a:rPr kumimoji="1" lang="en-US" altLang="ja-JP" sz="1600" b="1" dirty="0">
                <a:latin typeface="ＭＳ 明朝" panose="02020609040205080304" pitchFamily="17" charset="-128"/>
                <a:ea typeface="ＭＳ 明朝" panose="02020609040205080304" pitchFamily="17" charset="-128"/>
              </a:rPr>
              <a:t>.</a:t>
            </a:r>
            <a:r>
              <a:rPr kumimoji="1" lang="ja-JP" altLang="en-US" sz="1600" b="1" dirty="0">
                <a:latin typeface="ＭＳ 明朝" panose="02020609040205080304" pitchFamily="17" charset="-128"/>
                <a:ea typeface="ＭＳ 明朝" panose="02020609040205080304" pitchFamily="17" charset="-128"/>
              </a:rPr>
              <a:t>実施事業の一覧</a:t>
            </a:r>
          </a:p>
        </p:txBody>
      </p:sp>
      <p:sp>
        <p:nvSpPr>
          <p:cNvPr id="2" name="テキスト ボックス 1"/>
          <p:cNvSpPr txBox="1"/>
          <p:nvPr/>
        </p:nvSpPr>
        <p:spPr>
          <a:xfrm>
            <a:off x="116632" y="670811"/>
            <a:ext cx="3018775" cy="276999"/>
          </a:xfrm>
          <a:prstGeom prst="rect">
            <a:avLst/>
          </a:prstGeom>
          <a:noFill/>
        </p:spPr>
        <p:txBody>
          <a:bodyPr wrap="none" rtlCol="0">
            <a:spAutoFit/>
          </a:bodyPr>
          <a:lstStyle/>
          <a:p>
            <a:r>
              <a:rPr kumimoji="1" lang="ja-JP" altLang="en-US" sz="1200" dirty="0"/>
              <a:t>本市の実施事業及び内容等を以下に示す。</a:t>
            </a:r>
          </a:p>
        </p:txBody>
      </p:sp>
    </p:spTree>
    <p:extLst>
      <p:ext uri="{BB962C8B-B14F-4D97-AF65-F5344CB8AC3E}">
        <p14:creationId xmlns:p14="http://schemas.microsoft.com/office/powerpoint/2010/main" val="96556584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r>
              <a:rPr kumimoji="1" lang="en-US" altLang="ja-JP" dirty="0" smtClean="0"/>
              <a:t>38</a:t>
            </a:r>
            <a:endParaRPr kumimoji="1" lang="ja-JP" altLang="en-US" dirty="0"/>
          </a:p>
        </p:txBody>
      </p:sp>
      <p:graphicFrame>
        <p:nvGraphicFramePr>
          <p:cNvPr id="10" name="表 9"/>
          <p:cNvGraphicFramePr>
            <a:graphicFrameLocks noGrp="1"/>
          </p:cNvGraphicFramePr>
          <p:nvPr>
            <p:extLst>
              <p:ext uri="{D42A27DB-BD31-4B8C-83A1-F6EECF244321}">
                <p14:modId xmlns:p14="http://schemas.microsoft.com/office/powerpoint/2010/main" val="2221359085"/>
              </p:ext>
            </p:extLst>
          </p:nvPr>
        </p:nvGraphicFramePr>
        <p:xfrm>
          <a:off x="260648" y="972000"/>
          <a:ext cx="6444716" cy="7848872"/>
        </p:xfrm>
        <a:graphic>
          <a:graphicData uri="http://schemas.openxmlformats.org/drawingml/2006/table">
            <a:tbl>
              <a:tblPr/>
              <a:tblGrid>
                <a:gridCol w="4464496">
                  <a:extLst>
                    <a:ext uri="{9D8B030D-6E8A-4147-A177-3AD203B41FA5}">
                      <a16:colId xmlns="" xmlns:a16="http://schemas.microsoft.com/office/drawing/2014/main" val="20000"/>
                    </a:ext>
                  </a:extLst>
                </a:gridCol>
                <a:gridCol w="1980220">
                  <a:extLst>
                    <a:ext uri="{9D8B030D-6E8A-4147-A177-3AD203B41FA5}">
                      <a16:colId xmlns="" xmlns:a16="http://schemas.microsoft.com/office/drawing/2014/main" val="20001"/>
                    </a:ext>
                  </a:extLst>
                </a:gridCol>
              </a:tblGrid>
              <a:tr h="360040">
                <a:tc>
                  <a:txBody>
                    <a:bodyPr/>
                    <a:lstStyle/>
                    <a:p>
                      <a:pPr algn="ctr" fontAlgn="ctr"/>
                      <a:r>
                        <a:rPr lang="ja-JP" altLang="en-US" sz="1100" b="0" i="0" u="none" strike="noStrike" dirty="0">
                          <a:solidFill>
                            <a:srgbClr val="000000"/>
                          </a:solidFill>
                          <a:effectLst/>
                          <a:latin typeface="+mn-ea"/>
                          <a:ea typeface="+mn-ea"/>
                        </a:rPr>
                        <a:t>実施内容等</a:t>
                      </a:r>
                    </a:p>
                  </a:txBody>
                  <a:tcPr marL="5890" marR="5890" marT="589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ctr"/>
                      <a:r>
                        <a:rPr lang="ja-JP" altLang="en-US" sz="1100" b="0" i="0" u="none" strike="noStrike" dirty="0">
                          <a:solidFill>
                            <a:srgbClr val="000000"/>
                          </a:solidFill>
                          <a:effectLst/>
                          <a:latin typeface="+mn-ea"/>
                          <a:ea typeface="+mn-ea"/>
                        </a:rPr>
                        <a:t>評価指標</a:t>
                      </a:r>
                    </a:p>
                  </a:txBody>
                  <a:tcPr marL="5890" marR="5890" marT="589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extLst>
                  <a:ext uri="{0D108BD9-81ED-4DB2-BD59-A6C34878D82A}">
                    <a16:rowId xmlns="" xmlns:a16="http://schemas.microsoft.com/office/drawing/2014/main" val="10000"/>
                  </a:ext>
                </a:extLst>
              </a:tr>
              <a:tr h="864096">
                <a:tc>
                  <a:txBody>
                    <a:bodyPr/>
                    <a:lstStyle/>
                    <a:p>
                      <a:pPr algn="l" fontAlgn="ctr"/>
                      <a:r>
                        <a:rPr lang="ja-JP" altLang="en-US" sz="1100" b="0" i="0" u="none" strike="noStrike" dirty="0">
                          <a:effectLst/>
                          <a:latin typeface="+mn-ea"/>
                          <a:ea typeface="+mn-ea"/>
                        </a:rPr>
                        <a:t>・必須項目（質問票・身体測定・血圧・尿検査・血液検査）及び追加項目（心電図・貧血検査・血清クレアチニン・</a:t>
                      </a:r>
                      <a:r>
                        <a:rPr lang="en-US" altLang="ja-JP" sz="1100" b="0" i="0" u="none" strike="noStrike" dirty="0" err="1">
                          <a:effectLst/>
                          <a:latin typeface="+mn-ea"/>
                          <a:ea typeface="+mn-ea"/>
                        </a:rPr>
                        <a:t>eGFR</a:t>
                      </a:r>
                      <a:r>
                        <a:rPr lang="ja-JP" altLang="en-US" sz="1100" b="0" i="0" u="none" strike="noStrike" dirty="0" err="1">
                          <a:effectLst/>
                          <a:latin typeface="+mn-ea"/>
                          <a:ea typeface="+mn-ea"/>
                        </a:rPr>
                        <a:t>、</a:t>
                      </a:r>
                      <a:r>
                        <a:rPr lang="ja-JP" altLang="en-US" sz="1100" b="0" i="0" u="none" strike="noStrike" dirty="0">
                          <a:effectLst/>
                          <a:latin typeface="+mn-ea"/>
                          <a:ea typeface="+mn-ea"/>
                        </a:rPr>
                        <a:t>眼底検査（</a:t>
                      </a:r>
                      <a:r>
                        <a:rPr lang="en-US" altLang="ja-JP" sz="1100" b="0" i="0" u="none" strike="noStrike" dirty="0">
                          <a:effectLst/>
                          <a:latin typeface="+mn-ea"/>
                          <a:ea typeface="+mn-ea"/>
                        </a:rPr>
                        <a:t>※</a:t>
                      </a:r>
                      <a:r>
                        <a:rPr lang="ja-JP" altLang="en-US" sz="1100" b="0" i="0" u="none" strike="noStrike" dirty="0">
                          <a:effectLst/>
                          <a:latin typeface="+mn-ea"/>
                          <a:ea typeface="+mn-ea"/>
                        </a:rPr>
                        <a:t>眼底検査は集団健診受診の詳細項目該当者に限る））を実施する。</a:t>
                      </a:r>
                      <a:br>
                        <a:rPr lang="ja-JP" altLang="en-US" sz="1100" b="0" i="0" u="none" strike="noStrike" dirty="0">
                          <a:effectLst/>
                          <a:latin typeface="+mn-ea"/>
                          <a:ea typeface="+mn-ea"/>
                        </a:rPr>
                      </a:br>
                      <a:r>
                        <a:rPr lang="ja-JP" altLang="en-US" sz="1100" b="0" i="0" u="none" strike="noStrike" dirty="0">
                          <a:effectLst/>
                          <a:latin typeface="+mn-ea"/>
                          <a:ea typeface="+mn-ea"/>
                        </a:rPr>
                        <a:t>・市保健福祉センター等で実施する集団健診と市内医療機関で実施する個別健診という</a:t>
                      </a:r>
                      <a:r>
                        <a:rPr lang="en-US" altLang="ja-JP" sz="1100" b="0" i="0" u="none" strike="noStrike" dirty="0">
                          <a:effectLst/>
                          <a:latin typeface="+mn-ea"/>
                          <a:ea typeface="+mn-ea"/>
                        </a:rPr>
                        <a:t>2</a:t>
                      </a:r>
                      <a:r>
                        <a:rPr lang="ja-JP" altLang="en-US" sz="1100" b="0" i="0" u="none" strike="noStrike" dirty="0">
                          <a:effectLst/>
                          <a:latin typeface="+mn-ea"/>
                          <a:ea typeface="+mn-ea"/>
                        </a:rPr>
                        <a:t>種の受診形態で実施する。</a:t>
                      </a:r>
                    </a:p>
                  </a:txBody>
                  <a:tcPr marL="36000" marR="36000" marT="589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100" b="0" i="0" u="none" strike="noStrike" dirty="0">
                          <a:solidFill>
                            <a:srgbClr val="000000"/>
                          </a:solidFill>
                          <a:effectLst/>
                          <a:latin typeface="+mn-ea"/>
                          <a:ea typeface="+mn-ea"/>
                        </a:rPr>
                        <a:t>特定健康診査受診率の増加</a:t>
                      </a:r>
                    </a:p>
                  </a:txBody>
                  <a:tcPr marL="36000" marR="36000" marT="589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864096">
                <a:tc>
                  <a:txBody>
                    <a:bodyPr/>
                    <a:lstStyle/>
                    <a:p>
                      <a:pPr algn="l" fontAlgn="ctr"/>
                      <a:r>
                        <a:rPr lang="ja-JP" altLang="en-US" sz="1100" b="0" i="0" u="none" strike="noStrike" dirty="0">
                          <a:effectLst/>
                          <a:latin typeface="+mn-ea"/>
                          <a:ea typeface="+mn-ea"/>
                        </a:rPr>
                        <a:t>・特定健診受診券発送後およそ</a:t>
                      </a:r>
                      <a:r>
                        <a:rPr lang="en-US" altLang="ja-JP" sz="1100" b="0" i="0" u="none" strike="noStrike" dirty="0">
                          <a:effectLst/>
                          <a:latin typeface="+mn-ea"/>
                          <a:ea typeface="+mn-ea"/>
                        </a:rPr>
                        <a:t>3</a:t>
                      </a:r>
                      <a:r>
                        <a:rPr lang="ja-JP" altLang="en-US" sz="1100" b="0" i="0" u="none" strike="noStrike" dirty="0">
                          <a:effectLst/>
                          <a:latin typeface="+mn-ea"/>
                          <a:ea typeface="+mn-ea"/>
                        </a:rPr>
                        <a:t>か月時点で健診未受診または集団健診の予約が無い被保険者に対し、受診勧奨通知を発送する。</a:t>
                      </a:r>
                    </a:p>
                  </a:txBody>
                  <a:tcPr marL="36000" marR="36000" marT="589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100" b="0" i="0" u="none" strike="noStrike" dirty="0">
                          <a:effectLst/>
                          <a:latin typeface="+mn-ea"/>
                          <a:ea typeface="+mn-ea"/>
                        </a:rPr>
                        <a:t>通知発送後の受診者数の増加</a:t>
                      </a:r>
                    </a:p>
                  </a:txBody>
                  <a:tcPr marL="36000" marR="36000" marT="589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864096">
                <a:tc>
                  <a:txBody>
                    <a:bodyPr/>
                    <a:lstStyle/>
                    <a:p>
                      <a:pPr algn="just" fontAlgn="ctr"/>
                      <a:r>
                        <a:rPr lang="ja-JP" altLang="en-US" sz="1100" b="0" i="0" u="none" strike="noStrike" dirty="0">
                          <a:effectLst/>
                          <a:latin typeface="+mn-ea"/>
                          <a:ea typeface="+mn-ea"/>
                        </a:rPr>
                        <a:t>・国民健康保険税完納世帯の</a:t>
                      </a:r>
                      <a:r>
                        <a:rPr lang="en-US" altLang="ja-JP" sz="1100" b="0" i="0" u="none" strike="noStrike" dirty="0">
                          <a:effectLst/>
                          <a:latin typeface="+mn-ea"/>
                          <a:ea typeface="+mn-ea"/>
                        </a:rPr>
                        <a:t>30</a:t>
                      </a:r>
                      <a:r>
                        <a:rPr lang="ja-JP" altLang="en-US" sz="1100" b="0" i="0" u="none" strike="noStrike" dirty="0">
                          <a:effectLst/>
                          <a:latin typeface="+mn-ea"/>
                          <a:ea typeface="+mn-ea"/>
                        </a:rPr>
                        <a:t>歳以上</a:t>
                      </a:r>
                      <a:r>
                        <a:rPr lang="en-US" altLang="ja-JP" sz="1100" b="0" i="0" u="none" strike="noStrike" dirty="0">
                          <a:effectLst/>
                          <a:latin typeface="+mn-ea"/>
                          <a:ea typeface="+mn-ea"/>
                        </a:rPr>
                        <a:t>75</a:t>
                      </a:r>
                      <a:r>
                        <a:rPr lang="ja-JP" altLang="en-US" sz="1100" b="0" i="0" u="none" strike="noStrike" dirty="0">
                          <a:effectLst/>
                          <a:latin typeface="+mn-ea"/>
                          <a:ea typeface="+mn-ea"/>
                        </a:rPr>
                        <a:t>歳未満の国民健康保険被保険者のうち、特定健康診査を受診していない者に対し、人間ドック受診費用のうち</a:t>
                      </a:r>
                      <a:r>
                        <a:rPr lang="en-US" altLang="ja-JP" sz="1100" b="0" i="0" u="none" strike="noStrike" dirty="0">
                          <a:effectLst/>
                          <a:latin typeface="+mn-ea"/>
                          <a:ea typeface="+mn-ea"/>
                        </a:rPr>
                        <a:t>25,000</a:t>
                      </a:r>
                      <a:r>
                        <a:rPr lang="ja-JP" altLang="en-US" sz="1100" b="0" i="0" u="none" strike="noStrike" dirty="0">
                          <a:effectLst/>
                          <a:latin typeface="+mn-ea"/>
                          <a:ea typeface="+mn-ea"/>
                        </a:rPr>
                        <a:t>円を助成する。</a:t>
                      </a:r>
                    </a:p>
                  </a:txBody>
                  <a:tcPr marL="36000" marR="36000" marT="589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100" b="0" i="0" u="none" strike="noStrike" dirty="0">
                          <a:effectLst/>
                          <a:latin typeface="+mn-ea"/>
                          <a:ea typeface="+mn-ea"/>
                        </a:rPr>
                        <a:t>人間ドック検診等費用助成申請者の増加</a:t>
                      </a:r>
                    </a:p>
                  </a:txBody>
                  <a:tcPr marL="36000" marR="36000" marT="589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1224136">
                <a:tc>
                  <a:txBody>
                    <a:bodyPr/>
                    <a:lstStyle/>
                    <a:p>
                      <a:pPr algn="l" fontAlgn="ctr"/>
                      <a:r>
                        <a:rPr lang="ja-JP" altLang="en-US" sz="1100" b="0" i="0" u="none" strike="noStrike" dirty="0">
                          <a:effectLst/>
                          <a:latin typeface="+mn-ea"/>
                          <a:ea typeface="+mn-ea"/>
                        </a:rPr>
                        <a:t>・小山歯科医師会に委託して、個別検診として実施。</a:t>
                      </a:r>
                      <a:br>
                        <a:rPr lang="ja-JP" altLang="en-US" sz="1100" b="0" i="0" u="none" strike="noStrike" dirty="0">
                          <a:effectLst/>
                          <a:latin typeface="+mn-ea"/>
                          <a:ea typeface="+mn-ea"/>
                        </a:rPr>
                      </a:br>
                      <a:r>
                        <a:rPr lang="ja-JP" altLang="en-US" sz="1100" b="0" i="0" u="none" strike="noStrike" dirty="0">
                          <a:effectLst/>
                          <a:latin typeface="+mn-ea"/>
                          <a:ea typeface="+mn-ea"/>
                        </a:rPr>
                        <a:t>・問診、歯周組織検査（歯周ポケット測定等）</a:t>
                      </a:r>
                    </a:p>
                  </a:txBody>
                  <a:tcPr marL="36000" marR="36000" marT="589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effectLst/>
                          <a:latin typeface="+mn-ea"/>
                          <a:ea typeface="+mn-ea"/>
                        </a:rPr>
                        <a:t>歯周病検診受診者の増加</a:t>
                      </a:r>
                    </a:p>
                  </a:txBody>
                  <a:tcPr marL="36000" marR="36000" marT="589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1080120">
                <a:tc>
                  <a:txBody>
                    <a:bodyPr/>
                    <a:lstStyle/>
                    <a:p>
                      <a:pPr algn="l" fontAlgn="ctr"/>
                      <a:r>
                        <a:rPr lang="ja-JP" altLang="en-US" sz="1100" b="0" i="0" u="none" strike="noStrike" dirty="0">
                          <a:effectLst/>
                          <a:latin typeface="+mn-ea"/>
                          <a:ea typeface="+mn-ea"/>
                        </a:rPr>
                        <a:t>・持参したみそ汁やスープなどの汁物の塩分濃度測定</a:t>
                      </a:r>
                      <a:br>
                        <a:rPr lang="ja-JP" altLang="en-US" sz="1100" b="0" i="0" u="none" strike="noStrike" dirty="0">
                          <a:effectLst/>
                          <a:latin typeface="+mn-ea"/>
                          <a:ea typeface="+mn-ea"/>
                        </a:rPr>
                      </a:br>
                      <a:r>
                        <a:rPr lang="ja-JP" altLang="en-US" sz="1100" b="0" i="0" u="none" strike="noStrike" dirty="0">
                          <a:effectLst/>
                          <a:latin typeface="+mn-ea"/>
                          <a:ea typeface="+mn-ea"/>
                        </a:rPr>
                        <a:t>・減塩の方法についてのミニ講話</a:t>
                      </a:r>
                    </a:p>
                  </a:txBody>
                  <a:tcPr marL="36000" marR="36000" marT="589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effectLst/>
                          <a:latin typeface="+mn-ea"/>
                          <a:ea typeface="+mn-ea"/>
                        </a:rPr>
                        <a:t>参加者の増加</a:t>
                      </a:r>
                    </a:p>
                  </a:txBody>
                  <a:tcPr marL="36000" marR="36000" marT="589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1656184">
                <a:tc>
                  <a:txBody>
                    <a:bodyPr/>
                    <a:lstStyle/>
                    <a:p>
                      <a:pPr algn="l" fontAlgn="ctr"/>
                      <a:r>
                        <a:rPr lang="en-US" altLang="ja-JP" sz="1100" b="0" i="0" u="none" strike="noStrike" dirty="0">
                          <a:effectLst/>
                          <a:latin typeface="+mn-ea"/>
                          <a:ea typeface="+mn-ea"/>
                        </a:rPr>
                        <a:t>【</a:t>
                      </a:r>
                      <a:r>
                        <a:rPr lang="ja-JP" altLang="en-US" sz="1100" b="0" i="0" u="none" strike="noStrike" dirty="0">
                          <a:effectLst/>
                          <a:latin typeface="+mn-ea"/>
                          <a:ea typeface="+mn-ea"/>
                        </a:rPr>
                        <a:t>動機づけ支援</a:t>
                      </a:r>
                      <a:r>
                        <a:rPr lang="en-US" altLang="ja-JP" sz="1100" b="0" i="0" u="none" strike="noStrike" dirty="0">
                          <a:effectLst/>
                          <a:latin typeface="+mn-ea"/>
                          <a:ea typeface="+mn-ea"/>
                        </a:rPr>
                        <a:t>】</a:t>
                      </a:r>
                      <a:br>
                        <a:rPr lang="en-US" altLang="ja-JP" sz="1100" b="0" i="0" u="none" strike="noStrike" dirty="0">
                          <a:effectLst/>
                          <a:latin typeface="+mn-ea"/>
                          <a:ea typeface="+mn-ea"/>
                        </a:rPr>
                      </a:br>
                      <a:r>
                        <a:rPr lang="ja-JP" altLang="en-US" sz="1100" b="0" i="0" u="none" strike="noStrike" dirty="0">
                          <a:effectLst/>
                          <a:latin typeface="+mn-ea"/>
                          <a:ea typeface="+mn-ea"/>
                        </a:rPr>
                        <a:t>初回指導；保健師からの結果説明・保健指導＋管理栄養士からの栄養指導</a:t>
                      </a:r>
                      <a:br>
                        <a:rPr lang="ja-JP" altLang="en-US" sz="1100" b="0" i="0" u="none" strike="noStrike" dirty="0">
                          <a:effectLst/>
                          <a:latin typeface="+mn-ea"/>
                          <a:ea typeface="+mn-ea"/>
                        </a:rPr>
                      </a:br>
                      <a:r>
                        <a:rPr lang="en-US" altLang="ja-JP" sz="1100" b="0" i="0" u="none" strike="noStrike" dirty="0">
                          <a:effectLst/>
                          <a:latin typeface="+mn-ea"/>
                          <a:ea typeface="+mn-ea"/>
                        </a:rPr>
                        <a:t>6</a:t>
                      </a:r>
                      <a:r>
                        <a:rPr lang="ja-JP" altLang="en-US" sz="1100" b="0" i="0" u="none" strike="noStrike" dirty="0">
                          <a:effectLst/>
                          <a:latin typeface="+mn-ea"/>
                          <a:ea typeface="+mn-ea"/>
                        </a:rPr>
                        <a:t>か月後：目標達成状況を手紙・電話・訪問で確認</a:t>
                      </a:r>
                      <a:br>
                        <a:rPr lang="ja-JP" altLang="en-US" sz="1100" b="0" i="0" u="none" strike="noStrike" dirty="0">
                          <a:effectLst/>
                          <a:latin typeface="+mn-ea"/>
                          <a:ea typeface="+mn-ea"/>
                        </a:rPr>
                      </a:br>
                      <a:r>
                        <a:rPr lang="en-US" altLang="ja-JP" sz="1100" b="0" i="0" u="none" strike="noStrike" dirty="0">
                          <a:effectLst/>
                          <a:latin typeface="+mn-ea"/>
                          <a:ea typeface="+mn-ea"/>
                        </a:rPr>
                        <a:t>【</a:t>
                      </a:r>
                      <a:r>
                        <a:rPr lang="ja-JP" altLang="en-US" sz="1100" b="0" i="0" u="none" strike="noStrike" dirty="0">
                          <a:effectLst/>
                          <a:latin typeface="+mn-ea"/>
                          <a:ea typeface="+mn-ea"/>
                        </a:rPr>
                        <a:t>積極的支援</a:t>
                      </a:r>
                      <a:r>
                        <a:rPr lang="en-US" altLang="ja-JP" sz="1100" b="0" i="0" u="none" strike="noStrike" dirty="0">
                          <a:effectLst/>
                          <a:latin typeface="+mn-ea"/>
                          <a:ea typeface="+mn-ea"/>
                        </a:rPr>
                        <a:t>】</a:t>
                      </a:r>
                      <a:br>
                        <a:rPr lang="en-US" altLang="ja-JP" sz="1100" b="0" i="0" u="none" strike="noStrike" dirty="0">
                          <a:effectLst/>
                          <a:latin typeface="+mn-ea"/>
                          <a:ea typeface="+mn-ea"/>
                        </a:rPr>
                      </a:br>
                      <a:r>
                        <a:rPr lang="en-US" altLang="ja-JP" sz="1100" b="0" i="0" u="none" strike="noStrike" dirty="0">
                          <a:effectLst/>
                          <a:latin typeface="+mn-ea"/>
                          <a:ea typeface="+mn-ea"/>
                        </a:rPr>
                        <a:t>※</a:t>
                      </a:r>
                      <a:r>
                        <a:rPr lang="ja-JP" altLang="en-US" sz="1100" b="0" i="0" u="none" strike="noStrike" dirty="0">
                          <a:effectLst/>
                          <a:latin typeface="+mn-ea"/>
                          <a:ea typeface="+mn-ea"/>
                        </a:rPr>
                        <a:t>初回指導は健康増進課で勧奨するが、初回指導後は、事業団が支援者と連絡をとり実施する。</a:t>
                      </a:r>
                    </a:p>
                  </a:txBody>
                  <a:tcPr marL="36000" marR="36000" marT="589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mn-ea"/>
                          <a:ea typeface="+mn-ea"/>
                        </a:rPr>
                        <a:t>生活習慣改善率</a:t>
                      </a:r>
                      <a:br>
                        <a:rPr lang="ja-JP" altLang="en-US" sz="1100" b="0" i="0" u="none" strike="noStrike" dirty="0">
                          <a:solidFill>
                            <a:srgbClr val="000000"/>
                          </a:solidFill>
                          <a:effectLst/>
                          <a:latin typeface="+mn-ea"/>
                          <a:ea typeface="+mn-ea"/>
                        </a:rPr>
                      </a:br>
                      <a:r>
                        <a:rPr lang="ja-JP" altLang="en-US" sz="1100" b="0" i="0" u="none" strike="noStrike" dirty="0">
                          <a:solidFill>
                            <a:srgbClr val="000000"/>
                          </a:solidFill>
                          <a:effectLst/>
                          <a:latin typeface="+mn-ea"/>
                          <a:ea typeface="+mn-ea"/>
                        </a:rPr>
                        <a:t>保健指導参加者の体重減少率</a:t>
                      </a:r>
                      <a:br>
                        <a:rPr lang="ja-JP" altLang="en-US" sz="1100" b="0" i="0" u="none" strike="noStrike" dirty="0">
                          <a:solidFill>
                            <a:srgbClr val="000000"/>
                          </a:solidFill>
                          <a:effectLst/>
                          <a:latin typeface="+mn-ea"/>
                          <a:ea typeface="+mn-ea"/>
                        </a:rPr>
                      </a:br>
                      <a:r>
                        <a:rPr lang="ja-JP" altLang="en-US" sz="1100" b="0" i="0" u="none" strike="noStrike" dirty="0">
                          <a:solidFill>
                            <a:srgbClr val="000000"/>
                          </a:solidFill>
                          <a:effectLst/>
                          <a:latin typeface="+mn-ea"/>
                          <a:ea typeface="+mn-ea"/>
                        </a:rPr>
                        <a:t>メタボリック症候群予備群の減少</a:t>
                      </a:r>
                    </a:p>
                  </a:txBody>
                  <a:tcPr marL="36000" marR="36000" marT="589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936104">
                <a:tc>
                  <a:txBody>
                    <a:bodyPr/>
                    <a:lstStyle/>
                    <a:p>
                      <a:pPr algn="l" fontAlgn="ctr"/>
                      <a:r>
                        <a:rPr lang="ja-JP" altLang="en-US" sz="1100" b="0" i="0" u="none" strike="noStrike" dirty="0">
                          <a:solidFill>
                            <a:srgbClr val="000000"/>
                          </a:solidFill>
                          <a:effectLst/>
                          <a:latin typeface="+mn-ea"/>
                          <a:ea typeface="+mn-ea"/>
                        </a:rPr>
                        <a:t>・問診票発送、健診受診時に案内配布（国保加入者で特定健診受診者のみ）</a:t>
                      </a:r>
                      <a:br>
                        <a:rPr lang="ja-JP" altLang="en-US" sz="1100" b="0" i="0" u="none" strike="noStrike" dirty="0">
                          <a:solidFill>
                            <a:srgbClr val="000000"/>
                          </a:solidFill>
                          <a:effectLst/>
                          <a:latin typeface="+mn-ea"/>
                          <a:ea typeface="+mn-ea"/>
                        </a:rPr>
                      </a:br>
                      <a:r>
                        <a:rPr lang="ja-JP" altLang="en-US" sz="1100" b="0" i="0" u="none" strike="noStrike" dirty="0">
                          <a:solidFill>
                            <a:srgbClr val="000000"/>
                          </a:solidFill>
                          <a:effectLst/>
                          <a:latin typeface="+mn-ea"/>
                          <a:ea typeface="+mn-ea"/>
                        </a:rPr>
                        <a:t>・医療機関へ依頼し特定健診受診者への案内配布</a:t>
                      </a:r>
                      <a:br>
                        <a:rPr lang="ja-JP" altLang="en-US" sz="1100" b="0" i="0" u="none" strike="noStrike" dirty="0">
                          <a:solidFill>
                            <a:srgbClr val="000000"/>
                          </a:solidFill>
                          <a:effectLst/>
                          <a:latin typeface="+mn-ea"/>
                          <a:ea typeface="+mn-ea"/>
                        </a:rPr>
                      </a:br>
                      <a:r>
                        <a:rPr lang="ja-JP" altLang="en-US" sz="1100" b="0" i="0" u="none" strike="noStrike" dirty="0">
                          <a:solidFill>
                            <a:srgbClr val="000000"/>
                          </a:solidFill>
                          <a:effectLst/>
                          <a:latin typeface="+mn-ea"/>
                          <a:ea typeface="+mn-ea"/>
                        </a:rPr>
                        <a:t>・健診結果説明会にて健診結果の返却。</a:t>
                      </a:r>
                      <a:br>
                        <a:rPr lang="ja-JP" altLang="en-US" sz="1100" b="0" i="0" u="none" strike="noStrike" dirty="0">
                          <a:solidFill>
                            <a:srgbClr val="000000"/>
                          </a:solidFill>
                          <a:effectLst/>
                          <a:latin typeface="+mn-ea"/>
                          <a:ea typeface="+mn-ea"/>
                        </a:rPr>
                      </a:br>
                      <a:r>
                        <a:rPr lang="ja-JP" altLang="en-US" sz="1100" b="0" i="0" u="none" strike="noStrike" dirty="0">
                          <a:solidFill>
                            <a:srgbClr val="000000"/>
                          </a:solidFill>
                          <a:effectLst/>
                          <a:latin typeface="+mn-ea"/>
                          <a:ea typeface="+mn-ea"/>
                        </a:rPr>
                        <a:t>・保健師、管理栄養士による保健指導</a:t>
                      </a:r>
                    </a:p>
                  </a:txBody>
                  <a:tcPr marL="36000" marR="36000" marT="589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mn-ea"/>
                          <a:ea typeface="+mn-ea"/>
                        </a:rPr>
                        <a:t>健診結果において要指導者の参加率</a:t>
                      </a:r>
                    </a:p>
                  </a:txBody>
                  <a:tcPr marL="36000" marR="36000" marT="589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7"/>
                  </a:ext>
                </a:extLst>
              </a:tr>
            </a:tbl>
          </a:graphicData>
        </a:graphic>
      </p:graphicFrame>
    </p:spTree>
    <p:extLst>
      <p:ext uri="{BB962C8B-B14F-4D97-AF65-F5344CB8AC3E}">
        <p14:creationId xmlns:p14="http://schemas.microsoft.com/office/powerpoint/2010/main" val="79104878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r>
              <a:rPr kumimoji="1" lang="en-US" altLang="ja-JP" dirty="0" smtClean="0"/>
              <a:t>39</a:t>
            </a:r>
            <a:endParaRPr kumimoji="1" lang="ja-JP" altLang="en-US" dirty="0"/>
          </a:p>
        </p:txBody>
      </p:sp>
      <p:graphicFrame>
        <p:nvGraphicFramePr>
          <p:cNvPr id="6" name="表 5"/>
          <p:cNvGraphicFramePr>
            <a:graphicFrameLocks noGrp="1"/>
          </p:cNvGraphicFramePr>
          <p:nvPr>
            <p:extLst>
              <p:ext uri="{D42A27DB-BD31-4B8C-83A1-F6EECF244321}">
                <p14:modId xmlns:p14="http://schemas.microsoft.com/office/powerpoint/2010/main" val="218383184"/>
              </p:ext>
            </p:extLst>
          </p:nvPr>
        </p:nvGraphicFramePr>
        <p:xfrm>
          <a:off x="152635" y="669514"/>
          <a:ext cx="6444717" cy="8079335"/>
        </p:xfrm>
        <a:graphic>
          <a:graphicData uri="http://schemas.openxmlformats.org/drawingml/2006/table">
            <a:tbl>
              <a:tblPr/>
              <a:tblGrid>
                <a:gridCol w="324037">
                  <a:extLst>
                    <a:ext uri="{9D8B030D-6E8A-4147-A177-3AD203B41FA5}">
                      <a16:colId xmlns="" xmlns:a16="http://schemas.microsoft.com/office/drawing/2014/main" val="20000"/>
                    </a:ext>
                  </a:extLst>
                </a:gridCol>
                <a:gridCol w="360040">
                  <a:extLst>
                    <a:ext uri="{9D8B030D-6E8A-4147-A177-3AD203B41FA5}">
                      <a16:colId xmlns="" xmlns:a16="http://schemas.microsoft.com/office/drawing/2014/main" val="20001"/>
                    </a:ext>
                  </a:extLst>
                </a:gridCol>
                <a:gridCol w="1116123">
                  <a:extLst>
                    <a:ext uri="{9D8B030D-6E8A-4147-A177-3AD203B41FA5}">
                      <a16:colId xmlns="" xmlns:a16="http://schemas.microsoft.com/office/drawing/2014/main" val="20002"/>
                    </a:ext>
                  </a:extLst>
                </a:gridCol>
                <a:gridCol w="1908213">
                  <a:extLst>
                    <a:ext uri="{9D8B030D-6E8A-4147-A177-3AD203B41FA5}">
                      <a16:colId xmlns="" xmlns:a16="http://schemas.microsoft.com/office/drawing/2014/main" val="20003"/>
                    </a:ext>
                  </a:extLst>
                </a:gridCol>
                <a:gridCol w="432048">
                  <a:extLst>
                    <a:ext uri="{9D8B030D-6E8A-4147-A177-3AD203B41FA5}">
                      <a16:colId xmlns="" xmlns:a16="http://schemas.microsoft.com/office/drawing/2014/main" val="20004"/>
                    </a:ext>
                  </a:extLst>
                </a:gridCol>
                <a:gridCol w="2304256">
                  <a:extLst>
                    <a:ext uri="{9D8B030D-6E8A-4147-A177-3AD203B41FA5}">
                      <a16:colId xmlns="" xmlns:a16="http://schemas.microsoft.com/office/drawing/2014/main" val="20005"/>
                    </a:ext>
                  </a:extLst>
                </a:gridCol>
              </a:tblGrid>
              <a:tr h="157467">
                <a:tc rowSpan="2" gridSpan="2">
                  <a:txBody>
                    <a:bodyPr/>
                    <a:lstStyle/>
                    <a:p>
                      <a:pPr algn="ctr" fontAlgn="ctr"/>
                      <a:r>
                        <a:rPr lang="ja-JP" altLang="en-US" sz="1100" b="1" i="0" u="none" strike="noStrike" dirty="0">
                          <a:effectLst/>
                          <a:latin typeface="+mn-ea"/>
                          <a:ea typeface="+mn-ea"/>
                        </a:rPr>
                        <a:t>　№</a:t>
                      </a:r>
                    </a:p>
                  </a:txBody>
                  <a:tcPr marL="4454" marR="4454" marT="445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rowSpan="2" hMerge="1">
                  <a:txBody>
                    <a:bodyPr/>
                    <a:lstStyle/>
                    <a:p>
                      <a:endParaRPr kumimoji="1" lang="ja-JP" altLang="en-US"/>
                    </a:p>
                  </a:txBody>
                  <a:tcPr/>
                </a:tc>
                <a:tc rowSpan="2">
                  <a:txBody>
                    <a:bodyPr/>
                    <a:lstStyle/>
                    <a:p>
                      <a:pPr algn="ctr" fontAlgn="ctr"/>
                      <a:r>
                        <a:rPr lang="ja-JP" altLang="en-US" sz="1100" b="1" i="0" u="none" strike="noStrike" dirty="0">
                          <a:solidFill>
                            <a:srgbClr val="000000"/>
                          </a:solidFill>
                          <a:effectLst/>
                          <a:latin typeface="+mn-ea"/>
                          <a:ea typeface="+mn-ea"/>
                        </a:rPr>
                        <a:t>事業名</a:t>
                      </a:r>
                    </a:p>
                  </a:txBody>
                  <a:tcPr marL="4454" marR="4454" marT="44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rowSpan="2">
                  <a:txBody>
                    <a:bodyPr/>
                    <a:lstStyle/>
                    <a:p>
                      <a:pPr algn="ctr" fontAlgn="ctr"/>
                      <a:r>
                        <a:rPr lang="ja-JP" altLang="en-US" sz="1100" b="0" i="0" u="none" strike="noStrike" dirty="0">
                          <a:solidFill>
                            <a:srgbClr val="000000"/>
                          </a:solidFill>
                          <a:effectLst/>
                          <a:latin typeface="+mn-ea"/>
                          <a:ea typeface="+mn-ea"/>
                        </a:rPr>
                        <a:t>事業目的と概要</a:t>
                      </a:r>
                    </a:p>
                  </a:txBody>
                  <a:tcPr marL="4454" marR="4454" marT="445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gridSpan="2">
                  <a:txBody>
                    <a:bodyPr/>
                    <a:lstStyle/>
                    <a:p>
                      <a:pPr algn="ctr" fontAlgn="ctr"/>
                      <a:r>
                        <a:rPr lang="ja-JP" altLang="en-US" sz="1100" b="0" i="0" u="none" strike="noStrike" dirty="0">
                          <a:solidFill>
                            <a:srgbClr val="000000"/>
                          </a:solidFill>
                          <a:effectLst/>
                          <a:latin typeface="+mn-ea"/>
                          <a:ea typeface="+mn-ea"/>
                        </a:rPr>
                        <a:t>対象者</a:t>
                      </a:r>
                    </a:p>
                  </a:txBody>
                  <a:tcPr marL="4454" marR="4454" marT="445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hMerge="1">
                  <a:txBody>
                    <a:bodyPr/>
                    <a:lstStyle/>
                    <a:p>
                      <a:endParaRPr kumimoji="1" lang="ja-JP" altLang="en-US"/>
                    </a:p>
                  </a:txBody>
                  <a:tcPr/>
                </a:tc>
                <a:extLst>
                  <a:ext uri="{0D108BD9-81ED-4DB2-BD59-A6C34878D82A}">
                    <a16:rowId xmlns="" xmlns:a16="http://schemas.microsoft.com/office/drawing/2014/main" val="10000"/>
                  </a:ext>
                </a:extLst>
              </a:tr>
              <a:tr h="157467">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100" b="0" i="0" u="none" strike="noStrike" dirty="0">
                          <a:solidFill>
                            <a:srgbClr val="000000"/>
                          </a:solidFill>
                          <a:effectLst/>
                          <a:latin typeface="+mn-ea"/>
                          <a:ea typeface="+mn-ea"/>
                        </a:rPr>
                        <a:t>区分</a:t>
                      </a:r>
                    </a:p>
                  </a:txBody>
                  <a:tcPr marL="4454" marR="4454" marT="44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ctr"/>
                      <a:r>
                        <a:rPr lang="ja-JP" altLang="en-US" sz="1100" b="0" i="0" u="none" strike="noStrike" dirty="0">
                          <a:solidFill>
                            <a:srgbClr val="000000"/>
                          </a:solidFill>
                          <a:effectLst/>
                          <a:latin typeface="+mn-ea"/>
                          <a:ea typeface="+mn-ea"/>
                        </a:rPr>
                        <a:t>年齢</a:t>
                      </a:r>
                    </a:p>
                  </a:txBody>
                  <a:tcPr marL="4454" marR="4454" marT="445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extLst>
                  <a:ext uri="{0D108BD9-81ED-4DB2-BD59-A6C34878D82A}">
                    <a16:rowId xmlns="" xmlns:a16="http://schemas.microsoft.com/office/drawing/2014/main" val="10001"/>
                  </a:ext>
                </a:extLst>
              </a:tr>
              <a:tr h="1159571">
                <a:tc rowSpan="4">
                  <a:txBody>
                    <a:bodyPr/>
                    <a:lstStyle/>
                    <a:p>
                      <a:pPr algn="ctr" fontAlgn="ctr"/>
                      <a:r>
                        <a:rPr lang="ja-JP" altLang="en-US" sz="1600" b="1" i="0" u="none" strike="noStrike" dirty="0">
                          <a:effectLst/>
                          <a:latin typeface="+mn-ea"/>
                          <a:ea typeface="+mn-ea"/>
                        </a:rPr>
                        <a:t>２次予防</a:t>
                      </a:r>
                    </a:p>
                  </a:txBody>
                  <a:tcPr marL="4454" marR="4454" marT="4454" marB="0" vert="eaVert"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1" i="0" u="none" strike="noStrike" dirty="0">
                          <a:effectLst/>
                          <a:latin typeface="+mn-ea"/>
                          <a:ea typeface="+mn-ea"/>
                        </a:rPr>
                        <a:t>3</a:t>
                      </a:r>
                    </a:p>
                  </a:txBody>
                  <a:tcPr marL="4454" marR="4454" marT="4454"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1" i="0" u="none" strike="noStrike" dirty="0">
                          <a:effectLst/>
                          <a:latin typeface="+mn-ea"/>
                          <a:ea typeface="+mn-ea"/>
                        </a:rPr>
                        <a:t>メタボリックシンドローム</a:t>
                      </a:r>
                      <a:br>
                        <a:rPr lang="ja-JP" altLang="en-US" sz="1100" b="1" i="0" u="none" strike="noStrike" dirty="0">
                          <a:effectLst/>
                          <a:latin typeface="+mn-ea"/>
                          <a:ea typeface="+mn-ea"/>
                        </a:rPr>
                      </a:br>
                      <a:r>
                        <a:rPr lang="ja-JP" altLang="en-US" sz="1100" b="1" i="0" u="none" strike="noStrike" dirty="0">
                          <a:effectLst/>
                          <a:latin typeface="+mn-ea"/>
                          <a:ea typeface="+mn-ea"/>
                        </a:rPr>
                        <a:t>予防教室</a:t>
                      </a:r>
                      <a:br>
                        <a:rPr lang="ja-JP" altLang="en-US" sz="1100" b="1" i="0" u="none" strike="noStrike" dirty="0">
                          <a:effectLst/>
                          <a:latin typeface="+mn-ea"/>
                          <a:ea typeface="+mn-ea"/>
                        </a:rPr>
                      </a:br>
                      <a:r>
                        <a:rPr lang="ja-JP" altLang="en-US" sz="1100" b="1" i="0" u="none" strike="noStrike" dirty="0">
                          <a:effectLst/>
                          <a:latin typeface="+mn-ea"/>
                          <a:ea typeface="+mn-ea"/>
                        </a:rPr>
                        <a:t>（スマートチャレンジ教室）</a:t>
                      </a:r>
                    </a:p>
                  </a:txBody>
                  <a:tcPr marL="4454" marR="4454" marT="445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ja-JP" altLang="en-US" sz="1100" b="0" i="0" u="none" strike="noStrike" dirty="0">
                          <a:effectLst/>
                          <a:latin typeface="+mn-ea"/>
                          <a:ea typeface="+mn-ea"/>
                        </a:rPr>
                        <a:t>参加者自身が健康状態を把握し、メタボリックシンドロームの予防と改善ができるよう支援する。</a:t>
                      </a:r>
                    </a:p>
                  </a:txBody>
                  <a:tcPr marL="36000" marR="36000" marT="445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effectLst/>
                          <a:latin typeface="+mn-ea"/>
                          <a:ea typeface="+mn-ea"/>
                        </a:rPr>
                        <a:t>市民</a:t>
                      </a:r>
                    </a:p>
                  </a:txBody>
                  <a:tcPr marL="36000" marR="36000" marT="4454"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effectLst/>
                          <a:latin typeface="+mn-ea"/>
                          <a:ea typeface="+mn-ea"/>
                        </a:rPr>
                        <a:t>特定健診受診者（</a:t>
                      </a:r>
                      <a:r>
                        <a:rPr lang="en-US" altLang="ja-JP" sz="1100" b="0" i="0" u="none" strike="noStrike" dirty="0">
                          <a:effectLst/>
                          <a:latin typeface="+mn-ea"/>
                          <a:ea typeface="+mn-ea"/>
                        </a:rPr>
                        <a:t>74</a:t>
                      </a:r>
                      <a:r>
                        <a:rPr lang="ja-JP" altLang="en-US" sz="1100" b="0" i="0" u="none" strike="noStrike" dirty="0">
                          <a:effectLst/>
                          <a:latin typeface="+mn-ea"/>
                          <a:ea typeface="+mn-ea"/>
                        </a:rPr>
                        <a:t>歳以下）の方で、①または②に該当する方</a:t>
                      </a:r>
                      <a:br>
                        <a:rPr lang="ja-JP" altLang="en-US" sz="1100" b="0" i="0" u="none" strike="noStrike" dirty="0">
                          <a:effectLst/>
                          <a:latin typeface="+mn-ea"/>
                          <a:ea typeface="+mn-ea"/>
                        </a:rPr>
                      </a:br>
                      <a:r>
                        <a:rPr lang="ja-JP" altLang="en-US" sz="1100" b="0" i="0" u="none" strike="noStrike" dirty="0">
                          <a:effectLst/>
                          <a:latin typeface="+mn-ea"/>
                          <a:ea typeface="+mn-ea"/>
                        </a:rPr>
                        <a:t>①</a:t>
                      </a:r>
                      <a:r>
                        <a:rPr lang="en-US" altLang="ja-JP" sz="1100" b="0" i="0" u="none" strike="noStrike" dirty="0">
                          <a:effectLst/>
                          <a:latin typeface="+mn-ea"/>
                          <a:ea typeface="+mn-ea"/>
                        </a:rPr>
                        <a:t>BMI25</a:t>
                      </a:r>
                      <a:r>
                        <a:rPr lang="ja-JP" altLang="en-US" sz="1100" b="0" i="0" u="none" strike="noStrike" dirty="0">
                          <a:effectLst/>
                          <a:latin typeface="+mn-ea"/>
                          <a:ea typeface="+mn-ea"/>
                        </a:rPr>
                        <a:t>以上（肥満）の方</a:t>
                      </a:r>
                      <a:br>
                        <a:rPr lang="ja-JP" altLang="en-US" sz="1100" b="0" i="0" u="none" strike="noStrike" dirty="0">
                          <a:effectLst/>
                          <a:latin typeface="+mn-ea"/>
                          <a:ea typeface="+mn-ea"/>
                        </a:rPr>
                      </a:br>
                      <a:r>
                        <a:rPr lang="ja-JP" altLang="en-US" sz="1100" b="0" i="0" u="none" strike="noStrike" dirty="0">
                          <a:effectLst/>
                          <a:latin typeface="+mn-ea"/>
                          <a:ea typeface="+mn-ea"/>
                        </a:rPr>
                        <a:t>②メタボリックシンドロームが気になる方</a:t>
                      </a:r>
                      <a:br>
                        <a:rPr lang="ja-JP" altLang="en-US" sz="1100" b="0" i="0" u="none" strike="noStrike" dirty="0">
                          <a:effectLst/>
                          <a:latin typeface="+mn-ea"/>
                          <a:ea typeface="+mn-ea"/>
                        </a:rPr>
                      </a:br>
                      <a:endParaRPr lang="ja-JP" altLang="en-US" sz="1100" b="0" i="0" u="none" strike="noStrike" dirty="0">
                        <a:effectLst/>
                        <a:latin typeface="+mn-ea"/>
                        <a:ea typeface="+mn-ea"/>
                      </a:endParaRPr>
                    </a:p>
                  </a:txBody>
                  <a:tcPr marL="36000" marR="36000" marT="4454"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1801792">
                <a:tc vMerge="1">
                  <a:txBody>
                    <a:bodyPr/>
                    <a:lstStyle/>
                    <a:p>
                      <a:endParaRPr kumimoji="1" lang="ja-JP" altLang="en-US"/>
                    </a:p>
                  </a:txBody>
                  <a:tcPr/>
                </a:tc>
                <a:tc>
                  <a:txBody>
                    <a:bodyPr/>
                    <a:lstStyle/>
                    <a:p>
                      <a:pPr algn="ctr" fontAlgn="ctr"/>
                      <a:r>
                        <a:rPr lang="en-US" altLang="ja-JP" sz="1000" b="0" i="0" u="none" strike="noStrike" dirty="0">
                          <a:effectLst/>
                          <a:latin typeface="+mn-ea"/>
                          <a:ea typeface="+mn-ea"/>
                        </a:rPr>
                        <a:t>4</a:t>
                      </a:r>
                    </a:p>
                  </a:txBody>
                  <a:tcPr marL="4454" marR="4454" marT="4454"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1" i="0" u="none" strike="noStrike" dirty="0">
                          <a:effectLst/>
                          <a:latin typeface="+mn-ea"/>
                          <a:ea typeface="+mn-ea"/>
                        </a:rPr>
                        <a:t>高血圧予防教室</a:t>
                      </a:r>
                      <a:br>
                        <a:rPr lang="ja-JP" altLang="en-US" sz="1100" b="1" i="0" u="none" strike="noStrike" dirty="0">
                          <a:effectLst/>
                          <a:latin typeface="+mn-ea"/>
                          <a:ea typeface="+mn-ea"/>
                        </a:rPr>
                      </a:br>
                      <a:r>
                        <a:rPr lang="ja-JP" altLang="en-US" sz="1100" b="1" i="0" u="none" strike="noStrike" dirty="0">
                          <a:effectLst/>
                          <a:latin typeface="+mn-ea"/>
                          <a:ea typeface="+mn-ea"/>
                        </a:rPr>
                        <a:t>（しもつけ減塩部）</a:t>
                      </a:r>
                      <a:br>
                        <a:rPr lang="ja-JP" altLang="en-US" sz="1100" b="1" i="0" u="none" strike="noStrike" dirty="0">
                          <a:effectLst/>
                          <a:latin typeface="+mn-ea"/>
                          <a:ea typeface="+mn-ea"/>
                        </a:rPr>
                      </a:br>
                      <a:endParaRPr lang="ja-JP" altLang="en-US" sz="1100" b="1" i="0" u="none" strike="noStrike" dirty="0">
                        <a:effectLst/>
                        <a:latin typeface="+mn-ea"/>
                        <a:ea typeface="+mn-ea"/>
                      </a:endParaRPr>
                    </a:p>
                  </a:txBody>
                  <a:tcPr marL="4454" marR="4454" marT="445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ja-JP" altLang="en-US" sz="1100" b="0" i="0" u="none" strike="noStrike" dirty="0">
                          <a:effectLst/>
                          <a:latin typeface="+mn-ea"/>
                          <a:ea typeface="+mn-ea"/>
                        </a:rPr>
                        <a:t>減塩について学び、高血圧予防・腎臓病予防のために減塩生活を継続することができるよう支援する。</a:t>
                      </a:r>
                    </a:p>
                  </a:txBody>
                  <a:tcPr marL="36000" marR="36000" marT="445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effectLst/>
                          <a:latin typeface="+mn-ea"/>
                          <a:ea typeface="+mn-ea"/>
                        </a:rPr>
                        <a:t>市民</a:t>
                      </a:r>
                    </a:p>
                  </a:txBody>
                  <a:tcPr marL="36000" marR="36000" marT="4454"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mn-ea"/>
                          <a:ea typeface="+mn-ea"/>
                        </a:rPr>
                        <a:t>特定健診受診者（</a:t>
                      </a:r>
                      <a:r>
                        <a:rPr lang="en-US" altLang="ja-JP" sz="1100" b="0" i="0" u="none" strike="noStrike" dirty="0">
                          <a:solidFill>
                            <a:srgbClr val="000000"/>
                          </a:solidFill>
                          <a:effectLst/>
                          <a:latin typeface="+mn-ea"/>
                          <a:ea typeface="+mn-ea"/>
                        </a:rPr>
                        <a:t>74</a:t>
                      </a:r>
                      <a:r>
                        <a:rPr lang="ja-JP" altLang="en-US" sz="1100" b="0" i="0" u="none" strike="noStrike" dirty="0">
                          <a:solidFill>
                            <a:srgbClr val="000000"/>
                          </a:solidFill>
                          <a:effectLst/>
                          <a:latin typeface="+mn-ea"/>
                          <a:ea typeface="+mn-ea"/>
                        </a:rPr>
                        <a:t>歳以下）で、①または②に該当する方</a:t>
                      </a:r>
                      <a:br>
                        <a:rPr lang="ja-JP" altLang="en-US" sz="1100" b="0" i="0" u="none" strike="noStrike" dirty="0">
                          <a:solidFill>
                            <a:srgbClr val="000000"/>
                          </a:solidFill>
                          <a:effectLst/>
                          <a:latin typeface="+mn-ea"/>
                          <a:ea typeface="+mn-ea"/>
                        </a:rPr>
                      </a:br>
                      <a:r>
                        <a:rPr lang="ja-JP" altLang="en-US" sz="1100" b="0" i="0" u="none" strike="noStrike" dirty="0">
                          <a:solidFill>
                            <a:srgbClr val="000000"/>
                          </a:solidFill>
                          <a:effectLst/>
                          <a:latin typeface="+mn-ea"/>
                          <a:ea typeface="+mn-ea"/>
                        </a:rPr>
                        <a:t>①血圧が要指導・要医療（収縮期血圧</a:t>
                      </a:r>
                      <a:r>
                        <a:rPr lang="en-US" altLang="ja-JP" sz="1100" b="0" i="0" u="none" strike="noStrike" dirty="0">
                          <a:solidFill>
                            <a:srgbClr val="000000"/>
                          </a:solidFill>
                          <a:effectLst/>
                          <a:latin typeface="+mn-ea"/>
                          <a:ea typeface="+mn-ea"/>
                        </a:rPr>
                        <a:t>130mmHg</a:t>
                      </a:r>
                      <a:r>
                        <a:rPr lang="ja-JP" altLang="en-US" sz="1100" b="0" i="0" u="none" strike="noStrike" dirty="0">
                          <a:solidFill>
                            <a:srgbClr val="000000"/>
                          </a:solidFill>
                          <a:effectLst/>
                          <a:latin typeface="+mn-ea"/>
                          <a:ea typeface="+mn-ea"/>
                        </a:rPr>
                        <a:t>以上、または拡張期血圧</a:t>
                      </a:r>
                      <a:r>
                        <a:rPr lang="en-US" altLang="ja-JP" sz="1100" b="0" i="0" u="none" strike="noStrike" dirty="0">
                          <a:solidFill>
                            <a:srgbClr val="000000"/>
                          </a:solidFill>
                          <a:effectLst/>
                          <a:latin typeface="+mn-ea"/>
                          <a:ea typeface="+mn-ea"/>
                        </a:rPr>
                        <a:t>85mmHg</a:t>
                      </a:r>
                      <a:r>
                        <a:rPr lang="ja-JP" altLang="en-US" sz="1100" b="0" i="0" u="none" strike="noStrike" dirty="0">
                          <a:solidFill>
                            <a:srgbClr val="000000"/>
                          </a:solidFill>
                          <a:effectLst/>
                          <a:latin typeface="+mn-ea"/>
                          <a:ea typeface="+mn-ea"/>
                        </a:rPr>
                        <a:t>以上）の方で内服治療をしていない方</a:t>
                      </a:r>
                      <a:br>
                        <a:rPr lang="ja-JP" altLang="en-US" sz="1100" b="0" i="0" u="none" strike="noStrike" dirty="0">
                          <a:solidFill>
                            <a:srgbClr val="000000"/>
                          </a:solidFill>
                          <a:effectLst/>
                          <a:latin typeface="+mn-ea"/>
                          <a:ea typeface="+mn-ea"/>
                        </a:rPr>
                      </a:br>
                      <a:r>
                        <a:rPr lang="ja-JP" altLang="en-US" sz="1100" b="0" i="0" u="none" strike="noStrike" dirty="0">
                          <a:solidFill>
                            <a:srgbClr val="000000"/>
                          </a:solidFill>
                          <a:effectLst/>
                          <a:latin typeface="+mn-ea"/>
                          <a:ea typeface="+mn-ea"/>
                        </a:rPr>
                        <a:t>②</a:t>
                      </a:r>
                      <a:r>
                        <a:rPr lang="en-US" altLang="ja-JP" sz="1100" b="0" i="0" u="none" strike="noStrike" dirty="0" err="1">
                          <a:solidFill>
                            <a:srgbClr val="000000"/>
                          </a:solidFill>
                          <a:effectLst/>
                          <a:latin typeface="+mn-ea"/>
                          <a:ea typeface="+mn-ea"/>
                        </a:rPr>
                        <a:t>eGFR</a:t>
                      </a:r>
                      <a:r>
                        <a:rPr lang="ja-JP" altLang="en-US" sz="1100" b="0" i="0" u="none" strike="noStrike" dirty="0">
                          <a:solidFill>
                            <a:srgbClr val="000000"/>
                          </a:solidFill>
                          <a:effectLst/>
                          <a:latin typeface="+mn-ea"/>
                          <a:ea typeface="+mn-ea"/>
                        </a:rPr>
                        <a:t>が要指導（</a:t>
                      </a:r>
                      <a:r>
                        <a:rPr lang="en-US" altLang="ja-JP" sz="1100" b="0" i="0" u="none" strike="noStrike" dirty="0">
                          <a:solidFill>
                            <a:srgbClr val="000000"/>
                          </a:solidFill>
                          <a:effectLst/>
                          <a:latin typeface="+mn-ea"/>
                          <a:ea typeface="+mn-ea"/>
                        </a:rPr>
                        <a:t>50</a:t>
                      </a:r>
                      <a:r>
                        <a:rPr lang="ja-JP" altLang="en-US" sz="1100" b="0" i="0" u="none" strike="noStrike" dirty="0">
                          <a:solidFill>
                            <a:srgbClr val="000000"/>
                          </a:solidFill>
                          <a:effectLst/>
                          <a:latin typeface="+mn-ea"/>
                          <a:ea typeface="+mn-ea"/>
                        </a:rPr>
                        <a:t>～</a:t>
                      </a:r>
                      <a:r>
                        <a:rPr lang="en-US" altLang="ja-JP" sz="1100" b="0" i="0" u="none" strike="noStrike" dirty="0">
                          <a:solidFill>
                            <a:srgbClr val="000000"/>
                          </a:solidFill>
                          <a:effectLst/>
                          <a:latin typeface="+mn-ea"/>
                          <a:ea typeface="+mn-ea"/>
                        </a:rPr>
                        <a:t>59</a:t>
                      </a:r>
                      <a:r>
                        <a:rPr lang="ja-JP" altLang="en-US" sz="1100" b="0" i="0" u="none" strike="noStrike" dirty="0">
                          <a:solidFill>
                            <a:srgbClr val="000000"/>
                          </a:solidFill>
                          <a:effectLst/>
                          <a:latin typeface="+mn-ea"/>
                          <a:ea typeface="+mn-ea"/>
                        </a:rPr>
                        <a:t>）の方</a:t>
                      </a:r>
                      <a:br>
                        <a:rPr lang="ja-JP" altLang="en-US" sz="1100" b="0" i="0" u="none" strike="noStrike" dirty="0">
                          <a:solidFill>
                            <a:srgbClr val="000000"/>
                          </a:solidFill>
                          <a:effectLst/>
                          <a:latin typeface="+mn-ea"/>
                          <a:ea typeface="+mn-ea"/>
                        </a:rPr>
                      </a:br>
                      <a:endParaRPr lang="ja-JP" altLang="en-US" sz="1100" b="0" i="0" u="none" strike="noStrike" dirty="0">
                        <a:solidFill>
                          <a:srgbClr val="000000"/>
                        </a:solidFill>
                        <a:effectLst/>
                        <a:latin typeface="+mn-ea"/>
                        <a:ea typeface="+mn-ea"/>
                      </a:endParaRPr>
                    </a:p>
                  </a:txBody>
                  <a:tcPr marL="36000" marR="36000" marT="4454"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1288016">
                <a:tc vMerge="1">
                  <a:txBody>
                    <a:bodyPr/>
                    <a:lstStyle/>
                    <a:p>
                      <a:endParaRPr kumimoji="1" lang="ja-JP" altLang="en-US"/>
                    </a:p>
                  </a:txBody>
                  <a:tcPr/>
                </a:tc>
                <a:tc>
                  <a:txBody>
                    <a:bodyPr/>
                    <a:lstStyle/>
                    <a:p>
                      <a:pPr algn="ctr" fontAlgn="ctr"/>
                      <a:r>
                        <a:rPr lang="en-US" altLang="ja-JP" sz="1000" b="0" i="0" u="none" strike="noStrike" dirty="0">
                          <a:effectLst/>
                          <a:latin typeface="+mn-ea"/>
                          <a:ea typeface="+mn-ea"/>
                        </a:rPr>
                        <a:t>5</a:t>
                      </a:r>
                    </a:p>
                  </a:txBody>
                  <a:tcPr marL="4454" marR="4454" marT="4454"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1" i="0" u="none" strike="noStrike" dirty="0">
                          <a:effectLst/>
                          <a:latin typeface="+mn-ea"/>
                          <a:ea typeface="+mn-ea"/>
                        </a:rPr>
                        <a:t>糖尿病予防教室</a:t>
                      </a:r>
                    </a:p>
                  </a:txBody>
                  <a:tcPr marL="4454" marR="4454" marT="445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ja-JP" altLang="en-US" sz="1100" b="0" i="0" u="none" strike="noStrike" dirty="0">
                          <a:effectLst/>
                          <a:latin typeface="+mn-ea"/>
                          <a:ea typeface="+mn-ea"/>
                        </a:rPr>
                        <a:t>糖尿病予防の基礎となる情報を提供し、生活習慣の改善目標を見つけて取り組めるよう支援する。</a:t>
                      </a:r>
                    </a:p>
                  </a:txBody>
                  <a:tcPr marL="36000" marR="36000" marT="445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effectLst/>
                          <a:latin typeface="+mn-ea"/>
                          <a:ea typeface="+mn-ea"/>
                        </a:rPr>
                        <a:t>市民</a:t>
                      </a:r>
                    </a:p>
                  </a:txBody>
                  <a:tcPr marL="36000" marR="36000" marT="4454"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effectLst/>
                          <a:latin typeface="+mn-ea"/>
                          <a:ea typeface="+mn-ea"/>
                        </a:rPr>
                        <a:t>健診受診者で①②③のいずれかに該当する方</a:t>
                      </a:r>
                      <a:br>
                        <a:rPr lang="ja-JP" altLang="en-US" sz="1100" b="0" i="0" u="none" strike="noStrike" dirty="0">
                          <a:effectLst/>
                          <a:latin typeface="+mn-ea"/>
                          <a:ea typeface="+mn-ea"/>
                        </a:rPr>
                      </a:br>
                      <a:r>
                        <a:rPr lang="ja-JP" altLang="en-US" sz="1100" b="0" i="0" u="none" strike="noStrike" dirty="0">
                          <a:effectLst/>
                          <a:latin typeface="+mn-ea"/>
                          <a:ea typeface="+mn-ea"/>
                        </a:rPr>
                        <a:t>①糖尿病要指導者の方またはその家族</a:t>
                      </a:r>
                      <a:br>
                        <a:rPr lang="ja-JP" altLang="en-US" sz="1100" b="0" i="0" u="none" strike="noStrike" dirty="0">
                          <a:effectLst/>
                          <a:latin typeface="+mn-ea"/>
                          <a:ea typeface="+mn-ea"/>
                        </a:rPr>
                      </a:br>
                      <a:r>
                        <a:rPr lang="ja-JP" altLang="en-US" sz="1100" b="0" i="0" u="none" strike="noStrike" dirty="0">
                          <a:effectLst/>
                          <a:latin typeface="+mn-ea"/>
                          <a:ea typeface="+mn-ea"/>
                        </a:rPr>
                        <a:t>②糖尿病治療中で運動可能な方</a:t>
                      </a:r>
                      <a:br>
                        <a:rPr lang="ja-JP" altLang="en-US" sz="1100" b="0" i="0" u="none" strike="noStrike" dirty="0">
                          <a:effectLst/>
                          <a:latin typeface="+mn-ea"/>
                          <a:ea typeface="+mn-ea"/>
                        </a:rPr>
                      </a:br>
                      <a:r>
                        <a:rPr lang="ja-JP" altLang="en-US" sz="1100" b="0" i="0" u="none" strike="noStrike" dirty="0">
                          <a:effectLst/>
                          <a:latin typeface="+mn-ea"/>
                          <a:ea typeface="+mn-ea"/>
                        </a:rPr>
                        <a:t>③糖尿病予防に興味のある方</a:t>
                      </a:r>
                      <a:br>
                        <a:rPr lang="ja-JP" altLang="en-US" sz="1100" b="0" i="0" u="none" strike="noStrike" dirty="0">
                          <a:effectLst/>
                          <a:latin typeface="+mn-ea"/>
                          <a:ea typeface="+mn-ea"/>
                        </a:rPr>
                      </a:br>
                      <a:endParaRPr lang="ja-JP" altLang="en-US" sz="1100" b="0" i="0" u="none" strike="noStrike" dirty="0">
                        <a:effectLst/>
                        <a:latin typeface="+mn-ea"/>
                        <a:ea typeface="+mn-ea"/>
                      </a:endParaRPr>
                    </a:p>
                  </a:txBody>
                  <a:tcPr marL="36000" marR="36000" marT="4454"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1418593">
                <a:tc vMerge="1">
                  <a:txBody>
                    <a:bodyPr/>
                    <a:lstStyle/>
                    <a:p>
                      <a:endParaRPr kumimoji="1" lang="ja-JP" altLang="en-US"/>
                    </a:p>
                  </a:txBody>
                  <a:tcPr/>
                </a:tc>
                <a:tc>
                  <a:txBody>
                    <a:bodyPr/>
                    <a:lstStyle/>
                    <a:p>
                      <a:pPr algn="ctr" fontAlgn="ctr"/>
                      <a:r>
                        <a:rPr lang="en-US" altLang="ja-JP" sz="1000" b="1" i="0" u="none" strike="noStrike">
                          <a:effectLst/>
                          <a:latin typeface="+mn-ea"/>
                          <a:ea typeface="+mn-ea"/>
                        </a:rPr>
                        <a:t>6</a:t>
                      </a:r>
                    </a:p>
                  </a:txBody>
                  <a:tcPr marL="4454" marR="4454" marT="4454"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100" b="1" i="0" u="none" strike="noStrike" dirty="0">
                          <a:effectLst/>
                          <a:latin typeface="ＭＳ Ｐ明朝" panose="02020600040205080304" pitchFamily="18" charset="-128"/>
                          <a:ea typeface="ＭＳ Ｐ明朝" panose="02020600040205080304" pitchFamily="18" charset="-128"/>
                        </a:rPr>
                        <a:t>個別健康教育</a:t>
                      </a:r>
                      <a:br>
                        <a:rPr lang="zh-TW" altLang="en-US" sz="1100" b="1" i="0" u="none" strike="noStrike" dirty="0">
                          <a:effectLst/>
                          <a:latin typeface="ＭＳ Ｐ明朝" panose="02020600040205080304" pitchFamily="18" charset="-128"/>
                          <a:ea typeface="ＭＳ Ｐ明朝" panose="02020600040205080304" pitchFamily="18" charset="-128"/>
                        </a:rPr>
                      </a:br>
                      <a:r>
                        <a:rPr lang="zh-TW" altLang="en-US" sz="1100" b="1" i="0" u="none" strike="noStrike" dirty="0">
                          <a:effectLst/>
                          <a:latin typeface="ＭＳ Ｐ明朝" panose="02020600040205080304" pitchFamily="18" charset="-128"/>
                          <a:ea typeface="ＭＳ Ｐ明朝" panose="02020600040205080304" pitchFamily="18" charset="-128"/>
                        </a:rPr>
                        <a:t>（耐糖能）</a:t>
                      </a:r>
                    </a:p>
                  </a:txBody>
                  <a:tcPr marL="4454" marR="4454" marT="445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ja-JP" altLang="en-US" sz="1100" b="0" i="0" u="none" strike="noStrike" dirty="0">
                          <a:effectLst/>
                          <a:latin typeface="+mn-ea"/>
                          <a:ea typeface="+mn-ea"/>
                        </a:rPr>
                        <a:t>対象者に合わせて、糖尿病予防・改善に向けた生活習慣の指導を行う。</a:t>
                      </a:r>
                    </a:p>
                  </a:txBody>
                  <a:tcPr marL="36000" marR="36000" marT="445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effectLst/>
                          <a:latin typeface="+mn-ea"/>
                          <a:ea typeface="+mn-ea"/>
                        </a:rPr>
                        <a:t>市民</a:t>
                      </a:r>
                    </a:p>
                  </a:txBody>
                  <a:tcPr marL="36000" marR="36000" marT="4454"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effectLst/>
                          <a:latin typeface="+mn-ea"/>
                          <a:ea typeface="+mn-ea"/>
                        </a:rPr>
                        <a:t>健診受診者で、①②③のいずれかに該当する方</a:t>
                      </a:r>
                      <a:br>
                        <a:rPr lang="ja-JP" altLang="en-US" sz="1100" b="0" i="0" u="none" strike="noStrike" dirty="0">
                          <a:effectLst/>
                          <a:latin typeface="+mn-ea"/>
                          <a:ea typeface="+mn-ea"/>
                        </a:rPr>
                      </a:br>
                      <a:r>
                        <a:rPr lang="ja-JP" altLang="en-US" sz="1100" b="0" i="0" u="none" strike="noStrike" dirty="0">
                          <a:effectLst/>
                          <a:latin typeface="+mn-ea"/>
                          <a:ea typeface="+mn-ea"/>
                        </a:rPr>
                        <a:t>①空腹時血糖値</a:t>
                      </a:r>
                      <a:r>
                        <a:rPr lang="en-US" altLang="ja-JP" sz="1100" b="0" i="0" u="none" strike="noStrike" dirty="0">
                          <a:effectLst/>
                          <a:latin typeface="+mn-ea"/>
                          <a:ea typeface="+mn-ea"/>
                        </a:rPr>
                        <a:t>110</a:t>
                      </a:r>
                      <a:r>
                        <a:rPr lang="ja-JP" altLang="en-US" sz="1100" b="0" i="0" u="none" strike="noStrike" dirty="0">
                          <a:effectLst/>
                          <a:latin typeface="+mn-ea"/>
                          <a:ea typeface="+mn-ea"/>
                        </a:rPr>
                        <a:t>～</a:t>
                      </a:r>
                      <a:r>
                        <a:rPr lang="en-US" altLang="ja-JP" sz="1100" b="0" i="0" u="none" strike="noStrike" dirty="0">
                          <a:effectLst/>
                          <a:latin typeface="+mn-ea"/>
                          <a:ea typeface="+mn-ea"/>
                        </a:rPr>
                        <a:t>139㎎/dl</a:t>
                      </a:r>
                      <a:br>
                        <a:rPr lang="en-US" altLang="ja-JP" sz="1100" b="0" i="0" u="none" strike="noStrike" dirty="0">
                          <a:effectLst/>
                          <a:latin typeface="+mn-ea"/>
                          <a:ea typeface="+mn-ea"/>
                        </a:rPr>
                      </a:br>
                      <a:r>
                        <a:rPr lang="en-US" altLang="ja-JP" sz="1100" b="0" i="0" u="none" strike="noStrike" dirty="0">
                          <a:effectLst/>
                          <a:latin typeface="+mn-ea"/>
                          <a:ea typeface="+mn-ea"/>
                        </a:rPr>
                        <a:t>②</a:t>
                      </a:r>
                      <a:r>
                        <a:rPr lang="ja-JP" altLang="en-US" sz="1100" b="0" i="0" u="none" strike="noStrike" dirty="0">
                          <a:effectLst/>
                          <a:latin typeface="+mn-ea"/>
                          <a:ea typeface="+mn-ea"/>
                        </a:rPr>
                        <a:t>随時血糖値</a:t>
                      </a:r>
                      <a:r>
                        <a:rPr lang="en-US" altLang="ja-JP" sz="1100" b="0" i="0" u="none" strike="noStrike" dirty="0">
                          <a:effectLst/>
                          <a:latin typeface="+mn-ea"/>
                          <a:ea typeface="+mn-ea"/>
                        </a:rPr>
                        <a:t>140</a:t>
                      </a:r>
                      <a:r>
                        <a:rPr lang="ja-JP" altLang="en-US" sz="1100" b="0" i="0" u="none" strike="noStrike" dirty="0">
                          <a:effectLst/>
                          <a:latin typeface="+mn-ea"/>
                          <a:ea typeface="+mn-ea"/>
                        </a:rPr>
                        <a:t>～</a:t>
                      </a:r>
                      <a:r>
                        <a:rPr lang="en-US" altLang="ja-JP" sz="1100" b="0" i="0" u="none" strike="noStrike" dirty="0">
                          <a:effectLst/>
                          <a:latin typeface="+mn-ea"/>
                          <a:ea typeface="+mn-ea"/>
                        </a:rPr>
                        <a:t>199㎎/dl</a:t>
                      </a:r>
                      <a:br>
                        <a:rPr lang="en-US" altLang="ja-JP" sz="1100" b="0" i="0" u="none" strike="noStrike" dirty="0">
                          <a:effectLst/>
                          <a:latin typeface="+mn-ea"/>
                          <a:ea typeface="+mn-ea"/>
                        </a:rPr>
                      </a:br>
                      <a:r>
                        <a:rPr lang="en-US" altLang="ja-JP" sz="1100" b="0" i="0" u="none" strike="noStrike" dirty="0">
                          <a:effectLst/>
                          <a:latin typeface="+mn-ea"/>
                          <a:ea typeface="+mn-ea"/>
                        </a:rPr>
                        <a:t>③</a:t>
                      </a:r>
                      <a:r>
                        <a:rPr lang="ja-JP" altLang="en-US" sz="1100" b="0" i="0" u="none" strike="noStrike" dirty="0">
                          <a:effectLst/>
                          <a:latin typeface="+mn-ea"/>
                          <a:ea typeface="+mn-ea"/>
                        </a:rPr>
                        <a:t>ヘモグロビン</a:t>
                      </a:r>
                      <a:r>
                        <a:rPr lang="en-US" altLang="ja-JP" sz="1100" b="0" i="0" u="none" strike="noStrike" dirty="0">
                          <a:effectLst/>
                          <a:latin typeface="+mn-ea"/>
                          <a:ea typeface="+mn-ea"/>
                        </a:rPr>
                        <a:t>A</a:t>
                      </a:r>
                      <a:r>
                        <a:rPr lang="ja-JP" altLang="en-US" sz="1100" b="0" i="0" u="none" strike="noStrike" dirty="0">
                          <a:effectLst/>
                          <a:latin typeface="+mn-ea"/>
                          <a:ea typeface="+mn-ea"/>
                        </a:rPr>
                        <a:t>１</a:t>
                      </a:r>
                      <a:r>
                        <a:rPr lang="en-US" altLang="ja-JP" sz="1100" b="0" i="0" u="none" strike="noStrike" dirty="0">
                          <a:effectLst/>
                          <a:latin typeface="+mn-ea"/>
                          <a:ea typeface="+mn-ea"/>
                        </a:rPr>
                        <a:t>c</a:t>
                      </a:r>
                      <a:r>
                        <a:rPr lang="ja-JP" altLang="en-US" sz="1100" b="0" i="0" u="none" strike="noStrike" dirty="0">
                          <a:effectLst/>
                          <a:latin typeface="+mn-ea"/>
                          <a:ea typeface="+mn-ea"/>
                        </a:rPr>
                        <a:t>　</a:t>
                      </a:r>
                      <a:r>
                        <a:rPr lang="en-US" altLang="ja-JP" sz="1100" b="0" i="0" u="none" strike="noStrike" dirty="0">
                          <a:effectLst/>
                          <a:latin typeface="+mn-ea"/>
                          <a:ea typeface="+mn-ea"/>
                        </a:rPr>
                        <a:t>5.6</a:t>
                      </a:r>
                      <a:r>
                        <a:rPr lang="ja-JP" altLang="en-US" sz="1100" b="0" i="0" u="none" strike="noStrike" dirty="0">
                          <a:effectLst/>
                          <a:latin typeface="+mn-ea"/>
                          <a:ea typeface="+mn-ea"/>
                        </a:rPr>
                        <a:t>～</a:t>
                      </a:r>
                      <a:r>
                        <a:rPr lang="en-US" altLang="ja-JP" sz="1100" b="0" i="0" u="none" strike="noStrike" dirty="0">
                          <a:effectLst/>
                          <a:latin typeface="+mn-ea"/>
                          <a:ea typeface="+mn-ea"/>
                        </a:rPr>
                        <a:t>5.9</a:t>
                      </a:r>
                      <a:r>
                        <a:rPr lang="ja-JP" altLang="en-US" sz="1100" b="0" i="0" u="none" strike="noStrike" dirty="0">
                          <a:effectLst/>
                          <a:latin typeface="+mn-ea"/>
                          <a:ea typeface="+mn-ea"/>
                        </a:rPr>
                        <a:t>％</a:t>
                      </a:r>
                      <a:br>
                        <a:rPr lang="ja-JP" altLang="en-US" sz="1100" b="0" i="0" u="none" strike="noStrike" dirty="0">
                          <a:effectLst/>
                          <a:latin typeface="+mn-ea"/>
                          <a:ea typeface="+mn-ea"/>
                        </a:rPr>
                      </a:br>
                      <a:r>
                        <a:rPr lang="en-US" altLang="ja-JP" sz="1100" b="0" i="0" u="none" strike="noStrike" dirty="0">
                          <a:effectLst/>
                          <a:latin typeface="+mn-ea"/>
                          <a:ea typeface="+mn-ea"/>
                        </a:rPr>
                        <a:t>※</a:t>
                      </a:r>
                      <a:r>
                        <a:rPr lang="ja-JP" altLang="en-US" sz="1100" b="0" i="0" u="none" strike="noStrike" dirty="0">
                          <a:effectLst/>
                          <a:latin typeface="+mn-ea"/>
                          <a:ea typeface="+mn-ea"/>
                        </a:rPr>
                        <a:t>インスリン注射及び服薬治療をしている方を除く</a:t>
                      </a:r>
                      <a:br>
                        <a:rPr lang="ja-JP" altLang="en-US" sz="1100" b="0" i="0" u="none" strike="noStrike" dirty="0">
                          <a:effectLst/>
                          <a:latin typeface="+mn-ea"/>
                          <a:ea typeface="+mn-ea"/>
                        </a:rPr>
                      </a:br>
                      <a:endParaRPr lang="ja-JP" altLang="en-US" sz="1100" b="0" i="0" u="none" strike="noStrike" dirty="0">
                        <a:effectLst/>
                        <a:latin typeface="+mn-ea"/>
                        <a:ea typeface="+mn-ea"/>
                      </a:endParaRPr>
                    </a:p>
                  </a:txBody>
                  <a:tcPr marL="36000" marR="36000" marT="4454"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1296144">
                <a:tc rowSpan="2">
                  <a:txBody>
                    <a:bodyPr/>
                    <a:lstStyle/>
                    <a:p>
                      <a:pPr algn="ctr" fontAlgn="ctr"/>
                      <a:r>
                        <a:rPr lang="ja-JP" altLang="en-US" sz="1600" b="1" i="0" u="none" strike="noStrike" dirty="0">
                          <a:effectLst/>
                          <a:latin typeface="+mn-ea"/>
                          <a:ea typeface="+mn-ea"/>
                        </a:rPr>
                        <a:t>３次予防</a:t>
                      </a:r>
                    </a:p>
                  </a:txBody>
                  <a:tcPr marL="4454" marR="4454" marT="4454" marB="0" vert="eaVert"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ja-JP" sz="1000" b="0" i="0" u="none" strike="noStrike" dirty="0">
                          <a:effectLst/>
                          <a:latin typeface="+mn-ea"/>
                          <a:ea typeface="+mn-ea"/>
                        </a:rPr>
                        <a:t>1</a:t>
                      </a:r>
                    </a:p>
                  </a:txBody>
                  <a:tcPr marL="4454" marR="4454" marT="445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1" i="0" u="none" strike="noStrike" dirty="0">
                          <a:effectLst/>
                          <a:latin typeface="ＭＳ Ｐ明朝" panose="02020600040205080304" pitchFamily="18" charset="-128"/>
                          <a:ea typeface="ＭＳ Ｐ明朝" panose="02020600040205080304" pitchFamily="18" charset="-128"/>
                        </a:rPr>
                        <a:t>健診異常値受診勧奨事業</a:t>
                      </a:r>
                      <a:br>
                        <a:rPr lang="ja-JP" altLang="en-US" sz="1100" b="1" i="0" u="none" strike="noStrike" dirty="0">
                          <a:effectLst/>
                          <a:latin typeface="ＭＳ Ｐ明朝" panose="02020600040205080304" pitchFamily="18" charset="-128"/>
                          <a:ea typeface="ＭＳ Ｐ明朝" panose="02020600040205080304" pitchFamily="18" charset="-128"/>
                        </a:rPr>
                      </a:br>
                      <a:r>
                        <a:rPr lang="ja-JP" altLang="en-US" sz="1100" b="1" i="0" u="none" strike="noStrike" dirty="0">
                          <a:effectLst/>
                          <a:latin typeface="ＭＳ Ｐ明朝" panose="02020600040205080304" pitchFamily="18" charset="-128"/>
                          <a:ea typeface="ＭＳ Ｐ明朝" panose="02020600040205080304" pitchFamily="18" charset="-128"/>
                        </a:rPr>
                        <a:t>（レッドゾーン受診勧奨事業）</a:t>
                      </a:r>
                    </a:p>
                  </a:txBody>
                  <a:tcPr marL="4454" marR="4454" marT="445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ja-JP" altLang="en-US" sz="1100" b="0" i="0" u="none" strike="noStrike" dirty="0">
                          <a:effectLst/>
                          <a:latin typeface="+mn-ea"/>
                          <a:ea typeface="+mn-ea"/>
                        </a:rPr>
                        <a:t>特定健診を受診した結果、血圧・血糖値・脂質</a:t>
                      </a:r>
                      <a:r>
                        <a:rPr lang="en-US" altLang="ja-JP" sz="1100" b="0" i="0" u="none" strike="noStrike" dirty="0">
                          <a:effectLst/>
                          <a:latin typeface="+mn-ea"/>
                          <a:ea typeface="+mn-ea"/>
                        </a:rPr>
                        <a:t>(</a:t>
                      </a:r>
                      <a:r>
                        <a:rPr lang="ja-JP" altLang="en-US" sz="1100" b="0" i="0" u="none" strike="noStrike" dirty="0">
                          <a:effectLst/>
                          <a:latin typeface="+mn-ea"/>
                          <a:ea typeface="+mn-ea"/>
                        </a:rPr>
                        <a:t>一部</a:t>
                      </a:r>
                      <a:r>
                        <a:rPr lang="en-US" altLang="ja-JP" sz="1100" b="0" i="0" u="none" strike="noStrike" dirty="0">
                          <a:effectLst/>
                          <a:latin typeface="+mn-ea"/>
                          <a:ea typeface="+mn-ea"/>
                        </a:rPr>
                        <a:t>)</a:t>
                      </a:r>
                      <a:r>
                        <a:rPr lang="ja-JP" altLang="en-US" sz="1100" b="0" i="0" u="none" strike="noStrike" dirty="0">
                          <a:effectLst/>
                          <a:latin typeface="+mn-ea"/>
                          <a:ea typeface="+mn-ea"/>
                        </a:rPr>
                        <a:t>・尿蛋白及び</a:t>
                      </a:r>
                      <a:r>
                        <a:rPr lang="en-US" altLang="ja-JP" sz="1100" b="0" i="0" u="none" strike="noStrike" dirty="0" err="1">
                          <a:effectLst/>
                          <a:latin typeface="+mn-ea"/>
                          <a:ea typeface="+mn-ea"/>
                        </a:rPr>
                        <a:t>eGFR</a:t>
                      </a:r>
                      <a:r>
                        <a:rPr lang="en-US" altLang="ja-JP" sz="1100" b="0" i="0" u="none" strike="noStrike" dirty="0">
                          <a:effectLst/>
                          <a:latin typeface="+mn-ea"/>
                          <a:ea typeface="+mn-ea"/>
                        </a:rPr>
                        <a:t>(</a:t>
                      </a:r>
                      <a:r>
                        <a:rPr lang="ja-JP" altLang="en-US" sz="1100" b="0" i="0" u="none" strike="noStrike" dirty="0">
                          <a:effectLst/>
                          <a:latin typeface="+mn-ea"/>
                          <a:ea typeface="+mn-ea"/>
                        </a:rPr>
                        <a:t>一部</a:t>
                      </a:r>
                      <a:r>
                        <a:rPr lang="en-US" altLang="ja-JP" sz="1100" b="0" i="0" u="none" strike="noStrike" dirty="0">
                          <a:effectLst/>
                          <a:latin typeface="+mn-ea"/>
                          <a:ea typeface="+mn-ea"/>
                        </a:rPr>
                        <a:t>)</a:t>
                      </a:r>
                      <a:r>
                        <a:rPr lang="ja-JP" altLang="en-US" sz="1100" b="0" i="0" u="none" strike="noStrike" dirty="0">
                          <a:effectLst/>
                          <a:latin typeface="+mn-ea"/>
                          <a:ea typeface="+mn-ea"/>
                        </a:rPr>
                        <a:t>において受診勧奨判定値の方に対して適切に受診行動につながるように受診勧奨を行う。</a:t>
                      </a:r>
                    </a:p>
                  </a:txBody>
                  <a:tcPr marL="36000" marR="36000" marT="445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effectLst/>
                          <a:latin typeface="+mn-ea"/>
                          <a:ea typeface="+mn-ea"/>
                        </a:rPr>
                        <a:t>被保険者</a:t>
                      </a:r>
                    </a:p>
                  </a:txBody>
                  <a:tcPr marL="36000" marR="36000" marT="4454"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effectLst/>
                          <a:latin typeface="+mn-ea"/>
                          <a:ea typeface="+mn-ea"/>
                        </a:rPr>
                        <a:t>特定健診を受診し、血圧、血糖値、脂質</a:t>
                      </a:r>
                      <a:r>
                        <a:rPr lang="en-US" altLang="ja-JP" sz="1100" b="0" i="0" u="none" strike="noStrike" dirty="0">
                          <a:effectLst/>
                          <a:latin typeface="+mn-ea"/>
                          <a:ea typeface="+mn-ea"/>
                        </a:rPr>
                        <a:t>(</a:t>
                      </a:r>
                      <a:r>
                        <a:rPr lang="ja-JP" altLang="en-US" sz="1100" b="0" i="0" u="none" strike="noStrike" dirty="0">
                          <a:effectLst/>
                          <a:latin typeface="+mn-ea"/>
                          <a:ea typeface="+mn-ea"/>
                        </a:rPr>
                        <a:t>一部</a:t>
                      </a:r>
                      <a:r>
                        <a:rPr lang="en-US" altLang="ja-JP" sz="1100" b="0" i="0" u="none" strike="noStrike" dirty="0">
                          <a:effectLst/>
                          <a:latin typeface="+mn-ea"/>
                          <a:ea typeface="+mn-ea"/>
                        </a:rPr>
                        <a:t>)</a:t>
                      </a:r>
                      <a:br>
                        <a:rPr lang="en-US" altLang="ja-JP" sz="1100" b="0" i="0" u="none" strike="noStrike" dirty="0">
                          <a:effectLst/>
                          <a:latin typeface="+mn-ea"/>
                          <a:ea typeface="+mn-ea"/>
                        </a:rPr>
                      </a:br>
                      <a:r>
                        <a:rPr lang="ja-JP" altLang="en-US" sz="1100" b="0" i="0" u="none" strike="noStrike" dirty="0">
                          <a:effectLst/>
                          <a:latin typeface="+mn-ea"/>
                          <a:ea typeface="+mn-ea"/>
                        </a:rPr>
                        <a:t>尿蛋白及び</a:t>
                      </a:r>
                      <a:r>
                        <a:rPr lang="en-US" altLang="ja-JP" sz="1100" b="0" i="0" u="none" strike="noStrike" dirty="0" err="1">
                          <a:effectLst/>
                          <a:latin typeface="+mn-ea"/>
                          <a:ea typeface="+mn-ea"/>
                        </a:rPr>
                        <a:t>eGFR</a:t>
                      </a:r>
                      <a:r>
                        <a:rPr lang="en-US" altLang="ja-JP" sz="1100" b="0" i="0" u="none" strike="noStrike" dirty="0">
                          <a:effectLst/>
                          <a:latin typeface="+mn-ea"/>
                          <a:ea typeface="+mn-ea"/>
                        </a:rPr>
                        <a:t>(</a:t>
                      </a:r>
                      <a:r>
                        <a:rPr lang="ja-JP" altLang="en-US" sz="1100" b="0" i="0" u="none" strike="noStrike" dirty="0">
                          <a:effectLst/>
                          <a:latin typeface="+mn-ea"/>
                          <a:ea typeface="+mn-ea"/>
                        </a:rPr>
                        <a:t>一部</a:t>
                      </a:r>
                      <a:r>
                        <a:rPr lang="en-US" altLang="ja-JP" sz="1100" b="0" i="0" u="none" strike="noStrike" dirty="0">
                          <a:effectLst/>
                          <a:latin typeface="+mn-ea"/>
                          <a:ea typeface="+mn-ea"/>
                        </a:rPr>
                        <a:t>)</a:t>
                      </a:r>
                      <a:br>
                        <a:rPr lang="en-US" altLang="ja-JP" sz="1100" b="0" i="0" u="none" strike="noStrike" dirty="0">
                          <a:effectLst/>
                          <a:latin typeface="+mn-ea"/>
                          <a:ea typeface="+mn-ea"/>
                        </a:rPr>
                      </a:br>
                      <a:r>
                        <a:rPr lang="ja-JP" altLang="en-US" sz="1100" b="0" i="0" u="none" strike="noStrike" dirty="0" err="1">
                          <a:effectLst/>
                          <a:latin typeface="+mn-ea"/>
                          <a:ea typeface="+mn-ea"/>
                        </a:rPr>
                        <a:t>が受</a:t>
                      </a:r>
                      <a:r>
                        <a:rPr lang="ja-JP" altLang="en-US" sz="1100" b="0" i="0" u="none" strike="noStrike" dirty="0">
                          <a:effectLst/>
                          <a:latin typeface="+mn-ea"/>
                          <a:ea typeface="+mn-ea"/>
                        </a:rPr>
                        <a:t>診勧奨判定値以上の方</a:t>
                      </a:r>
                      <a:br>
                        <a:rPr lang="ja-JP" altLang="en-US" sz="1100" b="0" i="0" u="none" strike="noStrike" dirty="0">
                          <a:effectLst/>
                          <a:latin typeface="+mn-ea"/>
                          <a:ea typeface="+mn-ea"/>
                        </a:rPr>
                      </a:br>
                      <a:endParaRPr lang="ja-JP" altLang="en-US" sz="1100" b="0" i="0" u="none" strike="noStrike" dirty="0">
                        <a:effectLst/>
                        <a:latin typeface="+mn-ea"/>
                        <a:ea typeface="+mn-ea"/>
                      </a:endParaRPr>
                    </a:p>
                  </a:txBody>
                  <a:tcPr marL="36000" marR="36000" marT="4454"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771031">
                <a:tc vMerge="1">
                  <a:txBody>
                    <a:bodyPr/>
                    <a:lstStyle/>
                    <a:p>
                      <a:endParaRPr kumimoji="1" lang="ja-JP" altLang="en-US"/>
                    </a:p>
                  </a:txBody>
                  <a:tcPr/>
                </a:tc>
                <a:tc>
                  <a:txBody>
                    <a:bodyPr/>
                    <a:lstStyle/>
                    <a:p>
                      <a:pPr algn="ctr" fontAlgn="ctr"/>
                      <a:r>
                        <a:rPr lang="en-US" altLang="ja-JP" sz="1000" b="0" i="0" u="none" strike="noStrike">
                          <a:effectLst/>
                          <a:latin typeface="+mn-ea"/>
                          <a:ea typeface="+mn-ea"/>
                        </a:rPr>
                        <a:t>2</a:t>
                      </a:r>
                    </a:p>
                  </a:txBody>
                  <a:tcPr marL="4454" marR="4454" marT="445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zh-TW" altLang="en-US" sz="1100" b="1" i="0" u="none" strike="noStrike" dirty="0">
                          <a:effectLst/>
                          <a:latin typeface="ＭＳ Ｐ明朝" panose="02020600040205080304" pitchFamily="18" charset="-128"/>
                          <a:ea typeface="ＭＳ Ｐ明朝" panose="02020600040205080304" pitchFamily="18" charset="-128"/>
                        </a:rPr>
                        <a:t>病態別栄養相談</a:t>
                      </a:r>
                    </a:p>
                  </a:txBody>
                  <a:tcPr marL="4454" marR="4454" marT="445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ctr"/>
                      <a:r>
                        <a:rPr lang="ja-JP" altLang="en-US" sz="1100" b="0" i="0" u="none" strike="noStrike" dirty="0">
                          <a:effectLst/>
                          <a:latin typeface="+mn-ea"/>
                          <a:ea typeface="+mn-ea"/>
                        </a:rPr>
                        <a:t>個別医療機関へ通院する生活習慣病患者へ向けて、具体的な食事の指導をすること</a:t>
                      </a:r>
                      <a:br>
                        <a:rPr lang="ja-JP" altLang="en-US" sz="1100" b="0" i="0" u="none" strike="noStrike" dirty="0">
                          <a:effectLst/>
                          <a:latin typeface="+mn-ea"/>
                          <a:ea typeface="+mn-ea"/>
                        </a:rPr>
                      </a:br>
                      <a:r>
                        <a:rPr lang="ja-JP" altLang="en-US" sz="1100" b="0" i="0" u="none" strike="noStrike" dirty="0">
                          <a:effectLst/>
                          <a:latin typeface="+mn-ea"/>
                          <a:ea typeface="+mn-ea"/>
                        </a:rPr>
                        <a:t>で、重症化予防につなげる。</a:t>
                      </a:r>
                    </a:p>
                  </a:txBody>
                  <a:tcPr marL="36000" marR="36000" marT="445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ja-JP" altLang="en-US" sz="1100" b="0" i="0" u="none" strike="noStrike" dirty="0">
                          <a:effectLst/>
                          <a:latin typeface="+mn-ea"/>
                          <a:ea typeface="+mn-ea"/>
                        </a:rPr>
                        <a:t>市民</a:t>
                      </a:r>
                    </a:p>
                  </a:txBody>
                  <a:tcPr marL="36000" marR="36000" marT="4454"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100" b="0" i="0" u="none" strike="noStrike" dirty="0">
                          <a:effectLst/>
                          <a:latin typeface="+mn-ea"/>
                          <a:ea typeface="+mn-ea"/>
                        </a:rPr>
                        <a:t>医療機関からの紹介者（原則）</a:t>
                      </a:r>
                    </a:p>
                  </a:txBody>
                  <a:tcPr marL="36000" marR="36000" marT="4454"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7"/>
                  </a:ext>
                </a:extLst>
              </a:tr>
            </a:tbl>
          </a:graphicData>
        </a:graphic>
      </p:graphicFrame>
    </p:spTree>
    <p:extLst>
      <p:ext uri="{BB962C8B-B14F-4D97-AF65-F5344CB8AC3E}">
        <p14:creationId xmlns:p14="http://schemas.microsoft.com/office/powerpoint/2010/main" val="40948129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p:cNvGraphicFramePr>
            <a:graphicFrameLocks noGrp="1"/>
          </p:cNvGraphicFramePr>
          <p:nvPr>
            <p:extLst>
              <p:ext uri="{D42A27DB-BD31-4B8C-83A1-F6EECF244321}">
                <p14:modId xmlns:p14="http://schemas.microsoft.com/office/powerpoint/2010/main" val="984048989"/>
              </p:ext>
            </p:extLst>
          </p:nvPr>
        </p:nvGraphicFramePr>
        <p:xfrm>
          <a:off x="260647" y="675431"/>
          <a:ext cx="6444716" cy="8086941"/>
        </p:xfrm>
        <a:graphic>
          <a:graphicData uri="http://schemas.openxmlformats.org/drawingml/2006/table">
            <a:tbl>
              <a:tblPr/>
              <a:tblGrid>
                <a:gridCol w="4608513">
                  <a:extLst>
                    <a:ext uri="{9D8B030D-6E8A-4147-A177-3AD203B41FA5}">
                      <a16:colId xmlns="" xmlns:a16="http://schemas.microsoft.com/office/drawing/2014/main" val="20000"/>
                    </a:ext>
                  </a:extLst>
                </a:gridCol>
                <a:gridCol w="1836203">
                  <a:extLst>
                    <a:ext uri="{9D8B030D-6E8A-4147-A177-3AD203B41FA5}">
                      <a16:colId xmlns="" xmlns:a16="http://schemas.microsoft.com/office/drawing/2014/main" val="20001"/>
                    </a:ext>
                  </a:extLst>
                </a:gridCol>
              </a:tblGrid>
              <a:tr h="330529">
                <a:tc>
                  <a:txBody>
                    <a:bodyPr/>
                    <a:lstStyle/>
                    <a:p>
                      <a:pPr algn="ctr" fontAlgn="ctr"/>
                      <a:r>
                        <a:rPr lang="ja-JP" altLang="en-US" sz="1200" b="0" i="0" u="none" strike="noStrike" dirty="0">
                          <a:solidFill>
                            <a:srgbClr val="000000"/>
                          </a:solidFill>
                          <a:effectLst/>
                          <a:latin typeface="+mn-ea"/>
                          <a:ea typeface="+mn-ea"/>
                        </a:rPr>
                        <a:t>実施内容等</a:t>
                      </a:r>
                    </a:p>
                  </a:txBody>
                  <a:tcPr marL="4634" marR="4634" marT="4634"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ctr"/>
                      <a:r>
                        <a:rPr lang="ja-JP" altLang="en-US" sz="1200" b="0" i="0" u="none" strike="noStrike" dirty="0">
                          <a:solidFill>
                            <a:srgbClr val="000000"/>
                          </a:solidFill>
                          <a:effectLst/>
                          <a:latin typeface="+mn-ea"/>
                          <a:ea typeface="+mn-ea"/>
                        </a:rPr>
                        <a:t>評価指標</a:t>
                      </a:r>
                    </a:p>
                  </a:txBody>
                  <a:tcPr marL="4634" marR="4634" marT="4634"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extLst>
                  <a:ext uri="{0D108BD9-81ED-4DB2-BD59-A6C34878D82A}">
                    <a16:rowId xmlns="" xmlns:a16="http://schemas.microsoft.com/office/drawing/2014/main" val="10000"/>
                  </a:ext>
                </a:extLst>
              </a:tr>
              <a:tr h="1159693">
                <a:tc>
                  <a:txBody>
                    <a:bodyPr/>
                    <a:lstStyle/>
                    <a:p>
                      <a:pPr algn="l" fontAlgn="ctr"/>
                      <a:r>
                        <a:rPr lang="ja-JP" altLang="en-US" sz="1100" b="0" i="0" u="none" strike="noStrike" dirty="0">
                          <a:effectLst/>
                          <a:latin typeface="+mn-ea"/>
                          <a:ea typeface="+mn-ea"/>
                        </a:rPr>
                        <a:t>・</a:t>
                      </a:r>
                      <a:r>
                        <a:rPr lang="en-US" altLang="ja-JP" sz="1100" b="0" i="0" u="none" strike="noStrike" dirty="0">
                          <a:effectLst/>
                          <a:latin typeface="+mn-ea"/>
                          <a:ea typeface="+mn-ea"/>
                        </a:rPr>
                        <a:t>1</a:t>
                      </a:r>
                      <a:r>
                        <a:rPr lang="ja-JP" altLang="en-US" sz="1100" b="0" i="0" u="none" strike="noStrike" dirty="0">
                          <a:effectLst/>
                          <a:latin typeface="+mn-ea"/>
                          <a:ea typeface="+mn-ea"/>
                        </a:rPr>
                        <a:t>回</a:t>
                      </a:r>
                      <a:r>
                        <a:rPr lang="en-US" altLang="ja-JP" sz="1100" b="0" i="0" u="none" strike="noStrike" dirty="0">
                          <a:effectLst/>
                          <a:latin typeface="+mn-ea"/>
                          <a:ea typeface="+mn-ea"/>
                        </a:rPr>
                        <a:t>1</a:t>
                      </a:r>
                      <a:r>
                        <a:rPr lang="ja-JP" altLang="en-US" sz="1100" b="0" i="0" u="none" strike="noStrike" dirty="0">
                          <a:effectLst/>
                          <a:latin typeface="+mn-ea"/>
                          <a:ea typeface="+mn-ea"/>
                        </a:rPr>
                        <a:t>コースを年</a:t>
                      </a:r>
                      <a:r>
                        <a:rPr lang="en-US" altLang="ja-JP" sz="1100" b="0" i="0" u="none" strike="noStrike" dirty="0">
                          <a:effectLst/>
                          <a:latin typeface="+mn-ea"/>
                          <a:ea typeface="+mn-ea"/>
                        </a:rPr>
                        <a:t>3</a:t>
                      </a:r>
                      <a:r>
                        <a:rPr lang="ja-JP" altLang="en-US" sz="1100" b="0" i="0" u="none" strike="noStrike" dirty="0">
                          <a:effectLst/>
                          <a:latin typeface="+mn-ea"/>
                          <a:ea typeface="+mn-ea"/>
                        </a:rPr>
                        <a:t>回実施。</a:t>
                      </a:r>
                      <a:br>
                        <a:rPr lang="ja-JP" altLang="en-US" sz="1100" b="0" i="0" u="none" strike="noStrike" dirty="0">
                          <a:effectLst/>
                          <a:latin typeface="+mn-ea"/>
                          <a:ea typeface="+mn-ea"/>
                        </a:rPr>
                      </a:br>
                      <a:r>
                        <a:rPr lang="ja-JP" altLang="en-US" sz="1100" b="0" i="0" u="none" strike="noStrike" dirty="0">
                          <a:effectLst/>
                          <a:latin typeface="+mn-ea"/>
                          <a:ea typeface="+mn-ea"/>
                        </a:rPr>
                        <a:t>・メタボリックシンドロームとバランスの良い食事についての集団講話、室内で可能な運動の実践、バランス食の試食。</a:t>
                      </a:r>
                      <a:br>
                        <a:rPr lang="ja-JP" altLang="en-US" sz="1100" b="0" i="0" u="none" strike="noStrike" dirty="0">
                          <a:effectLst/>
                          <a:latin typeface="+mn-ea"/>
                          <a:ea typeface="+mn-ea"/>
                        </a:rPr>
                      </a:br>
                      <a:r>
                        <a:rPr lang="ja-JP" altLang="en-US" sz="1100" b="0" i="0" u="none" strike="noStrike" dirty="0">
                          <a:effectLst/>
                          <a:latin typeface="+mn-ea"/>
                          <a:ea typeface="+mn-ea"/>
                        </a:rPr>
                        <a:t>・特定保健指導の位置づけとしてグループ支援を行っている。</a:t>
                      </a:r>
                    </a:p>
                  </a:txBody>
                  <a:tcPr marL="36000" marR="36000" marT="4634"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100" b="0" i="0" u="none" strike="noStrike" dirty="0">
                          <a:solidFill>
                            <a:srgbClr val="000000"/>
                          </a:solidFill>
                          <a:effectLst/>
                          <a:latin typeface="+mn-ea"/>
                          <a:ea typeface="+mn-ea"/>
                        </a:rPr>
                        <a:t>　</a:t>
                      </a:r>
                      <a:endParaRPr lang="en-US" altLang="ja-JP" sz="1100" b="0" i="0" u="none" strike="noStrike" dirty="0">
                        <a:solidFill>
                          <a:srgbClr val="000000"/>
                        </a:solidFill>
                        <a:effectLst/>
                        <a:latin typeface="+mn-ea"/>
                        <a:ea typeface="+mn-ea"/>
                      </a:endParaRPr>
                    </a:p>
                    <a:p>
                      <a:pPr algn="l" fontAlgn="t"/>
                      <a:endParaRPr lang="en-US" altLang="ja-JP" sz="1100" b="0" i="0" u="none" strike="noStrike" dirty="0">
                        <a:solidFill>
                          <a:srgbClr val="000000"/>
                        </a:solidFill>
                        <a:effectLst/>
                        <a:latin typeface="+mn-ea"/>
                        <a:ea typeface="+mn-ea"/>
                      </a:endParaRPr>
                    </a:p>
                    <a:p>
                      <a:pPr algn="l" fontAlgn="t"/>
                      <a:endParaRPr lang="en-US" altLang="ja-JP" sz="1100" b="0" i="0" u="none" strike="noStrike" dirty="0">
                        <a:solidFill>
                          <a:srgbClr val="000000"/>
                        </a:solidFill>
                        <a:effectLst/>
                        <a:latin typeface="+mn-ea"/>
                        <a:ea typeface="+mn-ea"/>
                      </a:endParaRPr>
                    </a:p>
                    <a:p>
                      <a:pPr algn="l" fontAlgn="t"/>
                      <a:r>
                        <a:rPr lang="ja-JP" altLang="en-US" sz="1100" b="0" i="0" u="none" strike="noStrike" dirty="0">
                          <a:solidFill>
                            <a:srgbClr val="000000"/>
                          </a:solidFill>
                          <a:effectLst/>
                          <a:latin typeface="+mn-ea"/>
                          <a:ea typeface="+mn-ea"/>
                        </a:rPr>
                        <a:t>参加者の増加</a:t>
                      </a:r>
                    </a:p>
                  </a:txBody>
                  <a:tcPr marL="36000" marR="36000" marT="4634" marB="0">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1833233">
                <a:tc>
                  <a:txBody>
                    <a:bodyPr/>
                    <a:lstStyle/>
                    <a:p>
                      <a:pPr algn="l" fontAlgn="ctr"/>
                      <a:r>
                        <a:rPr lang="ja-JP" altLang="en-US" sz="1100" b="0" i="0" u="none" strike="noStrike" dirty="0">
                          <a:effectLst/>
                          <a:latin typeface="+mn-ea"/>
                          <a:ea typeface="+mn-ea"/>
                        </a:rPr>
                        <a:t>・</a:t>
                      </a:r>
                      <a:r>
                        <a:rPr lang="en-US" altLang="ja-JP" sz="1100" b="0" i="0" u="none" strike="noStrike" dirty="0">
                          <a:effectLst/>
                          <a:latin typeface="+mn-ea"/>
                          <a:ea typeface="+mn-ea"/>
                        </a:rPr>
                        <a:t>4</a:t>
                      </a:r>
                      <a:r>
                        <a:rPr lang="ja-JP" altLang="en-US" sz="1100" b="0" i="0" u="none" strike="noStrike" dirty="0">
                          <a:effectLst/>
                          <a:latin typeface="+mn-ea"/>
                          <a:ea typeface="+mn-ea"/>
                        </a:rPr>
                        <a:t>回</a:t>
                      </a:r>
                      <a:r>
                        <a:rPr lang="en-US" altLang="ja-JP" sz="1100" b="0" i="0" u="none" strike="noStrike" dirty="0">
                          <a:effectLst/>
                          <a:latin typeface="+mn-ea"/>
                          <a:ea typeface="+mn-ea"/>
                        </a:rPr>
                        <a:t>1</a:t>
                      </a:r>
                      <a:r>
                        <a:rPr lang="ja-JP" altLang="en-US" sz="1100" b="0" i="0" u="none" strike="noStrike" dirty="0">
                          <a:effectLst/>
                          <a:latin typeface="+mn-ea"/>
                          <a:ea typeface="+mn-ea"/>
                        </a:rPr>
                        <a:t>コース（約</a:t>
                      </a:r>
                      <a:r>
                        <a:rPr lang="en-US" altLang="ja-JP" sz="1100" b="0" i="0" u="none" strike="noStrike" dirty="0">
                          <a:effectLst/>
                          <a:latin typeface="+mn-ea"/>
                          <a:ea typeface="+mn-ea"/>
                        </a:rPr>
                        <a:t>3</a:t>
                      </a:r>
                      <a:r>
                        <a:rPr lang="ja-JP" altLang="en-US" sz="1100" b="0" i="0" u="none" strike="noStrike" dirty="0">
                          <a:effectLst/>
                          <a:latin typeface="+mn-ea"/>
                          <a:ea typeface="+mn-ea"/>
                        </a:rPr>
                        <a:t>か月間）</a:t>
                      </a:r>
                      <a:br>
                        <a:rPr lang="ja-JP" altLang="en-US" sz="1100" b="0" i="0" u="none" strike="noStrike" dirty="0">
                          <a:effectLst/>
                          <a:latin typeface="+mn-ea"/>
                          <a:ea typeface="+mn-ea"/>
                        </a:rPr>
                      </a:br>
                      <a:r>
                        <a:rPr lang="ja-JP" altLang="en-US" sz="1100" b="0" i="0" u="none" strike="noStrike" dirty="0">
                          <a:effectLst/>
                          <a:latin typeface="+mn-ea"/>
                          <a:ea typeface="+mn-ea"/>
                        </a:rPr>
                        <a:t>・高血圧・腎臓病予防のため、講話や調理実習等で減塩について</a:t>
                      </a:r>
                      <a:br>
                        <a:rPr lang="ja-JP" altLang="en-US" sz="1100" b="0" i="0" u="none" strike="noStrike" dirty="0">
                          <a:effectLst/>
                          <a:latin typeface="+mn-ea"/>
                          <a:ea typeface="+mn-ea"/>
                        </a:rPr>
                      </a:br>
                      <a:r>
                        <a:rPr lang="ja-JP" altLang="en-US" sz="1100" b="0" i="0" u="none" strike="noStrike" dirty="0">
                          <a:effectLst/>
                          <a:latin typeface="+mn-ea"/>
                          <a:ea typeface="+mn-ea"/>
                        </a:rPr>
                        <a:t>・尿中塩分測定の実施（</a:t>
                      </a:r>
                      <a:r>
                        <a:rPr lang="en-US" altLang="ja-JP" sz="1100" b="0" i="0" u="none" strike="noStrike" dirty="0">
                          <a:effectLst/>
                          <a:latin typeface="+mn-ea"/>
                          <a:ea typeface="+mn-ea"/>
                        </a:rPr>
                        <a:t>2</a:t>
                      </a:r>
                      <a:r>
                        <a:rPr lang="ja-JP" altLang="en-US" sz="1100" b="0" i="0" u="none" strike="noStrike" dirty="0">
                          <a:effectLst/>
                          <a:latin typeface="+mn-ea"/>
                          <a:ea typeface="+mn-ea"/>
                        </a:rPr>
                        <a:t>回）</a:t>
                      </a:r>
                      <a:br>
                        <a:rPr lang="ja-JP" altLang="en-US" sz="1100" b="0" i="0" u="none" strike="noStrike" dirty="0">
                          <a:effectLst/>
                          <a:latin typeface="+mn-ea"/>
                          <a:ea typeface="+mn-ea"/>
                        </a:rPr>
                      </a:br>
                      <a:r>
                        <a:rPr lang="ja-JP" altLang="en-US" sz="1100" b="0" i="0" u="none" strike="noStrike" dirty="0">
                          <a:effectLst/>
                          <a:latin typeface="+mn-ea"/>
                          <a:ea typeface="+mn-ea"/>
                        </a:rPr>
                        <a:t>・みそ汁飲み比べ（塩分濃度の異なるみそ汁を試飲）</a:t>
                      </a:r>
                      <a:br>
                        <a:rPr lang="ja-JP" altLang="en-US" sz="1100" b="0" i="0" u="none" strike="noStrike" dirty="0">
                          <a:effectLst/>
                          <a:latin typeface="+mn-ea"/>
                          <a:ea typeface="+mn-ea"/>
                        </a:rPr>
                      </a:br>
                      <a:r>
                        <a:rPr lang="ja-JP" altLang="en-US" sz="1100" b="0" i="0" u="none" strike="noStrike" dirty="0">
                          <a:effectLst/>
                          <a:latin typeface="+mn-ea"/>
                          <a:ea typeface="+mn-ea"/>
                        </a:rPr>
                        <a:t>・脳卒中啓発</a:t>
                      </a:r>
                      <a:r>
                        <a:rPr lang="en-US" altLang="ja-JP" sz="1100" b="0" i="0" u="none" strike="noStrike" dirty="0">
                          <a:effectLst/>
                          <a:latin typeface="+mn-ea"/>
                          <a:ea typeface="+mn-ea"/>
                        </a:rPr>
                        <a:t>DVD</a:t>
                      </a:r>
                      <a:r>
                        <a:rPr lang="ja-JP" altLang="en-US" sz="1100" b="0" i="0" u="none" strike="noStrike" dirty="0">
                          <a:effectLst/>
                          <a:latin typeface="+mn-ea"/>
                          <a:ea typeface="+mn-ea"/>
                        </a:rPr>
                        <a:t>鑑賞</a:t>
                      </a:r>
                    </a:p>
                  </a:txBody>
                  <a:tcPr marL="36000" marR="36000" marT="4634"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100" b="0" i="0" u="none" strike="noStrike" dirty="0">
                          <a:solidFill>
                            <a:srgbClr val="000000"/>
                          </a:solidFill>
                          <a:effectLst/>
                          <a:latin typeface="+mn-ea"/>
                          <a:ea typeface="+mn-ea"/>
                        </a:rPr>
                        <a:t>　</a:t>
                      </a:r>
                      <a:endParaRPr lang="en-US" altLang="ja-JP" sz="1100" b="0" i="0" u="none" strike="noStrike" dirty="0">
                        <a:solidFill>
                          <a:srgbClr val="000000"/>
                        </a:solidFill>
                        <a:effectLst/>
                        <a:latin typeface="+mn-ea"/>
                        <a:ea typeface="+mn-ea"/>
                      </a:endParaRPr>
                    </a:p>
                    <a:p>
                      <a:pPr algn="l" fontAlgn="t"/>
                      <a:endParaRPr lang="en-US" altLang="ja-JP" sz="1100" b="0" i="0" u="none" strike="noStrike" dirty="0">
                        <a:solidFill>
                          <a:srgbClr val="000000"/>
                        </a:solidFill>
                        <a:effectLst/>
                        <a:latin typeface="+mn-ea"/>
                        <a:ea typeface="+mn-ea"/>
                      </a:endParaRPr>
                    </a:p>
                    <a:p>
                      <a:pPr algn="l" fontAlgn="t"/>
                      <a:endParaRPr lang="en-US" altLang="ja-JP" sz="1100" b="0" i="0" u="none" strike="noStrike" dirty="0">
                        <a:solidFill>
                          <a:srgbClr val="000000"/>
                        </a:solidFill>
                        <a:effectLst/>
                        <a:latin typeface="+mn-ea"/>
                        <a:ea typeface="+mn-ea"/>
                      </a:endParaRPr>
                    </a:p>
                    <a:p>
                      <a:pPr algn="l" fontAlgn="t"/>
                      <a:endParaRPr lang="en-US" altLang="ja-JP" sz="1100" b="0" i="0" u="none" strike="noStrike" dirty="0">
                        <a:solidFill>
                          <a:srgbClr val="000000"/>
                        </a:solidFill>
                        <a:effectLst/>
                        <a:latin typeface="+mn-ea"/>
                        <a:ea typeface="+mn-ea"/>
                      </a:endParaRPr>
                    </a:p>
                    <a:p>
                      <a:pPr algn="l" fontAlgn="t"/>
                      <a:endParaRPr lang="en-US" altLang="ja-JP" sz="1100" b="0" i="0" u="none" strike="noStrike" dirty="0">
                        <a:solidFill>
                          <a:srgbClr val="000000"/>
                        </a:solidFill>
                        <a:effectLst/>
                        <a:latin typeface="+mn-ea"/>
                        <a:ea typeface="+mn-ea"/>
                      </a:endParaRPr>
                    </a:p>
                    <a:p>
                      <a:pPr algn="l" fontAlgn="t"/>
                      <a:r>
                        <a:rPr lang="ja-JP" altLang="en-US" sz="1100" b="0" i="0" u="none" strike="noStrike" dirty="0">
                          <a:solidFill>
                            <a:srgbClr val="000000"/>
                          </a:solidFill>
                          <a:effectLst/>
                          <a:latin typeface="+mn-ea"/>
                          <a:ea typeface="+mn-ea"/>
                        </a:rPr>
                        <a:t>参加者の増加</a:t>
                      </a:r>
                    </a:p>
                  </a:txBody>
                  <a:tcPr marL="36000" marR="36000" marT="4634" marB="0">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1264355">
                <a:tc>
                  <a:txBody>
                    <a:bodyPr/>
                    <a:lstStyle/>
                    <a:p>
                      <a:pPr algn="l" fontAlgn="ctr"/>
                      <a:r>
                        <a:rPr lang="ja-JP" altLang="en-US" sz="1100" b="0" i="0" u="none" strike="noStrike" dirty="0">
                          <a:effectLst/>
                          <a:latin typeface="+mn-ea"/>
                          <a:ea typeface="+mn-ea"/>
                        </a:rPr>
                        <a:t>（</a:t>
                      </a:r>
                      <a:r>
                        <a:rPr lang="en-US" altLang="ja-JP" sz="1100" b="0" i="0" u="none" strike="noStrike" dirty="0">
                          <a:effectLst/>
                          <a:latin typeface="+mn-ea"/>
                          <a:ea typeface="+mn-ea"/>
                        </a:rPr>
                        <a:t>3</a:t>
                      </a:r>
                      <a:r>
                        <a:rPr lang="ja-JP" altLang="en-US" sz="1100" b="0" i="0" u="none" strike="noStrike" dirty="0">
                          <a:effectLst/>
                          <a:latin typeface="+mn-ea"/>
                          <a:ea typeface="+mn-ea"/>
                        </a:rPr>
                        <a:t>回</a:t>
                      </a:r>
                      <a:r>
                        <a:rPr lang="en-US" altLang="ja-JP" sz="1100" b="0" i="0" u="none" strike="noStrike" dirty="0">
                          <a:effectLst/>
                          <a:latin typeface="+mn-ea"/>
                          <a:ea typeface="+mn-ea"/>
                        </a:rPr>
                        <a:t>1</a:t>
                      </a:r>
                      <a:r>
                        <a:rPr lang="ja-JP" altLang="en-US" sz="1100" b="0" i="0" u="none" strike="noStrike" dirty="0">
                          <a:effectLst/>
                          <a:latin typeface="+mn-ea"/>
                          <a:ea typeface="+mn-ea"/>
                        </a:rPr>
                        <a:t>コース）</a:t>
                      </a:r>
                      <a:br>
                        <a:rPr lang="ja-JP" altLang="en-US" sz="1100" b="0" i="0" u="none" strike="noStrike" dirty="0">
                          <a:effectLst/>
                          <a:latin typeface="+mn-ea"/>
                          <a:ea typeface="+mn-ea"/>
                        </a:rPr>
                      </a:br>
                      <a:r>
                        <a:rPr lang="ja-JP" altLang="en-US" sz="1100" b="0" i="0" u="none" strike="noStrike" dirty="0">
                          <a:effectLst/>
                          <a:latin typeface="+mn-ea"/>
                          <a:ea typeface="+mn-ea"/>
                        </a:rPr>
                        <a:t>・糖尿病病態・外食のカロリーについての講話、糖尿病予防食の調理と試食</a:t>
                      </a:r>
                      <a:br>
                        <a:rPr lang="ja-JP" altLang="en-US" sz="1100" b="0" i="0" u="none" strike="noStrike" dirty="0">
                          <a:effectLst/>
                          <a:latin typeface="+mn-ea"/>
                          <a:ea typeface="+mn-ea"/>
                        </a:rPr>
                      </a:br>
                      <a:r>
                        <a:rPr lang="ja-JP" altLang="en-US" sz="1100" b="0" i="0" u="none" strike="noStrike" dirty="0">
                          <a:effectLst/>
                          <a:latin typeface="+mn-ea"/>
                          <a:ea typeface="+mn-ea"/>
                        </a:rPr>
                        <a:t>・食品交換表についての講話、運動についての講話と実践</a:t>
                      </a:r>
                      <a:br>
                        <a:rPr lang="ja-JP" altLang="en-US" sz="1100" b="0" i="0" u="none" strike="noStrike" dirty="0">
                          <a:effectLst/>
                          <a:latin typeface="+mn-ea"/>
                          <a:ea typeface="+mn-ea"/>
                        </a:rPr>
                      </a:br>
                      <a:r>
                        <a:rPr lang="ja-JP" altLang="en-US" sz="1100" b="0" i="0" u="none" strike="noStrike" dirty="0">
                          <a:effectLst/>
                          <a:latin typeface="+mn-ea"/>
                          <a:ea typeface="+mn-ea"/>
                        </a:rPr>
                        <a:t>・食事カードバイキングの実施</a:t>
                      </a:r>
                      <a:br>
                        <a:rPr lang="ja-JP" altLang="en-US" sz="1100" b="0" i="0" u="none" strike="noStrike" dirty="0">
                          <a:effectLst/>
                          <a:latin typeface="+mn-ea"/>
                          <a:ea typeface="+mn-ea"/>
                        </a:rPr>
                      </a:br>
                      <a:endParaRPr lang="ja-JP" altLang="en-US" sz="1100" b="0" i="0" u="none" strike="noStrike" dirty="0">
                        <a:effectLst/>
                        <a:latin typeface="+mn-ea"/>
                        <a:ea typeface="+mn-ea"/>
                      </a:endParaRPr>
                    </a:p>
                  </a:txBody>
                  <a:tcPr marL="36000" marR="36000" marT="4634"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mn-ea"/>
                          <a:ea typeface="+mn-ea"/>
                        </a:rPr>
                        <a:t>糖尿病予防教室の参加数の増加</a:t>
                      </a:r>
                      <a:br>
                        <a:rPr lang="ja-JP" altLang="en-US" sz="1100" b="0" i="0" u="none" strike="noStrike" dirty="0">
                          <a:solidFill>
                            <a:srgbClr val="000000"/>
                          </a:solidFill>
                          <a:effectLst/>
                          <a:latin typeface="+mn-ea"/>
                          <a:ea typeface="+mn-ea"/>
                        </a:rPr>
                      </a:br>
                      <a:r>
                        <a:rPr lang="ja-JP" altLang="en-US" sz="1100" b="0" i="0" u="none" strike="noStrike" dirty="0">
                          <a:solidFill>
                            <a:srgbClr val="000000"/>
                          </a:solidFill>
                          <a:effectLst/>
                          <a:latin typeface="+mn-ea"/>
                          <a:ea typeface="+mn-ea"/>
                        </a:rPr>
                        <a:t>参加書の血糖値の改善</a:t>
                      </a:r>
                      <a:br>
                        <a:rPr lang="ja-JP" altLang="en-US" sz="1100" b="0" i="0" u="none" strike="noStrike" dirty="0">
                          <a:solidFill>
                            <a:srgbClr val="000000"/>
                          </a:solidFill>
                          <a:effectLst/>
                          <a:latin typeface="+mn-ea"/>
                          <a:ea typeface="+mn-ea"/>
                        </a:rPr>
                      </a:br>
                      <a:endParaRPr lang="ja-JP" altLang="en-US" sz="1100" b="0" i="0" u="none" strike="noStrike" dirty="0">
                        <a:solidFill>
                          <a:srgbClr val="000000"/>
                        </a:solidFill>
                        <a:effectLst/>
                        <a:latin typeface="+mn-ea"/>
                        <a:ea typeface="+mn-ea"/>
                      </a:endParaRPr>
                    </a:p>
                  </a:txBody>
                  <a:tcPr marL="36000" marR="36000" marT="4634"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1433689">
                <a:tc>
                  <a:txBody>
                    <a:bodyPr/>
                    <a:lstStyle/>
                    <a:p>
                      <a:pPr algn="l" fontAlgn="ctr"/>
                      <a:r>
                        <a:rPr lang="ja-JP" altLang="en-US" sz="1100" b="0" i="0" u="none" strike="noStrike" dirty="0">
                          <a:effectLst/>
                          <a:latin typeface="+mn-ea"/>
                          <a:ea typeface="+mn-ea"/>
                        </a:rPr>
                        <a:t>・個別健康教育マニュアルにより、</a:t>
                      </a:r>
                      <a:r>
                        <a:rPr lang="en-US" altLang="ja-JP" sz="1100" b="0" i="0" u="none" strike="noStrike" dirty="0">
                          <a:effectLst/>
                          <a:latin typeface="+mn-ea"/>
                          <a:ea typeface="+mn-ea"/>
                        </a:rPr>
                        <a:t>6</a:t>
                      </a:r>
                      <a:r>
                        <a:rPr lang="ja-JP" altLang="en-US" sz="1100" b="0" i="0" u="none" strike="noStrike" dirty="0">
                          <a:effectLst/>
                          <a:latin typeface="+mn-ea"/>
                          <a:ea typeface="+mn-ea"/>
                        </a:rPr>
                        <a:t>か月間健康教育を実施</a:t>
                      </a:r>
                      <a:br>
                        <a:rPr lang="ja-JP" altLang="en-US" sz="1100" b="0" i="0" u="none" strike="noStrike" dirty="0">
                          <a:effectLst/>
                          <a:latin typeface="+mn-ea"/>
                          <a:ea typeface="+mn-ea"/>
                        </a:rPr>
                      </a:br>
                      <a:r>
                        <a:rPr lang="ja-JP" altLang="en-US" sz="1100" b="0" i="0" u="none" strike="noStrike" dirty="0">
                          <a:effectLst/>
                          <a:latin typeface="+mn-ea"/>
                          <a:ea typeface="+mn-ea"/>
                        </a:rPr>
                        <a:t>　（</a:t>
                      </a:r>
                      <a:r>
                        <a:rPr lang="en-US" altLang="ja-JP" sz="1100" b="0" i="0" u="none" strike="noStrike" dirty="0">
                          <a:effectLst/>
                          <a:latin typeface="+mn-ea"/>
                          <a:ea typeface="+mn-ea"/>
                        </a:rPr>
                        <a:t>6</a:t>
                      </a:r>
                      <a:r>
                        <a:rPr lang="ja-JP" altLang="en-US" sz="1100" b="0" i="0" u="none" strike="noStrike" dirty="0">
                          <a:effectLst/>
                          <a:latin typeface="+mn-ea"/>
                          <a:ea typeface="+mn-ea"/>
                        </a:rPr>
                        <a:t>回面接、</a:t>
                      </a:r>
                      <a:r>
                        <a:rPr lang="en-US" altLang="ja-JP" sz="1100" b="0" i="0" u="none" strike="noStrike" dirty="0">
                          <a:effectLst/>
                          <a:latin typeface="+mn-ea"/>
                          <a:ea typeface="+mn-ea"/>
                        </a:rPr>
                        <a:t>4</a:t>
                      </a:r>
                      <a:r>
                        <a:rPr lang="ja-JP" altLang="en-US" sz="1100" b="0" i="0" u="none" strike="noStrike" dirty="0">
                          <a:effectLst/>
                          <a:latin typeface="+mn-ea"/>
                          <a:ea typeface="+mn-ea"/>
                        </a:rPr>
                        <a:t>回血液検査、</a:t>
                      </a:r>
                      <a:r>
                        <a:rPr lang="en-US" altLang="ja-JP" sz="1100" b="0" i="0" u="none" strike="noStrike" dirty="0">
                          <a:effectLst/>
                          <a:latin typeface="+mn-ea"/>
                          <a:ea typeface="+mn-ea"/>
                        </a:rPr>
                        <a:t>2</a:t>
                      </a:r>
                      <a:r>
                        <a:rPr lang="ja-JP" altLang="en-US" sz="1100" b="0" i="0" u="none" strike="noStrike" dirty="0">
                          <a:effectLst/>
                          <a:latin typeface="+mn-ea"/>
                          <a:ea typeface="+mn-ea"/>
                        </a:rPr>
                        <a:t>回集団講義等）</a:t>
                      </a:r>
                    </a:p>
                  </a:txBody>
                  <a:tcPr marL="36000" marR="36000" marT="4634"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100" b="0" i="0" u="none" strike="noStrike" dirty="0">
                          <a:solidFill>
                            <a:srgbClr val="000000"/>
                          </a:solidFill>
                          <a:effectLst/>
                          <a:latin typeface="+mn-ea"/>
                          <a:ea typeface="+mn-ea"/>
                        </a:rPr>
                        <a:t>　</a:t>
                      </a:r>
                      <a:endParaRPr lang="en-US" altLang="ja-JP" sz="1100" b="0" i="0" u="none" strike="noStrike" dirty="0">
                        <a:solidFill>
                          <a:srgbClr val="000000"/>
                        </a:solidFill>
                        <a:effectLst/>
                        <a:latin typeface="+mn-ea"/>
                        <a:ea typeface="+mn-ea"/>
                      </a:endParaRPr>
                    </a:p>
                    <a:p>
                      <a:pPr algn="l" fontAlgn="t"/>
                      <a:endParaRPr lang="en-US" altLang="ja-JP" sz="1100" b="0" i="0" u="none" strike="noStrike" dirty="0">
                        <a:solidFill>
                          <a:srgbClr val="000000"/>
                        </a:solidFill>
                        <a:effectLst/>
                        <a:latin typeface="+mn-ea"/>
                        <a:ea typeface="+mn-ea"/>
                      </a:endParaRPr>
                    </a:p>
                    <a:p>
                      <a:pPr algn="l" fontAlgn="t"/>
                      <a:endParaRPr lang="en-US" altLang="ja-JP" sz="1100" b="0" i="0" u="none" strike="noStrike" dirty="0">
                        <a:solidFill>
                          <a:srgbClr val="000000"/>
                        </a:solidFill>
                        <a:effectLst/>
                        <a:latin typeface="+mn-ea"/>
                        <a:ea typeface="+mn-ea"/>
                      </a:endParaRPr>
                    </a:p>
                    <a:p>
                      <a:pPr algn="l" fontAlgn="t"/>
                      <a:endParaRPr lang="en-US" altLang="ja-JP" sz="1100" b="0" i="0" u="none" strike="noStrike" dirty="0">
                        <a:solidFill>
                          <a:srgbClr val="000000"/>
                        </a:solidFill>
                        <a:effectLst/>
                        <a:latin typeface="+mn-ea"/>
                        <a:ea typeface="+mn-ea"/>
                      </a:endParaRPr>
                    </a:p>
                    <a:p>
                      <a:pPr algn="l" fontAlgn="t"/>
                      <a:r>
                        <a:rPr lang="ja-JP" altLang="en-US" sz="1100" b="0" i="0" u="none" strike="noStrike" dirty="0">
                          <a:solidFill>
                            <a:srgbClr val="000000"/>
                          </a:solidFill>
                          <a:effectLst/>
                          <a:latin typeface="+mn-ea"/>
                          <a:ea typeface="+mn-ea"/>
                        </a:rPr>
                        <a:t>参加者の血糖値の改善</a:t>
                      </a:r>
                    </a:p>
                  </a:txBody>
                  <a:tcPr marL="36000" marR="36000" marT="4634" marB="0">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1298222">
                <a:tc>
                  <a:txBody>
                    <a:bodyPr/>
                    <a:lstStyle/>
                    <a:p>
                      <a:pPr algn="l" fontAlgn="ctr"/>
                      <a:r>
                        <a:rPr lang="ja-JP" altLang="en-US" sz="1100" b="0" i="0" u="none" strike="noStrike" dirty="0">
                          <a:effectLst/>
                          <a:latin typeface="+mn-ea"/>
                          <a:ea typeface="+mn-ea"/>
                        </a:rPr>
                        <a:t/>
                      </a:r>
                      <a:br>
                        <a:rPr lang="ja-JP" altLang="en-US" sz="1100" b="0" i="0" u="none" strike="noStrike" dirty="0">
                          <a:effectLst/>
                          <a:latin typeface="+mn-ea"/>
                          <a:ea typeface="+mn-ea"/>
                        </a:rPr>
                      </a:br>
                      <a:r>
                        <a:rPr lang="ja-JP" altLang="en-US" sz="1100" b="0" i="0" u="none" strike="noStrike" dirty="0">
                          <a:effectLst/>
                          <a:latin typeface="+mn-ea"/>
                          <a:ea typeface="+mn-ea"/>
                        </a:rPr>
                        <a:t>・結果返却時に、受診の必要性について説明し必ず受診勧奨する。</a:t>
                      </a:r>
                      <a:br>
                        <a:rPr lang="ja-JP" altLang="en-US" sz="1100" b="0" i="0" u="none" strike="noStrike" dirty="0">
                          <a:effectLst/>
                          <a:latin typeface="+mn-ea"/>
                          <a:ea typeface="+mn-ea"/>
                        </a:rPr>
                      </a:br>
                      <a:r>
                        <a:rPr lang="ja-JP" altLang="en-US" sz="1100" b="0" i="0" u="none" strike="noStrike" dirty="0">
                          <a:effectLst/>
                          <a:latin typeface="+mn-ea"/>
                          <a:ea typeface="+mn-ea"/>
                        </a:rPr>
                        <a:t>「特定健診要精検項目受診状況調査票」を受診後に返信用封筒で返送してもらう。</a:t>
                      </a:r>
                      <a:br>
                        <a:rPr lang="ja-JP" altLang="en-US" sz="1100" b="0" i="0" u="none" strike="noStrike" dirty="0">
                          <a:effectLst/>
                          <a:latin typeface="+mn-ea"/>
                          <a:ea typeface="+mn-ea"/>
                        </a:rPr>
                      </a:br>
                      <a:r>
                        <a:rPr lang="ja-JP" altLang="en-US" sz="1100" b="0" i="0" u="none" strike="noStrike" dirty="0">
                          <a:effectLst/>
                          <a:latin typeface="+mn-ea"/>
                          <a:ea typeface="+mn-ea"/>
                        </a:rPr>
                        <a:t>・結果説明会に参加しない方については、電話にて受診勧奨を行い、結果を郵送する。結果郵送時に受診勧奨通知を同封する。</a:t>
                      </a:r>
                      <a:br>
                        <a:rPr lang="ja-JP" altLang="en-US" sz="1100" b="0" i="0" u="none" strike="noStrike" dirty="0">
                          <a:effectLst/>
                          <a:latin typeface="+mn-ea"/>
                          <a:ea typeface="+mn-ea"/>
                        </a:rPr>
                      </a:br>
                      <a:endParaRPr lang="ja-JP" altLang="en-US" sz="1100" b="0" i="0" u="none" strike="noStrike" dirty="0">
                        <a:effectLst/>
                        <a:latin typeface="+mn-ea"/>
                        <a:ea typeface="+mn-ea"/>
                      </a:endParaRPr>
                    </a:p>
                  </a:txBody>
                  <a:tcPr marL="36000" marR="36000" marT="4634"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mn-ea"/>
                          <a:ea typeface="+mn-ea"/>
                        </a:rPr>
                        <a:t>医療機関受診者の増加</a:t>
                      </a:r>
                      <a:br>
                        <a:rPr lang="ja-JP" altLang="en-US" sz="1100" b="0" i="0" u="none" strike="noStrike" dirty="0">
                          <a:solidFill>
                            <a:srgbClr val="000000"/>
                          </a:solidFill>
                          <a:effectLst/>
                          <a:latin typeface="+mn-ea"/>
                          <a:ea typeface="+mn-ea"/>
                        </a:rPr>
                      </a:br>
                      <a:r>
                        <a:rPr lang="ja-JP" altLang="en-US" sz="1100" b="0" i="0" u="none" strike="noStrike" dirty="0">
                          <a:solidFill>
                            <a:srgbClr val="000000"/>
                          </a:solidFill>
                          <a:effectLst/>
                          <a:latin typeface="+mn-ea"/>
                          <a:ea typeface="+mn-ea"/>
                        </a:rPr>
                        <a:t>未把握の減少</a:t>
                      </a:r>
                    </a:p>
                  </a:txBody>
                  <a:tcPr marL="36000" marR="36000" marT="4634"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767220">
                <a:tc>
                  <a:txBody>
                    <a:bodyPr/>
                    <a:lstStyle/>
                    <a:p>
                      <a:pPr algn="l" fontAlgn="ctr"/>
                      <a:r>
                        <a:rPr lang="ja-JP" altLang="en-US" sz="1100" b="0" i="0" u="none" strike="noStrike" dirty="0">
                          <a:effectLst/>
                          <a:latin typeface="+mn-ea"/>
                          <a:ea typeface="+mn-ea"/>
                        </a:rPr>
                        <a:t>・医療機関からの紹介状をもとに、管理栄養士および保健師による相談</a:t>
                      </a:r>
                    </a:p>
                  </a:txBody>
                  <a:tcPr marL="36000" marR="36000" marT="4634"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mn-ea"/>
                          <a:ea typeface="+mn-ea"/>
                        </a:rPr>
                        <a:t>相談者の増加</a:t>
                      </a:r>
                      <a:br>
                        <a:rPr lang="ja-JP" altLang="en-US" sz="1100" b="0" i="0" u="none" strike="noStrike" dirty="0">
                          <a:solidFill>
                            <a:srgbClr val="000000"/>
                          </a:solidFill>
                          <a:effectLst/>
                          <a:latin typeface="+mn-ea"/>
                          <a:ea typeface="+mn-ea"/>
                        </a:rPr>
                      </a:br>
                      <a:r>
                        <a:rPr lang="ja-JP" altLang="en-US" sz="1100" b="0" i="0" u="none" strike="noStrike" dirty="0">
                          <a:solidFill>
                            <a:srgbClr val="000000"/>
                          </a:solidFill>
                          <a:effectLst/>
                          <a:latin typeface="+mn-ea"/>
                          <a:ea typeface="+mn-ea"/>
                        </a:rPr>
                        <a:t>相談者の検査結果の改善</a:t>
                      </a:r>
                    </a:p>
                  </a:txBody>
                  <a:tcPr marL="36000" marR="36000" marT="4634"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6"/>
                  </a:ext>
                </a:extLst>
              </a:tr>
            </a:tbl>
          </a:graphicData>
        </a:graphic>
      </p:graphicFrame>
      <p:sp>
        <p:nvSpPr>
          <p:cNvPr id="4" name="スライド番号プレースホルダー 3"/>
          <p:cNvSpPr>
            <a:spLocks noGrp="1"/>
          </p:cNvSpPr>
          <p:nvPr>
            <p:ph type="sldNum" sz="quarter" idx="12"/>
          </p:nvPr>
        </p:nvSpPr>
        <p:spPr/>
        <p:txBody>
          <a:bodyPr/>
          <a:lstStyle/>
          <a:p>
            <a:r>
              <a:rPr kumimoji="1" lang="en-US" altLang="ja-JP" dirty="0" smtClean="0"/>
              <a:t>40</a:t>
            </a:r>
            <a:endParaRPr kumimoji="1" lang="ja-JP" altLang="en-US" dirty="0"/>
          </a:p>
        </p:txBody>
      </p:sp>
    </p:spTree>
    <p:extLst>
      <p:ext uri="{BB962C8B-B14F-4D97-AF65-F5344CB8AC3E}">
        <p14:creationId xmlns:p14="http://schemas.microsoft.com/office/powerpoint/2010/main" val="152246611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131515" y="4228105"/>
            <a:ext cx="6120000" cy="2308324"/>
          </a:xfrm>
          <a:prstGeom prst="rect">
            <a:avLst/>
          </a:prstGeom>
          <a:noFill/>
          <a:ln>
            <a:noFill/>
          </a:ln>
        </p:spPr>
        <p:txBody>
          <a:bodyPr wrap="square" lIns="0" rIns="0" rtlCol="0">
            <a:spAutoFit/>
          </a:bodyPr>
          <a:lstStyle/>
          <a:p>
            <a:pPr marL="319088" indent="-228600">
              <a:lnSpc>
                <a:spcPct val="150000"/>
              </a:lnSpc>
            </a:pPr>
            <a:r>
              <a:rPr lang="en-US" altLang="ja-JP" sz="1400" dirty="0">
                <a:latin typeface="ＭＳ 明朝"/>
                <a:ea typeface="ＭＳ 明朝"/>
              </a:rPr>
              <a:t>(1)</a:t>
            </a:r>
            <a:r>
              <a:rPr lang="ja-JP" altLang="en-US" sz="1400" dirty="0">
                <a:latin typeface="ＭＳ 明朝"/>
                <a:ea typeface="ＭＳ 明朝"/>
              </a:rPr>
              <a:t>各種検</a:t>
            </a:r>
            <a:r>
              <a:rPr lang="en-US" altLang="ja-JP" sz="1400" dirty="0">
                <a:latin typeface="ＭＳ 明朝"/>
                <a:ea typeface="ＭＳ 明朝"/>
              </a:rPr>
              <a:t>(</a:t>
            </a:r>
            <a:r>
              <a:rPr lang="ja-JP" altLang="en-US" sz="1400" dirty="0">
                <a:latin typeface="ＭＳ 明朝"/>
                <a:ea typeface="ＭＳ 明朝"/>
              </a:rPr>
              <a:t>健</a:t>
            </a:r>
            <a:r>
              <a:rPr lang="en-US" altLang="ja-JP" sz="1400" dirty="0">
                <a:latin typeface="ＭＳ 明朝"/>
                <a:ea typeface="ＭＳ 明朝"/>
              </a:rPr>
              <a:t>)</a:t>
            </a:r>
            <a:r>
              <a:rPr lang="ja-JP" altLang="en-US" sz="1400" dirty="0">
                <a:latin typeface="ＭＳ 明朝"/>
                <a:ea typeface="ＭＳ 明朝"/>
              </a:rPr>
              <a:t>診等の連携</a:t>
            </a:r>
          </a:p>
          <a:p>
            <a:pPr marL="93663" indent="171450"/>
            <a:r>
              <a:rPr lang="ja-JP" altLang="en-US" sz="1200" dirty="0">
                <a:latin typeface="ＭＳ 明朝"/>
                <a:ea typeface="ＭＳ 明朝"/>
              </a:rPr>
              <a:t>特定健診の実施に当たっては、健康増進法及び介護保険法に基づき実施する検</a:t>
            </a:r>
            <a:r>
              <a:rPr lang="en-US" altLang="ja-JP" sz="1200" dirty="0">
                <a:latin typeface="ＭＳ 明朝"/>
                <a:ea typeface="ＭＳ 明朝"/>
              </a:rPr>
              <a:t>(</a:t>
            </a:r>
            <a:r>
              <a:rPr lang="ja-JP" altLang="en-US" sz="1200" dirty="0">
                <a:latin typeface="ＭＳ 明朝"/>
                <a:ea typeface="ＭＳ 明朝"/>
              </a:rPr>
              <a:t>健</a:t>
            </a:r>
            <a:r>
              <a:rPr lang="en-US" altLang="ja-JP" sz="1200" dirty="0">
                <a:latin typeface="ＭＳ 明朝"/>
                <a:ea typeface="ＭＳ 明朝"/>
              </a:rPr>
              <a:t>)</a:t>
            </a:r>
            <a:r>
              <a:rPr lang="ja-JP" altLang="en-US" sz="1200" dirty="0">
                <a:latin typeface="ＭＳ 明朝"/>
                <a:ea typeface="ＭＳ 明朝"/>
              </a:rPr>
              <a:t>診等についても可能な限り連携して実施するものとする。</a:t>
            </a:r>
            <a:endParaRPr lang="en-US" altLang="ja-JP" sz="1200" dirty="0">
              <a:latin typeface="ＭＳ 明朝"/>
              <a:ea typeface="ＭＳ 明朝"/>
            </a:endParaRPr>
          </a:p>
          <a:p>
            <a:pPr marL="319088" indent="-228600">
              <a:lnSpc>
                <a:spcPct val="150000"/>
              </a:lnSpc>
            </a:pPr>
            <a:endParaRPr lang="en-US" altLang="ja-JP" sz="1000" dirty="0">
              <a:latin typeface="ＭＳ 明朝"/>
              <a:ea typeface="ＭＳ 明朝"/>
            </a:endParaRPr>
          </a:p>
          <a:p>
            <a:pPr marL="319088" indent="-228600">
              <a:lnSpc>
                <a:spcPct val="150000"/>
              </a:lnSpc>
            </a:pPr>
            <a:r>
              <a:rPr lang="en-US" altLang="ja-JP" sz="1400" dirty="0">
                <a:latin typeface="ＭＳ 明朝"/>
                <a:ea typeface="ＭＳ 明朝"/>
              </a:rPr>
              <a:t>(2)</a:t>
            </a:r>
            <a:r>
              <a:rPr lang="ja-JP" altLang="en-US" sz="1400" dirty="0">
                <a:latin typeface="ＭＳ 明朝"/>
                <a:ea typeface="ＭＳ 明朝"/>
              </a:rPr>
              <a:t>健康づくり事業との連携</a:t>
            </a:r>
            <a:endParaRPr lang="en-US" altLang="ja-JP" sz="1400" dirty="0">
              <a:latin typeface="ＭＳ 明朝"/>
              <a:ea typeface="ＭＳ 明朝"/>
            </a:endParaRPr>
          </a:p>
          <a:p>
            <a:pPr marL="93663" indent="171450"/>
            <a:r>
              <a:rPr lang="ja-JP" altLang="en-US" sz="1200" dirty="0">
                <a:latin typeface="ＭＳ 明朝"/>
                <a:ea typeface="ＭＳ 明朝"/>
              </a:rPr>
              <a:t>特定健康診査･特定保健指導は、被保険者のうち</a:t>
            </a:r>
            <a:r>
              <a:rPr lang="en-US" altLang="ja-JP" sz="1200" dirty="0">
                <a:latin typeface="ＭＳ 明朝"/>
                <a:ea typeface="ＭＳ 明朝"/>
              </a:rPr>
              <a:t>40</a:t>
            </a:r>
            <a:r>
              <a:rPr lang="ja-JP" altLang="en-US" sz="1200" dirty="0">
                <a:latin typeface="ＭＳ 明朝"/>
                <a:ea typeface="ＭＳ 明朝"/>
              </a:rPr>
              <a:t>歳から</a:t>
            </a:r>
            <a:r>
              <a:rPr lang="en-US" altLang="ja-JP" sz="1200" dirty="0">
                <a:latin typeface="ＭＳ 明朝"/>
                <a:ea typeface="ＭＳ 明朝"/>
              </a:rPr>
              <a:t>74</a:t>
            </a:r>
            <a:r>
              <a:rPr lang="ja-JP" altLang="en-US" sz="1200" dirty="0">
                <a:latin typeface="ＭＳ 明朝"/>
                <a:ea typeface="ＭＳ 明朝"/>
              </a:rPr>
              <a:t>歳までの方が対象になる。しかし、生活習慣病予防のためには、</a:t>
            </a:r>
            <a:r>
              <a:rPr lang="en-US" altLang="ja-JP" sz="1200" dirty="0">
                <a:latin typeface="ＭＳ 明朝"/>
                <a:ea typeface="ＭＳ 明朝"/>
              </a:rPr>
              <a:t>40</a:t>
            </a:r>
            <a:r>
              <a:rPr lang="ja-JP" altLang="en-US" sz="1200" dirty="0">
                <a:latin typeface="ＭＳ 明朝"/>
                <a:ea typeface="ＭＳ 明朝"/>
              </a:rPr>
              <a:t>歳より若い世代へ働きかけ、生活習慣病のリスクの周知や日々の生活スタイルを見直していくことが重要になる。そのためには、関係部署が実施する保健事業とも連携しながら、生活習慣病予防を推進していく必要がある。</a:t>
            </a:r>
            <a:endParaRPr lang="en-US" altLang="ja-JP" sz="1200" dirty="0">
              <a:latin typeface="ＭＳ 明朝"/>
              <a:ea typeface="ＭＳ 明朝"/>
            </a:endParaRPr>
          </a:p>
          <a:p>
            <a:pPr marL="319088" indent="-228600">
              <a:lnSpc>
                <a:spcPct val="150000"/>
              </a:lnSpc>
            </a:pPr>
            <a:endParaRPr lang="en-US" altLang="ja-JP" sz="1000" dirty="0">
              <a:latin typeface="ＭＳ 明朝"/>
              <a:ea typeface="ＭＳ 明朝"/>
            </a:endParaRPr>
          </a:p>
        </p:txBody>
      </p:sp>
      <p:sp>
        <p:nvSpPr>
          <p:cNvPr id="23" name="テキスト ボックス 22"/>
          <p:cNvSpPr txBox="1"/>
          <p:nvPr/>
        </p:nvSpPr>
        <p:spPr>
          <a:xfrm>
            <a:off x="213616" y="6917441"/>
            <a:ext cx="6120000" cy="1246495"/>
          </a:xfrm>
          <a:prstGeom prst="rect">
            <a:avLst/>
          </a:prstGeom>
          <a:noFill/>
          <a:ln>
            <a:noFill/>
          </a:ln>
        </p:spPr>
        <p:txBody>
          <a:bodyPr wrap="square" lIns="0" rIns="0" rtlCol="0">
            <a:spAutoFit/>
          </a:bodyPr>
          <a:lstStyle/>
          <a:p>
            <a:pPr marL="93663" indent="171450"/>
            <a:r>
              <a:rPr lang="ja-JP" altLang="en-US" sz="1200" dirty="0">
                <a:latin typeface="ＭＳ 明朝"/>
                <a:ea typeface="ＭＳ 明朝"/>
              </a:rPr>
              <a:t>特定健康診査及び特定保健指導に関わる個人情報については、</a:t>
            </a:r>
            <a:r>
              <a:rPr lang="en-US" altLang="ja-JP" sz="1200" dirty="0">
                <a:latin typeface="ＭＳ 明朝"/>
                <a:ea typeface="ＭＳ 明朝"/>
              </a:rPr>
              <a:t>｢</a:t>
            </a:r>
            <a:r>
              <a:rPr lang="ja-JP" altLang="en-US" sz="1200" dirty="0">
                <a:latin typeface="ＭＳ 明朝"/>
                <a:ea typeface="ＭＳ 明朝"/>
              </a:rPr>
              <a:t>個人情報の保護に関する法律</a:t>
            </a:r>
            <a:r>
              <a:rPr lang="en-US" altLang="ja-JP" sz="1200" dirty="0">
                <a:latin typeface="ＭＳ 明朝"/>
                <a:ea typeface="ＭＳ 明朝"/>
              </a:rPr>
              <a:t>｣｢</a:t>
            </a:r>
            <a:r>
              <a:rPr lang="ja-JP" altLang="en-US" sz="1200" dirty="0">
                <a:latin typeface="ＭＳ 明朝"/>
                <a:ea typeface="ＭＳ 明朝"/>
              </a:rPr>
              <a:t>国民健康保険組合における個人情報の適切な取り扱いのためのガイドライン</a:t>
            </a:r>
            <a:r>
              <a:rPr lang="en-US" altLang="ja-JP" sz="1200" dirty="0">
                <a:latin typeface="ＭＳ 明朝"/>
                <a:ea typeface="ＭＳ 明朝"/>
              </a:rPr>
              <a:t>｣｢</a:t>
            </a:r>
            <a:r>
              <a:rPr lang="ja-JP" altLang="en-US" sz="1200" dirty="0">
                <a:latin typeface="ＭＳ 明朝"/>
                <a:ea typeface="ＭＳ 明朝"/>
              </a:rPr>
              <a:t>個人情報保護条例</a:t>
            </a:r>
            <a:r>
              <a:rPr lang="en-US" altLang="ja-JP" sz="1200" dirty="0">
                <a:latin typeface="ＭＳ 明朝"/>
                <a:ea typeface="ＭＳ 明朝"/>
              </a:rPr>
              <a:t>｣｢</a:t>
            </a:r>
            <a:r>
              <a:rPr lang="ja-JP" altLang="en-US" sz="1200" dirty="0">
                <a:latin typeface="ＭＳ 明朝"/>
                <a:ea typeface="ＭＳ 明朝"/>
              </a:rPr>
              <a:t>情報セキュリティーポリシー</a:t>
            </a:r>
            <a:r>
              <a:rPr lang="en-US" altLang="ja-JP" sz="1200" dirty="0">
                <a:latin typeface="ＭＳ 明朝"/>
                <a:ea typeface="ＭＳ 明朝"/>
              </a:rPr>
              <a:t>｣</a:t>
            </a:r>
            <a:r>
              <a:rPr lang="ja-JP" altLang="en-US" sz="1200" dirty="0">
                <a:latin typeface="ＭＳ 明朝"/>
                <a:ea typeface="ＭＳ 明朝"/>
              </a:rPr>
              <a:t>に基づき管理する。</a:t>
            </a:r>
            <a:endParaRPr lang="en-US" altLang="ja-JP" sz="1200" dirty="0">
              <a:latin typeface="ＭＳ 明朝"/>
              <a:ea typeface="ＭＳ 明朝"/>
            </a:endParaRPr>
          </a:p>
          <a:p>
            <a:pPr marL="93663" indent="171450"/>
            <a:r>
              <a:rPr lang="ja-JP" altLang="en-US" sz="1200" dirty="0">
                <a:latin typeface="ＭＳ 明朝"/>
                <a:ea typeface="ＭＳ 明朝"/>
              </a:rPr>
              <a:t>また、特定健康診査及び特定保健指導にかかわる業務を外部に委託する際も同様に取り扱われるよう委託契約書に定めるものとする。</a:t>
            </a:r>
            <a:endParaRPr lang="en-US" altLang="ja-JP" sz="1200" dirty="0">
              <a:latin typeface="ＭＳ 明朝"/>
              <a:ea typeface="ＭＳ 明朝"/>
            </a:endParaRPr>
          </a:p>
          <a:p>
            <a:pPr marL="319088" indent="-228600">
              <a:lnSpc>
                <a:spcPct val="150000"/>
              </a:lnSpc>
            </a:pPr>
            <a:endParaRPr lang="en-US" altLang="ja-JP" sz="1000" dirty="0">
              <a:latin typeface="ＭＳ 明朝"/>
              <a:ea typeface="ＭＳ 明朝"/>
            </a:endParaRPr>
          </a:p>
        </p:txBody>
      </p:sp>
      <p:sp>
        <p:nvSpPr>
          <p:cNvPr id="16" name="タイトル 1"/>
          <p:cNvSpPr txBox="1">
            <a:spLocks/>
          </p:cNvSpPr>
          <p:nvPr/>
        </p:nvSpPr>
        <p:spPr>
          <a:xfrm>
            <a:off x="0" y="0"/>
            <a:ext cx="6858000" cy="389392"/>
          </a:xfrm>
          <a:prstGeom prst="rect">
            <a:avLst/>
          </a:prstGeom>
          <a:ln w="9525" cap="flat" cmpd="sng" algn="ctr">
            <a:noFill/>
            <a:prstDash val="solid"/>
          </a:ln>
        </p:spPr>
        <p:style>
          <a:lnRef idx="1">
            <a:schemeClr val="dk1"/>
          </a:lnRef>
          <a:fillRef idx="2">
            <a:schemeClr val="dk1"/>
          </a:fillRef>
          <a:effectRef idx="1">
            <a:schemeClr val="dk1"/>
          </a:effectRef>
          <a:fontRef idx="minor">
            <a:schemeClr val="dk1"/>
          </a:fontRef>
        </p:style>
        <p:txBody>
          <a:bodyPr vert="horz" lIns="0" tIns="45720" rIns="0" bIns="45720" rtlCol="0" anchor="ctr">
            <a:normAutofit/>
          </a:bodyPr>
          <a:lstStyle/>
          <a:p>
            <a:pPr>
              <a:spcBef>
                <a:spcPct val="0"/>
              </a:spcBef>
              <a:defRPr/>
            </a:pPr>
            <a:r>
              <a:rPr lang="ja-JP" altLang="en-US" b="1" dirty="0">
                <a:solidFill>
                  <a:prstClr val="black"/>
                </a:solidFill>
                <a:effectLst>
                  <a:outerShdw blurRad="38100" dist="38100" dir="2700000" algn="tl">
                    <a:srgbClr val="000000">
                      <a:alpha val="43137"/>
                    </a:srgbClr>
                  </a:outerShdw>
                </a:effectLst>
                <a:latin typeface="ＭＳ 明朝"/>
                <a:ea typeface="ＭＳ 明朝"/>
              </a:rPr>
              <a:t>　</a:t>
            </a:r>
            <a:r>
              <a:rPr lang="en-US" altLang="ja-JP" b="1" dirty="0">
                <a:solidFill>
                  <a:prstClr val="black"/>
                </a:solidFill>
                <a:effectLst>
                  <a:outerShdw blurRad="38100" dist="38100" dir="2700000" algn="tl">
                    <a:srgbClr val="000000">
                      <a:alpha val="43137"/>
                    </a:srgbClr>
                  </a:outerShdw>
                </a:effectLst>
                <a:latin typeface="ＭＳ 明朝"/>
                <a:ea typeface="ＭＳ 明朝"/>
              </a:rPr>
              <a:t>Ⅵ.</a:t>
            </a:r>
            <a:r>
              <a:rPr lang="ja-JP" altLang="en-US" b="1" dirty="0">
                <a:solidFill>
                  <a:prstClr val="black"/>
                </a:solidFill>
                <a:effectLst>
                  <a:outerShdw blurRad="38100" dist="38100" dir="2700000" algn="tl">
                    <a:srgbClr val="000000">
                      <a:alpha val="43137"/>
                    </a:srgbClr>
                  </a:outerShdw>
                </a:effectLst>
                <a:latin typeface="ＭＳ 明朝"/>
                <a:ea typeface="ＭＳ 明朝"/>
              </a:rPr>
              <a:t>その他</a:t>
            </a:r>
          </a:p>
        </p:txBody>
      </p:sp>
      <p:sp>
        <p:nvSpPr>
          <p:cNvPr id="2" name="テキスト ボックス 1"/>
          <p:cNvSpPr txBox="1"/>
          <p:nvPr/>
        </p:nvSpPr>
        <p:spPr>
          <a:xfrm>
            <a:off x="-61737" y="2398415"/>
            <a:ext cx="6120000" cy="338554"/>
          </a:xfrm>
          <a:prstGeom prst="rect">
            <a:avLst/>
          </a:prstGeom>
          <a:noFill/>
        </p:spPr>
        <p:txBody>
          <a:bodyPr wrap="square" lIns="0" rIns="0" rtlCol="0">
            <a:spAutoFit/>
          </a:bodyPr>
          <a:lstStyle/>
          <a:p>
            <a:r>
              <a:rPr kumimoji="1" lang="ja-JP" altLang="en-US" sz="1600" b="1" dirty="0">
                <a:latin typeface="ＭＳ 明朝"/>
                <a:ea typeface="ＭＳ 明朝"/>
              </a:rPr>
              <a:t>　　</a:t>
            </a:r>
            <a:r>
              <a:rPr lang="en-US" altLang="ja-JP" sz="1600" b="1" dirty="0">
                <a:latin typeface="ＭＳ 明朝"/>
                <a:ea typeface="ＭＳ 明朝"/>
              </a:rPr>
              <a:t>2</a:t>
            </a:r>
            <a:r>
              <a:rPr kumimoji="1" lang="en-US" altLang="ja-JP" sz="1600" b="1" dirty="0">
                <a:latin typeface="ＭＳ 明朝"/>
                <a:ea typeface="ＭＳ 明朝"/>
              </a:rPr>
              <a:t>.</a:t>
            </a:r>
            <a:r>
              <a:rPr kumimoji="1" lang="ja-JP" altLang="en-US" sz="1600" b="1" dirty="0">
                <a:latin typeface="ＭＳ 明朝"/>
                <a:ea typeface="ＭＳ 明朝"/>
              </a:rPr>
              <a:t>データヘルス計画の公表･周知</a:t>
            </a:r>
          </a:p>
        </p:txBody>
      </p:sp>
      <p:sp>
        <p:nvSpPr>
          <p:cNvPr id="11" name="テキスト ボックス 10"/>
          <p:cNvSpPr txBox="1"/>
          <p:nvPr/>
        </p:nvSpPr>
        <p:spPr>
          <a:xfrm>
            <a:off x="0" y="3774157"/>
            <a:ext cx="6120000" cy="338554"/>
          </a:xfrm>
          <a:prstGeom prst="rect">
            <a:avLst/>
          </a:prstGeom>
          <a:noFill/>
        </p:spPr>
        <p:txBody>
          <a:bodyPr wrap="square" lIns="0" rIns="0" rtlCol="0">
            <a:spAutoFit/>
          </a:bodyPr>
          <a:lstStyle/>
          <a:p>
            <a:r>
              <a:rPr kumimoji="1" lang="ja-JP" altLang="en-US" sz="1600" b="1" dirty="0">
                <a:latin typeface="ＭＳ 明朝"/>
                <a:ea typeface="ＭＳ 明朝"/>
              </a:rPr>
              <a:t>　　</a:t>
            </a:r>
            <a:r>
              <a:rPr lang="en-US" altLang="ja-JP" sz="1600" b="1" dirty="0">
                <a:latin typeface="ＭＳ 明朝"/>
                <a:ea typeface="ＭＳ 明朝"/>
              </a:rPr>
              <a:t>3</a:t>
            </a:r>
            <a:r>
              <a:rPr kumimoji="1" lang="en-US" altLang="ja-JP" sz="1600" b="1" dirty="0">
                <a:latin typeface="ＭＳ 明朝"/>
                <a:ea typeface="ＭＳ 明朝"/>
              </a:rPr>
              <a:t>.</a:t>
            </a:r>
            <a:r>
              <a:rPr kumimoji="1" lang="ja-JP" altLang="en-US" sz="1600" b="1" dirty="0">
                <a:latin typeface="ＭＳ 明朝"/>
                <a:ea typeface="ＭＳ 明朝"/>
              </a:rPr>
              <a:t>事業運営上の留意事項</a:t>
            </a:r>
          </a:p>
        </p:txBody>
      </p:sp>
      <p:sp>
        <p:nvSpPr>
          <p:cNvPr id="17" name="テキスト ボックス 16"/>
          <p:cNvSpPr txBox="1"/>
          <p:nvPr/>
        </p:nvSpPr>
        <p:spPr>
          <a:xfrm>
            <a:off x="0" y="6497465"/>
            <a:ext cx="6120000" cy="338554"/>
          </a:xfrm>
          <a:prstGeom prst="rect">
            <a:avLst/>
          </a:prstGeom>
          <a:noFill/>
        </p:spPr>
        <p:txBody>
          <a:bodyPr wrap="square" lIns="0" rIns="0" rtlCol="0">
            <a:spAutoFit/>
          </a:bodyPr>
          <a:lstStyle/>
          <a:p>
            <a:r>
              <a:rPr kumimoji="1" lang="ja-JP" altLang="en-US" sz="1600" b="1" dirty="0">
                <a:latin typeface="ＭＳ 明朝"/>
                <a:ea typeface="ＭＳ 明朝"/>
              </a:rPr>
              <a:t>　　</a:t>
            </a:r>
            <a:r>
              <a:rPr lang="en-US" altLang="ja-JP" sz="1600" b="1" dirty="0">
                <a:latin typeface="ＭＳ 明朝"/>
                <a:ea typeface="ＭＳ 明朝"/>
              </a:rPr>
              <a:t>4</a:t>
            </a:r>
            <a:r>
              <a:rPr kumimoji="1" lang="en-US" altLang="ja-JP" sz="1600" b="1" dirty="0">
                <a:latin typeface="ＭＳ 明朝"/>
                <a:ea typeface="ＭＳ 明朝"/>
              </a:rPr>
              <a:t>.</a:t>
            </a:r>
            <a:r>
              <a:rPr kumimoji="1" lang="ja-JP" altLang="en-US" sz="1600" b="1" dirty="0">
                <a:latin typeface="ＭＳ 明朝"/>
                <a:ea typeface="ＭＳ 明朝"/>
              </a:rPr>
              <a:t>個人情報の保護</a:t>
            </a:r>
          </a:p>
        </p:txBody>
      </p:sp>
      <p:sp>
        <p:nvSpPr>
          <p:cNvPr id="15" name="テキスト ボックス 14"/>
          <p:cNvSpPr txBox="1"/>
          <p:nvPr/>
        </p:nvSpPr>
        <p:spPr>
          <a:xfrm>
            <a:off x="131515" y="2791325"/>
            <a:ext cx="6120000" cy="830997"/>
          </a:xfrm>
          <a:prstGeom prst="rect">
            <a:avLst/>
          </a:prstGeom>
          <a:noFill/>
          <a:ln>
            <a:noFill/>
          </a:ln>
        </p:spPr>
        <p:txBody>
          <a:bodyPr wrap="square" lIns="0" rIns="0" rtlCol="0">
            <a:spAutoFit/>
          </a:bodyPr>
          <a:lstStyle/>
          <a:p>
            <a:pPr marL="87313" indent="177800"/>
            <a:r>
              <a:rPr lang="ja-JP" altLang="en-US" sz="1200" dirty="0">
                <a:latin typeface="ＭＳ 明朝"/>
                <a:ea typeface="ＭＳ 明朝"/>
              </a:rPr>
              <a:t>本計画は、広報、ホームページ等で公表するとともに、本実施計画をあらゆる機会を通じて周知･啓発を図り、特定健康診査及び特定保健指導の実績</a:t>
            </a:r>
            <a:r>
              <a:rPr lang="en-US" altLang="ja-JP" sz="1200" dirty="0">
                <a:latin typeface="ＭＳ 明朝"/>
                <a:ea typeface="ＭＳ 明朝"/>
              </a:rPr>
              <a:t>(</a:t>
            </a:r>
            <a:r>
              <a:rPr lang="ja-JP" altLang="en-US" sz="1200" dirty="0">
                <a:latin typeface="ＭＳ 明朝"/>
                <a:ea typeface="ＭＳ 明朝"/>
              </a:rPr>
              <a:t>個人情報に関する部分を除く</a:t>
            </a:r>
            <a:r>
              <a:rPr lang="en-US" altLang="ja-JP" sz="1200" dirty="0">
                <a:latin typeface="ＭＳ 明朝"/>
                <a:ea typeface="ＭＳ 明朝"/>
              </a:rPr>
              <a:t>)</a:t>
            </a:r>
            <a:r>
              <a:rPr lang="ja-JP" altLang="en-US" sz="1200" dirty="0" err="1">
                <a:latin typeface="ＭＳ 明朝"/>
                <a:ea typeface="ＭＳ 明朝"/>
              </a:rPr>
              <a:t>、</a:t>
            </a:r>
            <a:r>
              <a:rPr lang="ja-JP" altLang="en-US" sz="1200" dirty="0">
                <a:latin typeface="ＭＳ 明朝"/>
                <a:ea typeface="ＭＳ 明朝"/>
              </a:rPr>
              <a:t>目標の達成状況等の公表に努め、本計画の円滑な実施、目標達成等について広く意見を求めるものとする。</a:t>
            </a:r>
            <a:endParaRPr lang="en-US" altLang="ja-JP" sz="1200" dirty="0">
              <a:latin typeface="ＭＳ 明朝"/>
              <a:ea typeface="ＭＳ 明朝"/>
            </a:endParaRPr>
          </a:p>
        </p:txBody>
      </p:sp>
      <p:sp>
        <p:nvSpPr>
          <p:cNvPr id="14" name="スライド番号プレースホルダ 13"/>
          <p:cNvSpPr>
            <a:spLocks noGrp="1"/>
          </p:cNvSpPr>
          <p:nvPr>
            <p:ph type="sldNum" sz="quarter" idx="12"/>
          </p:nvPr>
        </p:nvSpPr>
        <p:spPr/>
        <p:txBody>
          <a:bodyPr/>
          <a:lstStyle/>
          <a:p>
            <a:r>
              <a:rPr kumimoji="1" lang="en-US" altLang="ja-JP" dirty="0" smtClean="0">
                <a:latin typeface="ＭＳ 明朝"/>
                <a:ea typeface="ＭＳ 明朝"/>
              </a:rPr>
              <a:t>41</a:t>
            </a:r>
            <a:endParaRPr kumimoji="1" lang="ja-JP" altLang="en-US" dirty="0">
              <a:latin typeface="ＭＳ 明朝"/>
              <a:ea typeface="ＭＳ 明朝"/>
            </a:endParaRPr>
          </a:p>
        </p:txBody>
      </p:sp>
      <p:sp>
        <p:nvSpPr>
          <p:cNvPr id="13" name="タイトル_中_3_3"/>
          <p:cNvSpPr txBox="1"/>
          <p:nvPr/>
        </p:nvSpPr>
        <p:spPr>
          <a:xfrm>
            <a:off x="-48045" y="467691"/>
            <a:ext cx="6871790" cy="338554"/>
          </a:xfrm>
          <a:prstGeom prst="rect">
            <a:avLst/>
          </a:prstGeom>
          <a:noFill/>
        </p:spPr>
        <p:txBody>
          <a:bodyPr wrap="square" lIns="0" rIns="0" rtlCol="0">
            <a:spAutoFit/>
          </a:bodyPr>
          <a:lstStyle/>
          <a:p>
            <a:r>
              <a:rPr kumimoji="1" lang="ja-JP" altLang="en-US" sz="1600" b="1" dirty="0">
                <a:latin typeface="ＭＳ 明朝"/>
                <a:ea typeface="ＭＳ 明朝"/>
              </a:rPr>
              <a:t>　　</a:t>
            </a:r>
            <a:r>
              <a:rPr lang="en-US" altLang="ja-JP" sz="1600" b="1" dirty="0">
                <a:latin typeface="ＭＳ 明朝"/>
                <a:ea typeface="ＭＳ 明朝"/>
              </a:rPr>
              <a:t>1</a:t>
            </a:r>
            <a:r>
              <a:rPr kumimoji="1" lang="en-US" altLang="ja-JP" sz="1600" b="1" dirty="0">
                <a:latin typeface="ＭＳ 明朝"/>
                <a:ea typeface="ＭＳ 明朝"/>
              </a:rPr>
              <a:t>.</a:t>
            </a:r>
            <a:r>
              <a:rPr kumimoji="1" lang="ja-JP" altLang="en-US" sz="1600" b="1" dirty="0">
                <a:latin typeface="ＭＳ 明朝"/>
                <a:ea typeface="ＭＳ 明朝"/>
              </a:rPr>
              <a:t>データヘルス計画の見直し</a:t>
            </a:r>
          </a:p>
        </p:txBody>
      </p:sp>
      <p:sp>
        <p:nvSpPr>
          <p:cNvPr id="18" name="タイトル 1"/>
          <p:cNvSpPr txBox="1">
            <a:spLocks/>
          </p:cNvSpPr>
          <p:nvPr/>
        </p:nvSpPr>
        <p:spPr>
          <a:xfrm>
            <a:off x="204155" y="830303"/>
            <a:ext cx="6120680" cy="1656184"/>
          </a:xfrm>
          <a:prstGeom prst="rect">
            <a:avLst/>
          </a:prstGeom>
          <a:ln>
            <a:noFill/>
          </a:ln>
        </p:spPr>
        <p:txBody>
          <a:bodyPr vert="horz" lIns="91440" tIns="45720" rIns="91440" bIns="45720" rtlCol="0" anchor="t">
            <a:noAutofit/>
          </a:bodyPr>
          <a:lstStyle/>
          <a:p>
            <a:pPr marL="90488" indent="-90488">
              <a:lnSpc>
                <a:spcPct val="150000"/>
              </a:lnSpc>
              <a:spcBef>
                <a:spcPct val="0"/>
              </a:spcBef>
            </a:pPr>
            <a:r>
              <a:rPr lang="en-US" altLang="ja-JP" sz="1400" dirty="0">
                <a:latin typeface="ＭＳ 明朝"/>
                <a:ea typeface="ＭＳ 明朝"/>
              </a:rPr>
              <a:t>(1)</a:t>
            </a:r>
            <a:r>
              <a:rPr lang="ja-JP" altLang="en-US" sz="1400" dirty="0">
                <a:latin typeface="ＭＳ 明朝"/>
                <a:ea typeface="ＭＳ 明朝"/>
              </a:rPr>
              <a:t>評価</a:t>
            </a:r>
            <a:endParaRPr lang="en-US" altLang="ja-JP" sz="1400" dirty="0">
              <a:latin typeface="ＭＳ 明朝"/>
              <a:ea typeface="ＭＳ 明朝"/>
            </a:endParaRPr>
          </a:p>
          <a:p>
            <a:pPr indent="182563">
              <a:spcBef>
                <a:spcPct val="0"/>
              </a:spcBef>
            </a:pPr>
            <a:r>
              <a:rPr lang="ja-JP" altLang="en-US" sz="1200" dirty="0">
                <a:latin typeface="ＭＳ 明朝"/>
                <a:ea typeface="ＭＳ 明朝"/>
              </a:rPr>
              <a:t>データヘルス計画の実施事業における目的及び目標の達成状況について評価を行い、達成状況により見直しを行う。</a:t>
            </a:r>
            <a:endParaRPr lang="en-US" altLang="ja-JP" sz="1200" dirty="0">
              <a:latin typeface="ＭＳ 明朝"/>
              <a:ea typeface="ＭＳ 明朝"/>
            </a:endParaRPr>
          </a:p>
          <a:p>
            <a:pPr marL="90488" indent="-90488">
              <a:lnSpc>
                <a:spcPct val="150000"/>
              </a:lnSpc>
              <a:spcBef>
                <a:spcPct val="0"/>
              </a:spcBef>
            </a:pPr>
            <a:r>
              <a:rPr lang="ja-JP" altLang="en-US" sz="1000" noProof="0" dirty="0">
                <a:latin typeface="ＭＳ 明朝"/>
                <a:ea typeface="ＭＳ 明朝"/>
                <a:cs typeface="Times New Roman" pitchFamily="18" charset="0"/>
              </a:rPr>
              <a:t>　　</a:t>
            </a:r>
            <a:endParaRPr lang="en-US" altLang="ja-JP" sz="1000" noProof="0" dirty="0">
              <a:latin typeface="ＭＳ 明朝"/>
              <a:ea typeface="ＭＳ 明朝"/>
              <a:cs typeface="Times New Roman" pitchFamily="18" charset="0"/>
            </a:endParaRPr>
          </a:p>
          <a:p>
            <a:pPr marL="90488" indent="-90488">
              <a:lnSpc>
                <a:spcPct val="150000"/>
              </a:lnSpc>
              <a:spcBef>
                <a:spcPct val="0"/>
              </a:spcBef>
            </a:pPr>
            <a:r>
              <a:rPr lang="en-US" altLang="ja-JP" sz="1400" dirty="0">
                <a:latin typeface="ＭＳ 明朝"/>
                <a:ea typeface="ＭＳ 明朝"/>
              </a:rPr>
              <a:t>(2)</a:t>
            </a:r>
            <a:r>
              <a:rPr lang="ja-JP" altLang="en-US" sz="1400" dirty="0">
                <a:latin typeface="ＭＳ 明朝"/>
                <a:ea typeface="ＭＳ 明朝"/>
              </a:rPr>
              <a:t>評価時期</a:t>
            </a:r>
            <a:endParaRPr lang="en-US" altLang="ja-JP" sz="1400" dirty="0">
              <a:latin typeface="ＭＳ 明朝"/>
              <a:ea typeface="ＭＳ 明朝"/>
            </a:endParaRPr>
          </a:p>
          <a:p>
            <a:pPr indent="177800">
              <a:lnSpc>
                <a:spcPct val="150000"/>
              </a:lnSpc>
              <a:spcBef>
                <a:spcPct val="0"/>
              </a:spcBef>
            </a:pPr>
            <a:r>
              <a:rPr lang="ja-JP" altLang="en-US" sz="1200" dirty="0">
                <a:latin typeface="ＭＳ 明朝"/>
                <a:ea typeface="ＭＳ 明朝"/>
              </a:rPr>
              <a:t>各事業のスケジュールに基づき実施する。</a:t>
            </a:r>
            <a:endParaRPr lang="en-US" altLang="ja-JP" sz="1200" dirty="0">
              <a:latin typeface="ＭＳ 明朝"/>
              <a:ea typeface="ＭＳ 明朝"/>
            </a:endParaRPr>
          </a:p>
        </p:txBody>
      </p:sp>
    </p:spTree>
    <p:extLst>
      <p:ext uri="{BB962C8B-B14F-4D97-AF65-F5344CB8AC3E}">
        <p14:creationId xmlns:p14="http://schemas.microsoft.com/office/powerpoint/2010/main" val="235335084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r>
              <a:rPr kumimoji="1" lang="en-US" altLang="ja-JP" dirty="0" smtClean="0"/>
              <a:t>42</a:t>
            </a:r>
            <a:endParaRPr kumimoji="1" lang="ja-JP" altLang="en-US" dirty="0"/>
          </a:p>
        </p:txBody>
      </p:sp>
      <p:sp>
        <p:nvSpPr>
          <p:cNvPr id="5" name="タイトル 1"/>
          <p:cNvSpPr txBox="1">
            <a:spLocks/>
          </p:cNvSpPr>
          <p:nvPr/>
        </p:nvSpPr>
        <p:spPr>
          <a:xfrm>
            <a:off x="404664" y="899592"/>
            <a:ext cx="5829300" cy="19605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3200" dirty="0"/>
              <a:t>参考資料</a:t>
            </a:r>
            <a:br>
              <a:rPr lang="ja-JP" altLang="en-US" sz="3200" dirty="0"/>
            </a:br>
            <a:r>
              <a:rPr lang="ja-JP" altLang="en-US" sz="1400" dirty="0">
                <a:latin typeface="+mn-ea"/>
                <a:ea typeface="+mn-ea"/>
              </a:rPr>
              <a:t>　</a:t>
            </a:r>
          </a:p>
        </p:txBody>
      </p:sp>
      <p:sp>
        <p:nvSpPr>
          <p:cNvPr id="6" name="サブタイトル 2"/>
          <p:cNvSpPr txBox="1">
            <a:spLocks/>
          </p:cNvSpPr>
          <p:nvPr/>
        </p:nvSpPr>
        <p:spPr>
          <a:xfrm>
            <a:off x="980728" y="6804248"/>
            <a:ext cx="5040560" cy="186628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endParaRPr lang="ja-JP" altLang="en-US" sz="1600" dirty="0"/>
          </a:p>
          <a:p>
            <a:pPr marL="0" indent="0">
              <a:buNone/>
              <a:tabLst>
                <a:tab pos="3589338" algn="l"/>
              </a:tabLst>
            </a:pPr>
            <a:r>
              <a:rPr lang="ja-JP" altLang="en-US" sz="1600" dirty="0"/>
              <a:t>　</a:t>
            </a:r>
            <a:r>
              <a:rPr lang="ja-JP" altLang="en-US" sz="1600" dirty="0">
                <a:latin typeface="+mn-ea"/>
              </a:rPr>
              <a:t> </a:t>
            </a:r>
            <a:r>
              <a:rPr lang="en-US" altLang="ja-JP" sz="1200" dirty="0">
                <a:latin typeface="+mn-ea"/>
              </a:rPr>
              <a:t>1.</a:t>
            </a:r>
            <a:r>
              <a:rPr lang="ja-JP" altLang="en-US" sz="1200" dirty="0">
                <a:latin typeface="+mn-ea"/>
              </a:rPr>
              <a:t>　疾病別医療費</a:t>
            </a:r>
            <a:r>
              <a:rPr lang="en-US" altLang="ja-JP" sz="1200" dirty="0">
                <a:latin typeface="+mn-ea"/>
              </a:rPr>
              <a:t>	</a:t>
            </a:r>
            <a:r>
              <a:rPr lang="ja-JP" altLang="en-US" sz="1200" dirty="0">
                <a:latin typeface="+mn-ea"/>
              </a:rPr>
              <a:t>・・・　Ｐ </a:t>
            </a:r>
            <a:r>
              <a:rPr lang="en-US" altLang="ja-JP" sz="1200" dirty="0" smtClean="0">
                <a:latin typeface="+mn-ea"/>
              </a:rPr>
              <a:t>43</a:t>
            </a:r>
            <a:endParaRPr lang="ja-JP" altLang="en-US" sz="1200" dirty="0">
              <a:latin typeface="+mn-ea"/>
            </a:endParaRPr>
          </a:p>
          <a:p>
            <a:pPr marL="0" indent="0">
              <a:buNone/>
              <a:tabLst>
                <a:tab pos="3589338" algn="l"/>
              </a:tabLst>
            </a:pPr>
            <a:r>
              <a:rPr lang="ja-JP" altLang="en-US" sz="1200" dirty="0">
                <a:latin typeface="+mn-ea"/>
              </a:rPr>
              <a:t>　　</a:t>
            </a:r>
            <a:r>
              <a:rPr lang="en-US" altLang="ja-JP" sz="1200" dirty="0">
                <a:latin typeface="+mn-ea"/>
              </a:rPr>
              <a:t>2.</a:t>
            </a:r>
            <a:r>
              <a:rPr lang="ja-JP" altLang="en-US" sz="1200" dirty="0">
                <a:latin typeface="+mn-ea"/>
              </a:rPr>
              <a:t>　判定基準について</a:t>
            </a:r>
            <a:r>
              <a:rPr lang="en-US" altLang="ja-JP" sz="1200" dirty="0">
                <a:latin typeface="+mn-ea"/>
              </a:rPr>
              <a:t>	</a:t>
            </a:r>
            <a:r>
              <a:rPr lang="ja-JP" altLang="en-US" sz="1200" dirty="0">
                <a:latin typeface="+mn-ea"/>
              </a:rPr>
              <a:t>・・・　Ｐ </a:t>
            </a:r>
            <a:r>
              <a:rPr lang="en-US" altLang="ja-JP" sz="1200" dirty="0" smtClean="0">
                <a:latin typeface="+mn-ea"/>
              </a:rPr>
              <a:t>76</a:t>
            </a:r>
            <a:endParaRPr lang="ja-JP" altLang="en-US" sz="1200" dirty="0">
              <a:latin typeface="+mn-ea"/>
            </a:endParaRPr>
          </a:p>
          <a:p>
            <a:pPr marL="0" indent="0">
              <a:buNone/>
              <a:tabLst>
                <a:tab pos="3589338" algn="l"/>
              </a:tabLst>
            </a:pPr>
            <a:r>
              <a:rPr lang="ja-JP" altLang="en-US" sz="1200" dirty="0">
                <a:latin typeface="+mn-ea"/>
              </a:rPr>
              <a:t>　　</a:t>
            </a:r>
            <a:r>
              <a:rPr lang="en-US" altLang="ja-JP" sz="1200" dirty="0">
                <a:latin typeface="+mn-ea"/>
              </a:rPr>
              <a:t>3.</a:t>
            </a:r>
            <a:r>
              <a:rPr lang="ja-JP" altLang="en-US" sz="1200" dirty="0">
                <a:latin typeface="+mn-ea"/>
              </a:rPr>
              <a:t>　</a:t>
            </a:r>
            <a:r>
              <a:rPr lang="ja-JP" altLang="en-US" sz="1200" dirty="0" smtClean="0">
                <a:latin typeface="+mn-ea"/>
              </a:rPr>
              <a:t>特定保健</a:t>
            </a:r>
            <a:r>
              <a:rPr lang="ja-JP" altLang="en-US" sz="1200" dirty="0">
                <a:latin typeface="+mn-ea"/>
              </a:rPr>
              <a:t>指導について　　　　　　　</a:t>
            </a:r>
            <a:r>
              <a:rPr lang="en-US" altLang="ja-JP" sz="1200" dirty="0">
                <a:latin typeface="+mn-ea"/>
              </a:rPr>
              <a:t>	</a:t>
            </a:r>
            <a:r>
              <a:rPr lang="ja-JP" altLang="en-US" sz="1200" dirty="0">
                <a:latin typeface="+mn-ea"/>
              </a:rPr>
              <a:t>・・・　Ｐ </a:t>
            </a:r>
            <a:r>
              <a:rPr lang="en-US" altLang="ja-JP" sz="1200" dirty="0" smtClean="0">
                <a:latin typeface="+mn-ea"/>
              </a:rPr>
              <a:t>77</a:t>
            </a:r>
            <a:endParaRPr lang="ja-JP" altLang="en-US" sz="1200" dirty="0">
              <a:latin typeface="+mn-ea"/>
            </a:endParaRPr>
          </a:p>
          <a:p>
            <a:pPr marL="0" indent="0">
              <a:buNone/>
              <a:tabLst>
                <a:tab pos="3589338" algn="l"/>
              </a:tabLst>
            </a:pPr>
            <a:r>
              <a:rPr lang="ja-JP" altLang="en-US" sz="1200" dirty="0">
                <a:latin typeface="+mn-ea"/>
              </a:rPr>
              <a:t>　　</a:t>
            </a:r>
            <a:r>
              <a:rPr lang="en-US" altLang="ja-JP" sz="1200" dirty="0">
                <a:latin typeface="+mn-ea"/>
              </a:rPr>
              <a:t>4.</a:t>
            </a:r>
            <a:r>
              <a:rPr lang="ja-JP" altLang="en-US" sz="1200" dirty="0">
                <a:latin typeface="+mn-ea"/>
              </a:rPr>
              <a:t>　用語説明</a:t>
            </a:r>
            <a:r>
              <a:rPr lang="en-US" altLang="ja-JP" sz="1200" dirty="0">
                <a:latin typeface="+mn-ea"/>
              </a:rPr>
              <a:t>	</a:t>
            </a:r>
            <a:r>
              <a:rPr lang="ja-JP" altLang="en-US" sz="1200" dirty="0">
                <a:latin typeface="+mn-ea"/>
              </a:rPr>
              <a:t>・・・　Ｐ </a:t>
            </a:r>
            <a:r>
              <a:rPr lang="en-US" altLang="ja-JP" sz="1200" dirty="0" smtClean="0">
                <a:latin typeface="+mn-ea"/>
              </a:rPr>
              <a:t>80</a:t>
            </a:r>
            <a:r>
              <a:rPr lang="ja-JP" altLang="en-US" sz="1200" dirty="0"/>
              <a:t>　　　　　　　　　　　　　　　</a:t>
            </a:r>
          </a:p>
        </p:txBody>
      </p:sp>
    </p:spTree>
    <p:extLst>
      <p:ext uri="{BB962C8B-B14F-4D97-AF65-F5344CB8AC3E}">
        <p14:creationId xmlns:p14="http://schemas.microsoft.com/office/powerpoint/2010/main" val="144200255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注釈文章 9"/>
          <p:cNvSpPr txBox="1"/>
          <p:nvPr/>
        </p:nvSpPr>
        <p:spPr>
          <a:xfrm>
            <a:off x="369000" y="7438958"/>
            <a:ext cx="6480000" cy="1446550"/>
          </a:xfrm>
          <a:prstGeom prst="rect">
            <a:avLst/>
          </a:prstGeom>
          <a:noFill/>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r>
              <a:rPr lang="ja-JP" altLang="en-US" sz="800" dirty="0">
                <a:latin typeface="ＭＳ 明朝"/>
                <a:ea typeface="ＭＳ 明朝"/>
              </a:rPr>
              <a:t>  </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消化器系の疾患</a:t>
            </a:r>
            <a:r>
              <a:rPr lang="en-US" altLang="ja-JP" sz="800" dirty="0">
                <a:latin typeface="ＭＳ 明朝"/>
                <a:ea typeface="ＭＳ 明朝"/>
              </a:rPr>
              <a:t>…</a:t>
            </a:r>
            <a:r>
              <a:rPr lang="ja-JP" altLang="en-US" sz="800" dirty="0">
                <a:latin typeface="ＭＳ 明朝"/>
                <a:ea typeface="ＭＳ 明朝"/>
              </a:rPr>
              <a:t>歯科レセプト情報と思われるものはデータ化対象外のため算出できない。 </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妊娠</a:t>
            </a:r>
            <a:r>
              <a:rPr lang="en-US" altLang="ja-JP" sz="800" dirty="0">
                <a:latin typeface="ＭＳ 明朝"/>
                <a:ea typeface="ＭＳ 明朝"/>
              </a:rPr>
              <a:t>,</a:t>
            </a:r>
            <a:r>
              <a:rPr lang="ja-JP" altLang="en-US" sz="800" dirty="0">
                <a:latin typeface="ＭＳ 明朝"/>
                <a:ea typeface="ＭＳ 明朝"/>
              </a:rPr>
              <a:t>分娩及び産</a:t>
            </a:r>
            <a:r>
              <a:rPr lang="ja-JP" altLang="en-US" sz="800" dirty="0" err="1">
                <a:latin typeface="ＭＳ 明朝"/>
                <a:ea typeface="ＭＳ 明朝"/>
              </a:rPr>
              <a:t>じょく</a:t>
            </a:r>
            <a:r>
              <a:rPr lang="en-US" altLang="ja-JP" sz="800" dirty="0">
                <a:latin typeface="ＭＳ 明朝"/>
                <a:ea typeface="ＭＳ 明朝"/>
              </a:rPr>
              <a:t>…</a:t>
            </a:r>
            <a:r>
              <a:rPr lang="ja-JP" altLang="en-US" sz="800" dirty="0">
                <a:latin typeface="ＭＳ 明朝"/>
                <a:ea typeface="ＭＳ 明朝"/>
              </a:rPr>
              <a:t>乳房腫大･骨盤変形等の傷病名が含まれるため、“男性”においても医療費が発生する可能性がある。 </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周産期に発生した病態</a:t>
            </a:r>
            <a:r>
              <a:rPr lang="en-US" altLang="ja-JP" sz="800" dirty="0">
                <a:latin typeface="ＭＳ 明朝"/>
                <a:ea typeface="ＭＳ 明朝"/>
              </a:rPr>
              <a:t>…ABO</a:t>
            </a:r>
            <a:r>
              <a:rPr lang="ja-JP" altLang="en-US" sz="800" dirty="0">
                <a:latin typeface="ＭＳ 明朝"/>
                <a:ea typeface="ＭＳ 明朝"/>
              </a:rPr>
              <a:t>因子不適合等の傷病名が含まれるため、周産期</a:t>
            </a:r>
            <a:r>
              <a:rPr lang="en-US" altLang="ja-JP" sz="800" dirty="0">
                <a:latin typeface="ＭＳ 明朝"/>
                <a:ea typeface="ＭＳ 明朝"/>
              </a:rPr>
              <a:t>(</a:t>
            </a:r>
            <a:r>
              <a:rPr lang="ja-JP" altLang="en-US" sz="800" dirty="0">
                <a:latin typeface="ＭＳ 明朝"/>
                <a:ea typeface="ＭＳ 明朝"/>
              </a:rPr>
              <a:t>妊娠</a:t>
            </a:r>
            <a:r>
              <a:rPr lang="en-US" altLang="ja-JP" sz="800" dirty="0">
                <a:latin typeface="ＭＳ 明朝"/>
                <a:ea typeface="ＭＳ 明朝"/>
              </a:rPr>
              <a:t>22</a:t>
            </a:r>
            <a:r>
              <a:rPr lang="ja-JP" altLang="en-US" sz="800" dirty="0">
                <a:latin typeface="ＭＳ 明朝"/>
                <a:ea typeface="ＭＳ 明朝"/>
              </a:rPr>
              <a:t>週から出生後</a:t>
            </a:r>
            <a:r>
              <a:rPr lang="en-US" altLang="ja-JP" sz="800" dirty="0">
                <a:latin typeface="ＭＳ 明朝"/>
                <a:ea typeface="ＭＳ 明朝"/>
              </a:rPr>
              <a:t>7</a:t>
            </a:r>
            <a:r>
              <a:rPr lang="ja-JP" altLang="en-US" sz="800" dirty="0">
                <a:latin typeface="ＭＳ 明朝"/>
                <a:ea typeface="ＭＳ 明朝"/>
              </a:rPr>
              <a:t>日未満</a:t>
            </a:r>
            <a:r>
              <a:rPr lang="en-US" altLang="ja-JP" sz="800" dirty="0">
                <a:latin typeface="ＭＳ 明朝"/>
                <a:ea typeface="ＭＳ 明朝"/>
              </a:rPr>
              <a:t>)</a:t>
            </a:r>
            <a:r>
              <a:rPr lang="ja-JP" altLang="en-US" sz="800" dirty="0">
                <a:latin typeface="ＭＳ 明朝"/>
                <a:ea typeface="ＭＳ 明朝"/>
              </a:rPr>
              <a:t>以外においても医療費が発生する可能性がある。 </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医療費総計</a:t>
            </a:r>
            <a:r>
              <a:rPr lang="en-US" altLang="ja-JP" sz="800" dirty="0">
                <a:latin typeface="ＭＳ 明朝"/>
                <a:ea typeface="ＭＳ 明朝"/>
              </a:rPr>
              <a:t>…</a:t>
            </a:r>
            <a:r>
              <a:rPr lang="ja-JP" altLang="en-US" sz="800" dirty="0">
                <a:latin typeface="ＭＳ 明朝"/>
                <a:ea typeface="ＭＳ 明朝"/>
              </a:rPr>
              <a:t>大分類の疾病項目毎に集計するため、データ化時点で医科レセプトが存在しない</a:t>
            </a:r>
            <a:r>
              <a:rPr lang="en-US" altLang="ja-JP" sz="800" dirty="0">
                <a:latin typeface="ＭＳ 明朝"/>
                <a:ea typeface="ＭＳ 明朝"/>
              </a:rPr>
              <a:t>(</a:t>
            </a:r>
            <a:r>
              <a:rPr lang="ja-JP" altLang="en-US" sz="800" dirty="0">
                <a:latin typeface="ＭＳ 明朝"/>
                <a:ea typeface="ＭＳ 明朝"/>
              </a:rPr>
              <a:t>画像レセプト、月遅れ等</a:t>
            </a:r>
            <a:r>
              <a:rPr lang="en-US" altLang="ja-JP" sz="800" dirty="0">
                <a:latin typeface="ＭＳ 明朝"/>
                <a:ea typeface="ＭＳ 明朝"/>
              </a:rPr>
              <a:t>)</a:t>
            </a:r>
            <a:r>
              <a:rPr lang="ja-JP" altLang="en-US" sz="800" dirty="0">
                <a:latin typeface="ＭＳ 明朝"/>
                <a:ea typeface="ＭＳ 明朝"/>
              </a:rPr>
              <a:t>場合集計できない。そのため他統計と一致しない。 </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レセプト件数</a:t>
            </a:r>
            <a:r>
              <a:rPr lang="en-US" altLang="ja-JP" sz="800" dirty="0">
                <a:latin typeface="ＭＳ 明朝"/>
                <a:ea typeface="ＭＳ 明朝"/>
              </a:rPr>
              <a:t>…</a:t>
            </a:r>
            <a:r>
              <a:rPr lang="ja-JP" altLang="en-US" sz="800" dirty="0">
                <a:latin typeface="ＭＳ 明朝"/>
                <a:ea typeface="ＭＳ 明朝"/>
              </a:rPr>
              <a:t>大分類における疾病項目毎に集計するため、合計件数は他統計と一致しない</a:t>
            </a:r>
            <a:r>
              <a:rPr lang="en-US" altLang="ja-JP" sz="800" dirty="0">
                <a:latin typeface="ＭＳ 明朝"/>
                <a:ea typeface="ＭＳ 明朝"/>
              </a:rPr>
              <a:t>(</a:t>
            </a:r>
            <a:r>
              <a:rPr lang="ja-JP" altLang="en-US" sz="800" dirty="0">
                <a:latin typeface="ＭＳ 明朝"/>
                <a:ea typeface="ＭＳ 明朝"/>
              </a:rPr>
              <a:t>一件のレセプトに複数の疾病があるため</a:t>
            </a:r>
            <a:r>
              <a:rPr lang="en-US" altLang="ja-JP" sz="800" dirty="0">
                <a:latin typeface="ＭＳ 明朝"/>
                <a:ea typeface="ＭＳ 明朝"/>
              </a:rPr>
              <a:t>)</a:t>
            </a:r>
            <a:r>
              <a:rPr lang="ja-JP" altLang="en-US" sz="800" dirty="0" err="1">
                <a:latin typeface="ＭＳ 明朝"/>
                <a:ea typeface="ＭＳ 明朝"/>
              </a:rPr>
              <a:t>。</a:t>
            </a:r>
            <a:r>
              <a:rPr lang="ja-JP" altLang="en-US" sz="800" dirty="0">
                <a:latin typeface="ＭＳ 明朝"/>
                <a:ea typeface="ＭＳ 明朝"/>
              </a:rPr>
              <a:t> </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患者数</a:t>
            </a:r>
            <a:r>
              <a:rPr lang="en-US" altLang="ja-JP" sz="800" dirty="0">
                <a:latin typeface="ＭＳ 明朝"/>
                <a:ea typeface="ＭＳ 明朝"/>
              </a:rPr>
              <a:t>…</a:t>
            </a:r>
            <a:r>
              <a:rPr lang="ja-JP" altLang="en-US" sz="800" dirty="0">
                <a:latin typeface="ＭＳ 明朝"/>
                <a:ea typeface="ＭＳ 明朝"/>
              </a:rPr>
              <a:t>大分類における疾病項目毎に集計するため、合計人数は他統計と一致しない</a:t>
            </a:r>
            <a:r>
              <a:rPr lang="en-US" altLang="ja-JP" sz="800" dirty="0">
                <a:latin typeface="ＭＳ 明朝"/>
                <a:ea typeface="ＭＳ 明朝"/>
              </a:rPr>
              <a:t>(</a:t>
            </a:r>
            <a:r>
              <a:rPr lang="ja-JP" altLang="en-US" sz="800" dirty="0">
                <a:latin typeface="ＭＳ 明朝"/>
                <a:ea typeface="ＭＳ 明朝"/>
              </a:rPr>
              <a:t>複数疾病をもつ患者がいるため</a:t>
            </a:r>
            <a:r>
              <a:rPr lang="en-US" altLang="ja-JP" sz="800" dirty="0">
                <a:latin typeface="ＭＳ 明朝"/>
                <a:ea typeface="ＭＳ 明朝"/>
              </a:rPr>
              <a:t>)</a:t>
            </a:r>
            <a:r>
              <a:rPr lang="ja-JP" altLang="en-US" sz="800" dirty="0" err="1">
                <a:latin typeface="ＭＳ 明朝"/>
                <a:ea typeface="ＭＳ 明朝"/>
              </a:rPr>
              <a:t>。</a:t>
            </a:r>
            <a:r>
              <a:rPr lang="ja-JP" altLang="en-US" sz="800" dirty="0">
                <a:latin typeface="ＭＳ 明朝"/>
                <a:ea typeface="ＭＳ 明朝"/>
              </a:rPr>
              <a:t> </a:t>
            </a:r>
            <a:endParaRPr kumimoji="1" lang="ja-JP" altLang="en-US" sz="800" dirty="0">
              <a:latin typeface="ＭＳ 明朝"/>
              <a:ea typeface="ＭＳ 明朝"/>
            </a:endParaRPr>
          </a:p>
        </p:txBody>
      </p:sp>
      <p:sp>
        <p:nvSpPr>
          <p:cNvPr id="13" name="タイトル_小_2_1_3_1"/>
          <p:cNvSpPr txBox="1"/>
          <p:nvPr/>
        </p:nvSpPr>
        <p:spPr>
          <a:xfrm>
            <a:off x="369000" y="395536"/>
            <a:ext cx="6120000" cy="307777"/>
          </a:xfrm>
          <a:prstGeom prst="rect">
            <a:avLst/>
          </a:prstGeom>
          <a:noFill/>
          <a:ln>
            <a:noFill/>
          </a:ln>
        </p:spPr>
        <p:txBody>
          <a:bodyPr wrap="square" lIns="0" rIns="0" rtlCol="0">
            <a:spAutoFit/>
          </a:bodyPr>
          <a:lstStyle/>
          <a:p>
            <a:r>
              <a:rPr lang="en-US" altLang="ja-JP" sz="1400" dirty="0">
                <a:latin typeface="ＭＳ 明朝"/>
                <a:ea typeface="ＭＳ 明朝"/>
              </a:rPr>
              <a:t>(1)</a:t>
            </a:r>
            <a:r>
              <a:rPr lang="ja-JP" altLang="en-US" sz="1400" dirty="0">
                <a:latin typeface="ＭＳ 明朝"/>
                <a:ea typeface="ＭＳ 明朝"/>
              </a:rPr>
              <a:t>大分類による</a:t>
            </a:r>
            <a:r>
              <a:rPr lang="ja-JP" altLang="ja-JP" sz="1400" dirty="0">
                <a:latin typeface="ＭＳ 明朝"/>
                <a:ea typeface="ＭＳ 明朝"/>
              </a:rPr>
              <a:t>疾病別医療費統計</a:t>
            </a:r>
          </a:p>
        </p:txBody>
      </p:sp>
      <p:sp>
        <p:nvSpPr>
          <p:cNvPr id="15" name="タイトル 1"/>
          <p:cNvSpPr txBox="1">
            <a:spLocks/>
          </p:cNvSpPr>
          <p:nvPr/>
        </p:nvSpPr>
        <p:spPr>
          <a:xfrm>
            <a:off x="369000" y="639475"/>
            <a:ext cx="6120000" cy="1440160"/>
          </a:xfrm>
          <a:prstGeom prst="rect">
            <a:avLst/>
          </a:prstGeom>
          <a:ln>
            <a:noFill/>
          </a:ln>
        </p:spPr>
        <p:txBody>
          <a:bodyPr vert="horz" lIns="0" tIns="45720" rIns="0" bIns="45720" rtlCol="0" anchor="t">
            <a:noAutofit/>
          </a:bodyPr>
          <a:lstStyle/>
          <a:p>
            <a:pPr marL="174625" lvl="0">
              <a:spcBef>
                <a:spcPct val="0"/>
              </a:spcBef>
              <a:defRPr/>
            </a:pPr>
            <a:r>
              <a:rPr lang="ja-JP" altLang="en-US" sz="1300" dirty="0">
                <a:latin typeface="ＭＳ 明朝"/>
                <a:ea typeface="ＭＳ 明朝"/>
                <a:cs typeface="+mj-cs"/>
              </a:rPr>
              <a:t>①</a:t>
            </a:r>
            <a:r>
              <a:rPr lang="zh-CN" altLang="en-US" sz="1300" dirty="0">
                <a:latin typeface="ＭＳ 明朝"/>
                <a:ea typeface="ＭＳ 明朝"/>
                <a:cs typeface="+mj-cs"/>
              </a:rPr>
              <a:t>下野市国民健康保険</a:t>
            </a:r>
            <a:r>
              <a:rPr lang="ja-JP" altLang="en-US" sz="1300" dirty="0">
                <a:latin typeface="ＭＳ 明朝"/>
                <a:ea typeface="ＭＳ 明朝"/>
              </a:rPr>
              <a:t>全体</a:t>
            </a:r>
            <a:endParaRPr lang="en-US" altLang="ja-JP" sz="1300" dirty="0">
              <a:latin typeface="ＭＳ 明朝"/>
              <a:ea typeface="ＭＳ 明朝"/>
              <a:cs typeface="+mj-cs"/>
            </a:endParaRPr>
          </a:p>
          <a:p>
            <a:pPr marL="174625" lvl="0" indent="184150">
              <a:spcBef>
                <a:spcPct val="0"/>
              </a:spcBef>
              <a:defRPr/>
            </a:pPr>
            <a:r>
              <a:rPr lang="ja-JP" altLang="en-US" sz="1200" dirty="0">
                <a:latin typeface="ＭＳ 明朝"/>
                <a:ea typeface="ＭＳ 明朝"/>
              </a:rPr>
              <a:t>以下</a:t>
            </a:r>
            <a:r>
              <a:rPr lang="ja-JP" altLang="ja-JP" sz="1200" dirty="0">
                <a:latin typeface="ＭＳ 明朝"/>
                <a:ea typeface="ＭＳ 明朝"/>
              </a:rPr>
              <a:t>の通り</a:t>
            </a:r>
            <a:r>
              <a:rPr lang="ja-JP" altLang="en-US" sz="1200" dirty="0">
                <a:latin typeface="ＭＳ 明朝"/>
                <a:ea typeface="ＭＳ 明朝"/>
              </a:rPr>
              <a:t>、</a:t>
            </a:r>
            <a:r>
              <a:rPr lang="ja-JP" altLang="ja-JP" sz="1200" dirty="0">
                <a:latin typeface="ＭＳ 明朝"/>
                <a:ea typeface="ＭＳ 明朝"/>
              </a:rPr>
              <a:t>疾病項目毎に医療費</a:t>
            </a:r>
            <a:r>
              <a:rPr lang="ja-JP" altLang="en-US" sz="1200" dirty="0">
                <a:latin typeface="ＭＳ 明朝"/>
                <a:ea typeface="ＭＳ 明朝"/>
              </a:rPr>
              <a:t>総計</a:t>
            </a:r>
            <a:r>
              <a:rPr lang="ja-JP" altLang="ja-JP" sz="1200" dirty="0">
                <a:latin typeface="ＭＳ 明朝"/>
                <a:ea typeface="ＭＳ 明朝"/>
              </a:rPr>
              <a:t>、レセプト件数、患者数を算出した。</a:t>
            </a:r>
            <a:r>
              <a:rPr lang="en-US" altLang="ja-JP" sz="1200" dirty="0">
                <a:latin typeface="ＭＳ 明朝"/>
                <a:ea typeface="ＭＳ 明朝"/>
              </a:rPr>
              <a:t>｢</a:t>
            </a:r>
            <a:r>
              <a:rPr lang="ja-JP" altLang="en-US" sz="1200" dirty="0">
                <a:latin typeface="ＭＳ 明朝"/>
                <a:ea typeface="ＭＳ 明朝"/>
              </a:rPr>
              <a:t>循環器系の疾患</a:t>
            </a:r>
            <a:r>
              <a:rPr lang="en-US" altLang="ja-JP" sz="1200" dirty="0">
                <a:latin typeface="ＭＳ 明朝"/>
                <a:ea typeface="ＭＳ 明朝"/>
              </a:rPr>
              <a:t>｣</a:t>
            </a:r>
            <a:r>
              <a:rPr lang="ja-JP" altLang="ja-JP" sz="1200" dirty="0">
                <a:latin typeface="ＭＳ 明朝"/>
                <a:ea typeface="ＭＳ 明朝"/>
              </a:rPr>
              <a:t>が医療費合計の</a:t>
            </a:r>
            <a:r>
              <a:rPr lang="en-US" altLang="ja-JP" sz="1200" dirty="0">
                <a:latin typeface="ＭＳ 明朝"/>
                <a:ea typeface="ＭＳ 明朝"/>
              </a:rPr>
              <a:t>14.9%</a:t>
            </a:r>
            <a:r>
              <a:rPr lang="ja-JP" altLang="ja-JP" sz="1200" dirty="0">
                <a:latin typeface="ＭＳ 明朝"/>
                <a:ea typeface="ＭＳ 明朝"/>
              </a:rPr>
              <a:t>を占めている。</a:t>
            </a:r>
            <a:r>
              <a:rPr lang="en-US" altLang="ja-JP" sz="1200" dirty="0">
                <a:latin typeface="ＭＳ 明朝"/>
                <a:ea typeface="ＭＳ 明朝"/>
              </a:rPr>
              <a:t>｢</a:t>
            </a:r>
            <a:r>
              <a:rPr lang="ja-JP" altLang="en-US" sz="1200" dirty="0">
                <a:latin typeface="ＭＳ 明朝"/>
                <a:ea typeface="ＭＳ 明朝"/>
              </a:rPr>
              <a:t>新生物</a:t>
            </a:r>
            <a:r>
              <a:rPr lang="en-US" altLang="ja-JP" sz="1200" dirty="0">
                <a:latin typeface="ＭＳ 明朝"/>
                <a:ea typeface="ＭＳ 明朝"/>
              </a:rPr>
              <a:t>｣</a:t>
            </a:r>
            <a:r>
              <a:rPr lang="ja-JP" altLang="ja-JP" sz="1200" dirty="0">
                <a:latin typeface="ＭＳ 明朝"/>
                <a:ea typeface="ＭＳ 明朝"/>
              </a:rPr>
              <a:t>は医療費合計の</a:t>
            </a:r>
            <a:r>
              <a:rPr lang="en-US" altLang="ja-JP" sz="1200" dirty="0">
                <a:latin typeface="ＭＳ 明朝"/>
                <a:ea typeface="ＭＳ 明朝"/>
              </a:rPr>
              <a:t>13.9%</a:t>
            </a:r>
            <a:r>
              <a:rPr lang="ja-JP" altLang="ja-JP" sz="1200" dirty="0" err="1">
                <a:latin typeface="ＭＳ 明朝"/>
                <a:ea typeface="ＭＳ 明朝"/>
              </a:rPr>
              <a:t>、</a:t>
            </a:r>
            <a:r>
              <a:rPr lang="en-US" altLang="ja-JP" sz="1200" dirty="0">
                <a:latin typeface="ＭＳ 明朝"/>
                <a:ea typeface="ＭＳ 明朝"/>
              </a:rPr>
              <a:t>｢</a:t>
            </a:r>
            <a:r>
              <a:rPr lang="ja-JP" altLang="en-US" sz="1200" dirty="0">
                <a:latin typeface="ＭＳ 明朝"/>
                <a:ea typeface="ＭＳ 明朝"/>
              </a:rPr>
              <a:t>内分泌，栄養及び代謝疾患</a:t>
            </a:r>
            <a:r>
              <a:rPr lang="en-US" altLang="ja-JP" sz="1200" dirty="0">
                <a:latin typeface="ＭＳ 明朝"/>
                <a:ea typeface="ＭＳ 明朝"/>
              </a:rPr>
              <a:t>｣</a:t>
            </a:r>
            <a:r>
              <a:rPr lang="ja-JP" altLang="ja-JP" sz="1200" dirty="0">
                <a:latin typeface="ＭＳ 明朝"/>
                <a:ea typeface="ＭＳ 明朝"/>
              </a:rPr>
              <a:t>は医療費合計の</a:t>
            </a:r>
            <a:r>
              <a:rPr lang="en-US" altLang="ja-JP" sz="1200" dirty="0">
                <a:latin typeface="ＭＳ 明朝"/>
                <a:ea typeface="ＭＳ 明朝"/>
              </a:rPr>
              <a:t>9.7%</a:t>
            </a:r>
            <a:r>
              <a:rPr lang="ja-JP" altLang="ja-JP" sz="1200" dirty="0">
                <a:latin typeface="ＭＳ 明朝"/>
                <a:ea typeface="ＭＳ 明朝"/>
              </a:rPr>
              <a:t>と高い割合を占めている。次いで</a:t>
            </a:r>
            <a:r>
              <a:rPr lang="en-US" altLang="ja-JP" sz="1200" dirty="0">
                <a:latin typeface="ＭＳ 明朝"/>
                <a:ea typeface="ＭＳ 明朝"/>
              </a:rPr>
              <a:t>｢</a:t>
            </a:r>
            <a:r>
              <a:rPr lang="ja-JP" altLang="en-US" sz="1200" dirty="0">
                <a:latin typeface="ＭＳ 明朝"/>
                <a:ea typeface="ＭＳ 明朝"/>
              </a:rPr>
              <a:t>精神及び行動の障害</a:t>
            </a:r>
            <a:r>
              <a:rPr lang="en-US" altLang="ja-JP" sz="1200" dirty="0">
                <a:latin typeface="ＭＳ 明朝"/>
                <a:ea typeface="ＭＳ 明朝"/>
              </a:rPr>
              <a:t>｣</a:t>
            </a:r>
            <a:r>
              <a:rPr lang="ja-JP" altLang="ja-JP" sz="1200" dirty="0">
                <a:latin typeface="ＭＳ 明朝"/>
                <a:ea typeface="ＭＳ 明朝"/>
              </a:rPr>
              <a:t>も医療費合計の</a:t>
            </a:r>
            <a:r>
              <a:rPr lang="en-US" altLang="ja-JP" sz="1200" dirty="0">
                <a:latin typeface="ＭＳ 明朝"/>
                <a:ea typeface="ＭＳ 明朝"/>
              </a:rPr>
              <a:t>8.8%</a:t>
            </a:r>
            <a:r>
              <a:rPr lang="ja-JP" altLang="ja-JP" sz="1200" dirty="0">
                <a:latin typeface="ＭＳ 明朝"/>
                <a:ea typeface="ＭＳ 明朝"/>
              </a:rPr>
              <a:t>を占め、高い水準となっている。</a:t>
            </a:r>
            <a:endParaRPr kumimoji="1" lang="ja-JP" altLang="en-US" sz="1200" b="0" i="0" u="none" strike="noStrike" kern="1200" cap="none" spc="0" normalizeH="0" baseline="0" noProof="0" dirty="0">
              <a:ln>
                <a:noFill/>
              </a:ln>
              <a:effectLst/>
              <a:uLnTx/>
              <a:uFillTx/>
              <a:latin typeface="ＭＳ 明朝"/>
              <a:ea typeface="ＭＳ 明朝"/>
              <a:cs typeface="+mj-cs"/>
            </a:endParaRPr>
          </a:p>
        </p:txBody>
      </p:sp>
      <p:grpSp>
        <p:nvGrpSpPr>
          <p:cNvPr id="2" name="グループ化 11"/>
          <p:cNvGrpSpPr>
            <a:grpSpLocks noChangeAspect="1"/>
          </p:cNvGrpSpPr>
          <p:nvPr/>
        </p:nvGrpSpPr>
        <p:grpSpPr>
          <a:xfrm>
            <a:off x="403578" y="1907704"/>
            <a:ext cx="7005697" cy="400110"/>
            <a:chOff x="342850" y="1671935"/>
            <a:chExt cx="7309848" cy="400110"/>
          </a:xfrm>
        </p:grpSpPr>
        <p:sp>
          <p:nvSpPr>
            <p:cNvPr id="11" name="テキスト ボックス 10"/>
            <p:cNvSpPr txBox="1"/>
            <p:nvPr/>
          </p:nvSpPr>
          <p:spPr>
            <a:xfrm>
              <a:off x="3620851" y="1671935"/>
              <a:ext cx="4031847" cy="400110"/>
            </a:xfrm>
            <a:prstGeom prst="rect">
              <a:avLst/>
            </a:prstGeom>
            <a:noFill/>
          </p:spPr>
          <p:txBody>
            <a:bodyPr wrap="square" lIns="0" rIns="0" rtlCol="0">
              <a:spAutoFit/>
            </a:bodyPr>
            <a:lstStyle/>
            <a:p>
              <a:r>
                <a:rPr lang="en-US" altLang="ja-JP" sz="1000" dirty="0">
                  <a:latin typeface="ＭＳ 明朝" panose="02020609040205080304" pitchFamily="17" charset="-128"/>
                  <a:ea typeface="ＭＳ 明朝" panose="02020609040205080304" pitchFamily="17" charset="-128"/>
                </a:rPr>
                <a:t>※</a:t>
              </a:r>
              <a:r>
                <a:rPr lang="ja-JP" altLang="en-US" sz="1000" dirty="0">
                  <a:latin typeface="ＭＳ 明朝" panose="02020609040205080304" pitchFamily="17" charset="-128"/>
                  <a:ea typeface="ＭＳ 明朝" panose="02020609040205080304" pitchFamily="17" charset="-128"/>
                </a:rPr>
                <a:t>各項目毎に上位</a:t>
              </a:r>
              <a:r>
                <a:rPr lang="en-US" altLang="ja-JP" sz="1000" dirty="0">
                  <a:latin typeface="ＭＳ 明朝" panose="02020609040205080304" pitchFamily="17" charset="-128"/>
                  <a:ea typeface="ＭＳ 明朝" panose="02020609040205080304" pitchFamily="17" charset="-128"/>
                </a:rPr>
                <a:t>5</a:t>
              </a:r>
              <a:r>
                <a:rPr lang="ja-JP" altLang="en-US" sz="1000" dirty="0">
                  <a:latin typeface="ＭＳ 明朝" panose="02020609040205080304" pitchFamily="17" charset="-128"/>
                  <a:ea typeface="ＭＳ 明朝" panose="02020609040205080304" pitchFamily="17" charset="-128"/>
                </a:rPr>
                <a:t>疾病を　　　　　　　　表示する。 </a:t>
              </a:r>
            </a:p>
            <a:p>
              <a:endParaRPr kumimoji="1" lang="ja-JP" altLang="en-US" sz="1000" dirty="0">
                <a:latin typeface="ＭＳ 明朝" panose="02020609040205080304" pitchFamily="17" charset="-128"/>
                <a:ea typeface="ＭＳ 明朝" panose="02020609040205080304" pitchFamily="17" charset="-128"/>
              </a:endParaRPr>
            </a:p>
          </p:txBody>
        </p:sp>
        <p:sp>
          <p:nvSpPr>
            <p:cNvPr id="16" name="テキスト ボックス 15"/>
            <p:cNvSpPr txBox="1"/>
            <p:nvPr/>
          </p:nvSpPr>
          <p:spPr>
            <a:xfrm>
              <a:off x="342850" y="1671936"/>
              <a:ext cx="2428987" cy="276999"/>
            </a:xfrm>
            <a:prstGeom prst="rect">
              <a:avLst/>
            </a:prstGeom>
            <a:noFill/>
            <a:ln>
              <a:noFill/>
            </a:ln>
          </p:spPr>
          <p:txBody>
            <a:bodyPr wrap="square" lIns="0" rIns="0" rtlCol="0">
              <a:spAutoFit/>
            </a:bodyPr>
            <a:lstStyle/>
            <a:p>
              <a:r>
                <a:rPr lang="ja-JP" altLang="en-US" sz="1100" dirty="0">
                  <a:latin typeface="ＭＳ 明朝" panose="02020609040205080304" pitchFamily="17" charset="-128"/>
                  <a:ea typeface="ＭＳ 明朝" panose="02020609040205080304" pitchFamily="17" charset="-128"/>
                </a:rPr>
                <a:t>大分類による疾病別医療費統計                 </a:t>
              </a:r>
              <a:r>
                <a:rPr lang="en-US" altLang="ja-JP" sz="1100" dirty="0">
                  <a:latin typeface="ＭＳ 明朝" panose="02020609040205080304" pitchFamily="17" charset="-128"/>
                  <a:ea typeface="ＭＳ 明朝" panose="02020609040205080304" pitchFamily="17" charset="-128"/>
                </a:rPr>
                <a:t>               </a:t>
              </a:r>
              <a:r>
                <a:rPr lang="ja-JP" altLang="en-US" sz="1100" dirty="0">
                  <a:latin typeface="ＭＳ 明朝" panose="02020609040205080304" pitchFamily="17" charset="-128"/>
                  <a:ea typeface="ＭＳ 明朝" panose="02020609040205080304" pitchFamily="17" charset="-128"/>
                </a:rPr>
                <a:t>  </a:t>
              </a:r>
              <a:r>
                <a:rPr lang="ja-JP" altLang="en-US" sz="1200" dirty="0">
                  <a:latin typeface="ＭＳ 明朝" panose="02020609040205080304" pitchFamily="17" charset="-128"/>
                  <a:ea typeface="ＭＳ 明朝" panose="02020609040205080304" pitchFamily="17" charset="-128"/>
                </a:rPr>
                <a:t>　　</a:t>
              </a:r>
              <a:endParaRPr kumimoji="1" lang="ja-JP" altLang="en-US" sz="1200" dirty="0">
                <a:latin typeface="ＭＳ 明朝" panose="02020609040205080304" pitchFamily="17" charset="-128"/>
                <a:ea typeface="ＭＳ 明朝" panose="02020609040205080304" pitchFamily="17" charset="-128"/>
              </a:endParaRPr>
            </a:p>
          </p:txBody>
        </p:sp>
        <p:sp>
          <p:nvSpPr>
            <p:cNvPr id="9" name="正方形/長方形 8"/>
            <p:cNvSpPr/>
            <p:nvPr/>
          </p:nvSpPr>
          <p:spPr>
            <a:xfrm>
              <a:off x="5230115" y="1677049"/>
              <a:ext cx="885825" cy="200025"/>
            </a:xfrm>
            <a:prstGeom prst="rect">
              <a:avLst/>
            </a:prstGeom>
            <a:solidFill>
              <a:schemeClr val="accent6">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90000"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dirty="0">
                  <a:solidFill>
                    <a:sysClr val="windowText" lastClr="000000"/>
                  </a:solidFill>
                  <a:latin typeface="ＭＳ 明朝" panose="02020609040205080304" pitchFamily="17" charset="-128"/>
                  <a:ea typeface="ＭＳ 明朝" panose="02020609040205080304" pitchFamily="17" charset="-128"/>
                </a:rPr>
                <a:t>網掛け</a:t>
              </a:r>
            </a:p>
          </p:txBody>
        </p:sp>
      </p:grpSp>
      <p:sp>
        <p:nvSpPr>
          <p:cNvPr id="14" name="タイトル_小_2_1_3"/>
          <p:cNvSpPr txBox="1"/>
          <p:nvPr/>
        </p:nvSpPr>
        <p:spPr>
          <a:xfrm>
            <a:off x="260648" y="107504"/>
            <a:ext cx="6120000" cy="338554"/>
          </a:xfrm>
          <a:prstGeom prst="rect">
            <a:avLst/>
          </a:prstGeom>
          <a:noFill/>
        </p:spPr>
        <p:txBody>
          <a:bodyPr wrap="square" lIns="0" rIns="0" rtlCol="0">
            <a:spAutoFit/>
          </a:bodyPr>
          <a:lstStyle/>
          <a:p>
            <a:r>
              <a:rPr lang="en-US" altLang="ja-JP" sz="1600" b="1" dirty="0">
                <a:latin typeface="ＭＳ 明朝"/>
                <a:ea typeface="ＭＳ 明朝"/>
              </a:rPr>
              <a:t>1.</a:t>
            </a:r>
            <a:r>
              <a:rPr kumimoji="1" lang="ja-JP" altLang="en-US" sz="1600" b="1" dirty="0">
                <a:latin typeface="ＭＳ 明朝"/>
                <a:ea typeface="ＭＳ 明朝"/>
              </a:rPr>
              <a:t>疾病別医療費</a:t>
            </a:r>
          </a:p>
        </p:txBody>
      </p:sp>
      <p:sp>
        <p:nvSpPr>
          <p:cNvPr id="12" name="スライド番号プレースホルダ 11"/>
          <p:cNvSpPr>
            <a:spLocks noGrp="1"/>
          </p:cNvSpPr>
          <p:nvPr>
            <p:ph type="sldNum" sz="quarter" idx="12"/>
          </p:nvPr>
        </p:nvSpPr>
        <p:spPr/>
        <p:txBody>
          <a:bodyPr/>
          <a:lstStyle/>
          <a:p>
            <a:r>
              <a:rPr kumimoji="1" lang="en-US" altLang="ja-JP" dirty="0" smtClean="0">
                <a:latin typeface="ＭＳ 明朝"/>
                <a:ea typeface="ＭＳ 明朝"/>
              </a:rPr>
              <a:t>43</a:t>
            </a:r>
            <a:endParaRPr kumimoji="1" lang="ja-JP" altLang="en-US" dirty="0">
              <a:latin typeface="ＭＳ 明朝"/>
              <a:ea typeface="ＭＳ 明朝"/>
            </a:endParaRPr>
          </a:p>
        </p:txBody>
      </p:sp>
      <p:pic>
        <p:nvPicPr>
          <p:cNvPr id="14338" name="table3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197100"/>
            <a:ext cx="62611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435289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68660" y="385304"/>
            <a:ext cx="6120680" cy="830997"/>
          </a:xfrm>
          <a:prstGeom prst="rect">
            <a:avLst/>
          </a:prstGeom>
          <a:noFill/>
          <a:ln>
            <a:noFill/>
          </a:ln>
        </p:spPr>
        <p:txBody>
          <a:bodyPr wrap="square" lIns="0" rIns="0" rtlCol="0">
            <a:spAutoFit/>
          </a:bodyPr>
          <a:lstStyle/>
          <a:p>
            <a:pPr indent="174625"/>
            <a:r>
              <a:rPr lang="ja-JP" altLang="en-US" sz="1200" dirty="0">
                <a:latin typeface="ＭＳ 明朝"/>
                <a:ea typeface="ＭＳ 明朝"/>
              </a:rPr>
              <a:t>患者一人当たりの医療費</a:t>
            </a:r>
            <a:r>
              <a:rPr lang="ja-JP" altLang="en-US" sz="1200">
                <a:latin typeface="ＭＳ 明朝"/>
                <a:ea typeface="ＭＳ 明朝"/>
              </a:rPr>
              <a:t>は、</a:t>
            </a:r>
            <a:r>
              <a:rPr lang="en-US" altLang="ja-JP" sz="1200">
                <a:latin typeface="ＭＳ 明朝"/>
                <a:ea typeface="ＭＳ 明朝"/>
              </a:rPr>
              <a:t>｢</a:t>
            </a:r>
            <a:r>
              <a:rPr lang="ja-JP" altLang="en-US" sz="1200">
                <a:latin typeface="ＭＳ 明朝"/>
                <a:ea typeface="ＭＳ 明朝"/>
              </a:rPr>
              <a:t>周産期に発生した病態</a:t>
            </a:r>
            <a:r>
              <a:rPr lang="en-US" altLang="ja-JP" sz="1200">
                <a:latin typeface="ＭＳ 明朝"/>
                <a:ea typeface="ＭＳ 明朝"/>
              </a:rPr>
              <a:t>｣｢</a:t>
            </a:r>
            <a:r>
              <a:rPr lang="ja-JP" altLang="en-US" sz="1200">
                <a:latin typeface="ＭＳ 明朝"/>
                <a:ea typeface="ＭＳ 明朝"/>
              </a:rPr>
              <a:t>精神及び行動の障害</a:t>
            </a:r>
            <a:r>
              <a:rPr lang="en-US" altLang="ja-JP" sz="1200">
                <a:latin typeface="ＭＳ 明朝"/>
                <a:ea typeface="ＭＳ 明朝"/>
              </a:rPr>
              <a:t>｣｢</a:t>
            </a:r>
            <a:r>
              <a:rPr lang="ja-JP" altLang="en-US" sz="1200">
                <a:latin typeface="ＭＳ 明朝"/>
                <a:ea typeface="ＭＳ 明朝"/>
              </a:rPr>
              <a:t>新生物</a:t>
            </a:r>
            <a:r>
              <a:rPr lang="en-US" altLang="ja-JP" sz="1200">
                <a:latin typeface="ＭＳ 明朝"/>
                <a:ea typeface="ＭＳ 明朝"/>
              </a:rPr>
              <a:t>｣</a:t>
            </a:r>
            <a:r>
              <a:rPr lang="ja-JP" altLang="en-US" sz="1200">
                <a:latin typeface="ＭＳ 明朝"/>
                <a:ea typeface="ＭＳ 明朝"/>
              </a:rPr>
              <a:t>が</a:t>
            </a:r>
            <a:r>
              <a:rPr lang="ja-JP" altLang="en-US" sz="1200" dirty="0">
                <a:latin typeface="ＭＳ 明朝"/>
                <a:ea typeface="ＭＳ 明朝"/>
              </a:rPr>
              <a:t>高い。</a:t>
            </a:r>
            <a:r>
              <a:rPr lang="ja-JP" altLang="en-US" sz="1200">
                <a:latin typeface="ＭＳ 明朝"/>
                <a:ea typeface="ＭＳ 明朝"/>
              </a:rPr>
              <a:t>次いで、</a:t>
            </a:r>
            <a:r>
              <a:rPr lang="en-US" altLang="ja-JP" sz="1200">
                <a:latin typeface="ＭＳ 明朝"/>
                <a:ea typeface="ＭＳ 明朝"/>
              </a:rPr>
              <a:t>｢</a:t>
            </a:r>
            <a:r>
              <a:rPr lang="ja-JP" altLang="en-US" sz="1200">
                <a:latin typeface="ＭＳ 明朝"/>
                <a:ea typeface="ＭＳ 明朝"/>
              </a:rPr>
              <a:t>循環器系の疾患</a:t>
            </a:r>
            <a:r>
              <a:rPr lang="en-US" altLang="ja-JP" sz="1200">
                <a:latin typeface="ＭＳ 明朝"/>
                <a:ea typeface="ＭＳ 明朝"/>
              </a:rPr>
              <a:t>｣｢</a:t>
            </a:r>
            <a:r>
              <a:rPr lang="ja-JP" altLang="en-US" sz="1200">
                <a:latin typeface="ＭＳ 明朝"/>
                <a:ea typeface="ＭＳ 明朝"/>
              </a:rPr>
              <a:t>先天奇形，変形及び染色体異常</a:t>
            </a:r>
            <a:r>
              <a:rPr lang="en-US" altLang="ja-JP" sz="1200">
                <a:latin typeface="ＭＳ 明朝"/>
                <a:ea typeface="ＭＳ 明朝"/>
              </a:rPr>
              <a:t>｣｢</a:t>
            </a:r>
            <a:r>
              <a:rPr lang="ja-JP" altLang="en-US" sz="1200">
                <a:latin typeface="ＭＳ 明朝"/>
                <a:ea typeface="ＭＳ 明朝"/>
              </a:rPr>
              <a:t>腎尿路生殖器系の疾患</a:t>
            </a:r>
            <a:r>
              <a:rPr lang="en-US" altLang="ja-JP" sz="1200">
                <a:latin typeface="ＭＳ 明朝"/>
                <a:ea typeface="ＭＳ 明朝"/>
              </a:rPr>
              <a:t>｣</a:t>
            </a:r>
            <a:r>
              <a:rPr lang="ja-JP" altLang="en-US" sz="1200">
                <a:latin typeface="ＭＳ 明朝"/>
                <a:ea typeface="ＭＳ 明朝"/>
              </a:rPr>
              <a:t>の</a:t>
            </a:r>
            <a:r>
              <a:rPr lang="ja-JP" altLang="en-US" sz="1200" dirty="0">
                <a:latin typeface="ＭＳ 明朝"/>
                <a:ea typeface="ＭＳ 明朝"/>
              </a:rPr>
              <a:t>順となる。</a:t>
            </a:r>
            <a:endParaRPr lang="en-US" altLang="ja-JP" sz="1200" dirty="0">
              <a:latin typeface="ＭＳ 明朝"/>
              <a:ea typeface="ＭＳ 明朝"/>
            </a:endParaRPr>
          </a:p>
          <a:p>
            <a:pPr indent="1588"/>
            <a:r>
              <a:rPr lang="ja-JP" altLang="en-US" sz="1200" dirty="0">
                <a:latin typeface="ＭＳ 明朝"/>
                <a:ea typeface="ＭＳ 明朝"/>
              </a:rPr>
              <a:t>　　</a:t>
            </a:r>
            <a:endParaRPr lang="ja-JP" altLang="ja-JP" sz="1200" dirty="0">
              <a:latin typeface="ＭＳ 明朝"/>
              <a:ea typeface="ＭＳ 明朝"/>
            </a:endParaRPr>
          </a:p>
        </p:txBody>
      </p:sp>
      <p:sp>
        <p:nvSpPr>
          <p:cNvPr id="10" name="テキスト ボックス 9"/>
          <p:cNvSpPr txBox="1"/>
          <p:nvPr/>
        </p:nvSpPr>
        <p:spPr>
          <a:xfrm>
            <a:off x="381000" y="1619672"/>
            <a:ext cx="5400000" cy="261610"/>
          </a:xfrm>
          <a:prstGeom prst="rect">
            <a:avLst/>
          </a:prstGeom>
          <a:noFill/>
          <a:ln>
            <a:noFill/>
          </a:ln>
        </p:spPr>
        <p:txBody>
          <a:bodyPr wrap="square" lIns="0" rIns="0" rtlCol="0">
            <a:spAutoFit/>
          </a:bodyPr>
          <a:lstStyle/>
          <a:p>
            <a:r>
              <a:rPr kumimoji="1" lang="ja-JP" altLang="en-US" sz="1100" dirty="0">
                <a:latin typeface="ＭＳ 明朝"/>
                <a:ea typeface="ＭＳ 明朝"/>
              </a:rPr>
              <a:t>患者一人当たりの医療費</a:t>
            </a:r>
          </a:p>
        </p:txBody>
      </p:sp>
      <p:sp>
        <p:nvSpPr>
          <p:cNvPr id="7" name="スライド番号プレースホルダ 6"/>
          <p:cNvSpPr>
            <a:spLocks noGrp="1"/>
          </p:cNvSpPr>
          <p:nvPr>
            <p:ph type="sldNum" sz="quarter" idx="12"/>
          </p:nvPr>
        </p:nvSpPr>
        <p:spPr/>
        <p:txBody>
          <a:bodyPr/>
          <a:lstStyle/>
          <a:p>
            <a:r>
              <a:rPr kumimoji="1" lang="en-US" altLang="ja-JP" dirty="0" smtClean="0">
                <a:latin typeface="ＭＳ 明朝"/>
                <a:ea typeface="ＭＳ 明朝"/>
              </a:rPr>
              <a:t>44</a:t>
            </a:r>
            <a:endParaRPr kumimoji="1" lang="ja-JP" altLang="en-US" dirty="0">
              <a:latin typeface="ＭＳ 明朝"/>
              <a:ea typeface="ＭＳ 明朝"/>
            </a:endParaRPr>
          </a:p>
        </p:txBody>
      </p:sp>
      <p:sp>
        <p:nvSpPr>
          <p:cNvPr id="8" name="注釈文章 9"/>
          <p:cNvSpPr txBox="1">
            <a:spLocks noChangeAspect="1"/>
          </p:cNvSpPr>
          <p:nvPr/>
        </p:nvSpPr>
        <p:spPr>
          <a:xfrm>
            <a:off x="380289" y="5550495"/>
            <a:ext cx="6120000" cy="584775"/>
          </a:xfrm>
          <a:prstGeom prst="rect">
            <a:avLst/>
          </a:prstGeom>
          <a:noFill/>
          <a:ln>
            <a:noFill/>
          </a:ln>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r>
              <a:rPr lang="ja-JP" altLang="en-US" sz="800" dirty="0">
                <a:latin typeface="ＭＳ 明朝"/>
                <a:ea typeface="ＭＳ 明朝"/>
              </a:rPr>
              <a:t> </a:t>
            </a:r>
          </a:p>
          <a:p>
            <a:r>
              <a:rPr lang="ja-JP" altLang="en-US" sz="800" dirty="0">
                <a:latin typeface="ＭＳ 明朝"/>
                <a:ea typeface="ＭＳ 明朝"/>
              </a:rPr>
              <a:t>消化器系の疾患</a:t>
            </a:r>
            <a:r>
              <a:rPr lang="en-US" altLang="ja-JP" sz="800" dirty="0">
                <a:latin typeface="ＭＳ 明朝"/>
                <a:ea typeface="ＭＳ 明朝"/>
              </a:rPr>
              <a:t>…</a:t>
            </a:r>
            <a:r>
              <a:rPr lang="ja-JP" altLang="en-US" sz="800" dirty="0">
                <a:latin typeface="ＭＳ 明朝"/>
                <a:ea typeface="ＭＳ 明朝"/>
              </a:rPr>
              <a:t>歯科レセプト情報と思われるものはデータ化対象外のため算出できない。</a:t>
            </a:r>
            <a:endParaRPr kumimoji="1" lang="ja-JP" altLang="en-US" sz="800" dirty="0">
              <a:latin typeface="ＭＳ 明朝"/>
              <a:ea typeface="ＭＳ 明朝"/>
            </a:endParaRPr>
          </a:p>
        </p:txBody>
      </p:sp>
      <p:pic>
        <p:nvPicPr>
          <p:cNvPr id="15362" name="table33"/>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1905000"/>
            <a:ext cx="6045200" cy="364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64439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381340" y="1143000"/>
            <a:ext cx="5557280" cy="7175499"/>
          </a:xfrm>
          <a:prstGeom prst="rect">
            <a:avLst/>
          </a:prstGeom>
        </p:spPr>
      </p:pic>
      <p:sp>
        <p:nvSpPr>
          <p:cNvPr id="6" name="スライド番号プレースホルダ 5"/>
          <p:cNvSpPr>
            <a:spLocks noGrp="1"/>
          </p:cNvSpPr>
          <p:nvPr>
            <p:ph type="sldNum" sz="quarter" idx="12"/>
          </p:nvPr>
        </p:nvSpPr>
        <p:spPr/>
        <p:txBody>
          <a:bodyPr/>
          <a:lstStyle/>
          <a:p>
            <a:r>
              <a:rPr kumimoji="1" lang="en-US" altLang="ja-JP" dirty="0" smtClean="0">
                <a:latin typeface="ＭＳ 明朝"/>
                <a:ea typeface="ＭＳ 明朝"/>
              </a:rPr>
              <a:t>45</a:t>
            </a:r>
            <a:endParaRPr kumimoji="1" lang="ja-JP" altLang="en-US" dirty="0">
              <a:latin typeface="ＭＳ 明朝"/>
              <a:ea typeface="ＭＳ 明朝"/>
            </a:endParaRPr>
          </a:p>
        </p:txBody>
      </p:sp>
      <p:sp>
        <p:nvSpPr>
          <p:cNvPr id="8" name="テキスト ボックス 7"/>
          <p:cNvSpPr txBox="1"/>
          <p:nvPr/>
        </p:nvSpPr>
        <p:spPr>
          <a:xfrm>
            <a:off x="391578" y="858965"/>
            <a:ext cx="6120000" cy="261610"/>
          </a:xfrm>
          <a:prstGeom prst="rect">
            <a:avLst/>
          </a:prstGeom>
          <a:noFill/>
          <a:ln>
            <a:noFill/>
          </a:ln>
        </p:spPr>
        <p:txBody>
          <a:bodyPr wrap="square" lIns="0" rIns="0" rtlCol="0">
            <a:spAutoFit/>
          </a:bodyPr>
          <a:lstStyle/>
          <a:p>
            <a:r>
              <a:rPr kumimoji="1" lang="ja-JP" altLang="en-US" sz="1100" dirty="0">
                <a:latin typeface="ＭＳ 明朝"/>
                <a:ea typeface="ＭＳ 明朝"/>
              </a:rPr>
              <a:t>疾病項目別医療費割合</a:t>
            </a:r>
          </a:p>
        </p:txBody>
      </p:sp>
      <p:sp>
        <p:nvSpPr>
          <p:cNvPr id="9" name="テキスト ボックス 8"/>
          <p:cNvSpPr txBox="1"/>
          <p:nvPr/>
        </p:nvSpPr>
        <p:spPr>
          <a:xfrm>
            <a:off x="368660" y="251520"/>
            <a:ext cx="6120680" cy="461665"/>
          </a:xfrm>
          <a:prstGeom prst="rect">
            <a:avLst/>
          </a:prstGeom>
          <a:noFill/>
          <a:ln>
            <a:noFill/>
          </a:ln>
        </p:spPr>
        <p:txBody>
          <a:bodyPr wrap="square" lIns="0" rIns="0" rtlCol="0">
            <a:spAutoFit/>
          </a:bodyPr>
          <a:lstStyle/>
          <a:p>
            <a:pPr marL="90488" indent="180975"/>
            <a:r>
              <a:rPr lang="ja-JP" altLang="en-US" sz="1200" dirty="0">
                <a:latin typeface="ＭＳ 明朝"/>
                <a:ea typeface="ＭＳ 明朝"/>
              </a:rPr>
              <a:t>疾病項目別の医療費割合</a:t>
            </a:r>
            <a:r>
              <a:rPr lang="ja-JP" altLang="en-US" sz="1200">
                <a:latin typeface="ＭＳ 明朝"/>
                <a:ea typeface="ＭＳ 明朝"/>
              </a:rPr>
              <a:t>は、</a:t>
            </a:r>
            <a:r>
              <a:rPr lang="en-US" altLang="ja-JP" sz="1200">
                <a:latin typeface="ＭＳ 明朝"/>
                <a:ea typeface="ＭＳ 明朝"/>
              </a:rPr>
              <a:t>｢</a:t>
            </a:r>
            <a:r>
              <a:rPr lang="ja-JP" altLang="en-US" sz="1200">
                <a:latin typeface="ＭＳ 明朝"/>
                <a:ea typeface="ＭＳ 明朝"/>
              </a:rPr>
              <a:t>循環器系の疾患</a:t>
            </a:r>
            <a:r>
              <a:rPr lang="en-US" altLang="ja-JP" sz="1200">
                <a:latin typeface="ＭＳ 明朝"/>
                <a:ea typeface="ＭＳ 明朝"/>
              </a:rPr>
              <a:t>｣｢</a:t>
            </a:r>
            <a:r>
              <a:rPr lang="ja-JP" altLang="en-US" sz="1200">
                <a:latin typeface="ＭＳ 明朝"/>
                <a:ea typeface="ＭＳ 明朝"/>
              </a:rPr>
              <a:t>新生物</a:t>
            </a:r>
            <a:r>
              <a:rPr lang="en-US" altLang="ja-JP" sz="1200">
                <a:latin typeface="ＭＳ 明朝"/>
                <a:ea typeface="ＭＳ 明朝"/>
              </a:rPr>
              <a:t>｣｢</a:t>
            </a:r>
            <a:r>
              <a:rPr lang="ja-JP" altLang="en-US" sz="1200">
                <a:latin typeface="ＭＳ 明朝"/>
                <a:ea typeface="ＭＳ 明朝"/>
              </a:rPr>
              <a:t>内分泌，栄養及び代謝疾患</a:t>
            </a:r>
            <a:r>
              <a:rPr lang="en-US" altLang="ja-JP" sz="1200">
                <a:latin typeface="ＭＳ 明朝"/>
                <a:ea typeface="ＭＳ 明朝"/>
              </a:rPr>
              <a:t>｣｢</a:t>
            </a:r>
            <a:r>
              <a:rPr lang="ja-JP" altLang="en-US" sz="1200">
                <a:latin typeface="ＭＳ 明朝"/>
                <a:ea typeface="ＭＳ 明朝"/>
              </a:rPr>
              <a:t>精神及び行動の障害</a:t>
            </a:r>
            <a:r>
              <a:rPr lang="en-US" altLang="ja-JP" sz="1200">
                <a:latin typeface="ＭＳ 明朝"/>
                <a:ea typeface="ＭＳ 明朝"/>
              </a:rPr>
              <a:t>｣｢</a:t>
            </a:r>
            <a:r>
              <a:rPr lang="ja-JP" altLang="en-US" sz="1200">
                <a:latin typeface="ＭＳ 明朝"/>
                <a:ea typeface="ＭＳ 明朝"/>
              </a:rPr>
              <a:t>筋骨格系及び結合組織の疾患</a:t>
            </a:r>
            <a:r>
              <a:rPr lang="en-US" altLang="ja-JP" sz="1200">
                <a:latin typeface="ＭＳ 明朝"/>
                <a:ea typeface="ＭＳ 明朝"/>
              </a:rPr>
              <a:t>｣</a:t>
            </a:r>
            <a:r>
              <a:rPr lang="ja-JP" altLang="en-US" sz="1200">
                <a:latin typeface="ＭＳ 明朝"/>
                <a:ea typeface="ＭＳ 明朝"/>
              </a:rPr>
              <a:t>の</a:t>
            </a:r>
            <a:r>
              <a:rPr lang="ja-JP" altLang="en-US" sz="1200" dirty="0">
                <a:latin typeface="ＭＳ 明朝"/>
                <a:ea typeface="ＭＳ 明朝"/>
              </a:rPr>
              <a:t>医療費で過半数を占める。</a:t>
            </a:r>
            <a:endParaRPr lang="en-US" altLang="ja-JP" sz="1200" dirty="0">
              <a:latin typeface="ＭＳ 明朝"/>
              <a:ea typeface="ＭＳ 明朝"/>
            </a:endParaRPr>
          </a:p>
        </p:txBody>
      </p:sp>
      <p:sp>
        <p:nvSpPr>
          <p:cNvPr id="7" name="注釈文章 9"/>
          <p:cNvSpPr txBox="1">
            <a:spLocks noChangeAspect="1"/>
          </p:cNvSpPr>
          <p:nvPr/>
        </p:nvSpPr>
        <p:spPr>
          <a:xfrm>
            <a:off x="379886" y="8305399"/>
            <a:ext cx="6120000" cy="584775"/>
          </a:xfrm>
          <a:prstGeom prst="rect">
            <a:avLst/>
          </a:prstGeom>
          <a:noFill/>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r>
              <a:rPr lang="ja-JP" altLang="en-US" sz="800" dirty="0">
                <a:latin typeface="ＭＳ 明朝"/>
                <a:ea typeface="ＭＳ 明朝"/>
              </a:rPr>
              <a:t> </a:t>
            </a:r>
          </a:p>
          <a:p>
            <a:r>
              <a:rPr lang="ja-JP" altLang="en-US" sz="800" dirty="0">
                <a:latin typeface="ＭＳ 明朝"/>
                <a:ea typeface="ＭＳ 明朝"/>
              </a:rPr>
              <a:t>消化器系の疾患</a:t>
            </a:r>
            <a:r>
              <a:rPr lang="en-US" altLang="ja-JP" sz="800" dirty="0">
                <a:latin typeface="ＭＳ 明朝"/>
                <a:ea typeface="ＭＳ 明朝"/>
              </a:rPr>
              <a:t>…</a:t>
            </a:r>
            <a:r>
              <a:rPr lang="ja-JP" altLang="en-US" sz="800" dirty="0">
                <a:latin typeface="ＭＳ 明朝"/>
                <a:ea typeface="ＭＳ 明朝"/>
              </a:rPr>
              <a:t>歯科レセプト情報と思われるものはデータ化対象外のため算出できない。</a:t>
            </a:r>
            <a:endParaRPr kumimoji="1" lang="ja-JP" altLang="en-US" sz="800" dirty="0">
              <a:latin typeface="ＭＳ 明朝"/>
              <a:ea typeface="ＭＳ 明朝"/>
            </a:endParaRPr>
          </a:p>
        </p:txBody>
      </p:sp>
    </p:spTree>
    <p:extLst>
      <p:ext uri="{BB962C8B-B14F-4D97-AF65-F5344CB8AC3E}">
        <p14:creationId xmlns:p14="http://schemas.microsoft.com/office/powerpoint/2010/main" val="226127661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395784" y="887730"/>
            <a:ext cx="6196123" cy="6476768"/>
          </a:xfrm>
          <a:prstGeom prst="rect">
            <a:avLst/>
          </a:prstGeom>
        </p:spPr>
      </p:pic>
      <p:sp>
        <p:nvSpPr>
          <p:cNvPr id="5" name="タイトル 1"/>
          <p:cNvSpPr txBox="1">
            <a:spLocks/>
          </p:cNvSpPr>
          <p:nvPr/>
        </p:nvSpPr>
        <p:spPr>
          <a:xfrm>
            <a:off x="369000" y="258416"/>
            <a:ext cx="6120000" cy="323527"/>
          </a:xfrm>
          <a:prstGeom prst="rect">
            <a:avLst/>
          </a:prstGeom>
          <a:ln>
            <a:noFill/>
          </a:ln>
        </p:spPr>
        <p:txBody>
          <a:bodyPr vert="horz" lIns="0" tIns="45720" rIns="0" bIns="45720" rtlCol="0" anchor="t">
            <a:noAutofit/>
          </a:bodyPr>
          <a:lstStyle/>
          <a:p>
            <a:pPr marL="176213" lvl="0">
              <a:lnSpc>
                <a:spcPct val="150000"/>
              </a:lnSpc>
              <a:spcBef>
                <a:spcPct val="0"/>
              </a:spcBef>
              <a:defRPr/>
            </a:pPr>
            <a:r>
              <a:rPr lang="ja-JP" altLang="ja-JP" sz="1200" dirty="0">
                <a:latin typeface="ＭＳ 明朝"/>
                <a:ea typeface="ＭＳ 明朝"/>
              </a:rPr>
              <a:t>疾病項目毎</a:t>
            </a:r>
            <a:r>
              <a:rPr lang="ja-JP" altLang="en-US" sz="1200" dirty="0">
                <a:latin typeface="ＭＳ 明朝"/>
                <a:ea typeface="ＭＳ 明朝"/>
              </a:rPr>
              <a:t>の医療費、及び患者数をグラフにて示す。</a:t>
            </a:r>
            <a:endParaRPr kumimoji="1" lang="ja-JP" altLang="en-US" sz="1200" b="0" i="0" u="none" strike="noStrike" kern="1200" cap="none" spc="0" normalizeH="0" baseline="0" noProof="0" dirty="0">
              <a:ln>
                <a:noFill/>
              </a:ln>
              <a:effectLst/>
              <a:uLnTx/>
              <a:uFillTx/>
              <a:latin typeface="ＭＳ 明朝"/>
              <a:ea typeface="ＭＳ 明朝"/>
              <a:cs typeface="+mj-cs"/>
            </a:endParaRPr>
          </a:p>
        </p:txBody>
      </p:sp>
      <p:sp>
        <p:nvSpPr>
          <p:cNvPr id="6" name="テキスト ボックス 5"/>
          <p:cNvSpPr txBox="1"/>
          <p:nvPr/>
        </p:nvSpPr>
        <p:spPr>
          <a:xfrm>
            <a:off x="391578" y="631373"/>
            <a:ext cx="6120000" cy="261610"/>
          </a:xfrm>
          <a:prstGeom prst="rect">
            <a:avLst/>
          </a:prstGeom>
          <a:noFill/>
          <a:ln>
            <a:noFill/>
          </a:ln>
        </p:spPr>
        <p:txBody>
          <a:bodyPr wrap="square" lIns="0" rIns="0" rtlCol="0">
            <a:spAutoFit/>
          </a:bodyPr>
          <a:lstStyle/>
          <a:p>
            <a:r>
              <a:rPr lang="ja-JP" altLang="en-US" sz="1100" dirty="0">
                <a:latin typeface="ＭＳ 明朝"/>
                <a:ea typeface="ＭＳ 明朝"/>
              </a:rPr>
              <a:t>大分類による</a:t>
            </a:r>
            <a:r>
              <a:rPr lang="zh-TW" altLang="en-US" sz="1100" dirty="0">
                <a:latin typeface="ＭＳ 明朝"/>
                <a:ea typeface="ＭＳ 明朝"/>
              </a:rPr>
              <a:t>疾病別医療費</a:t>
            </a:r>
            <a:r>
              <a:rPr lang="ja-JP" altLang="en-US" sz="1100" dirty="0">
                <a:latin typeface="ＭＳ 明朝"/>
                <a:ea typeface="ＭＳ 明朝"/>
              </a:rPr>
              <a:t>統計 グラフ</a:t>
            </a:r>
            <a:endParaRPr kumimoji="1" lang="ja-JP" altLang="en-US" sz="1100" dirty="0">
              <a:latin typeface="ＭＳ 明朝"/>
              <a:ea typeface="ＭＳ 明朝"/>
            </a:endParaRPr>
          </a:p>
        </p:txBody>
      </p:sp>
      <p:sp>
        <p:nvSpPr>
          <p:cNvPr id="10" name="注釈文章 9"/>
          <p:cNvSpPr txBox="1">
            <a:spLocks noChangeAspect="1"/>
          </p:cNvSpPr>
          <p:nvPr/>
        </p:nvSpPr>
        <p:spPr>
          <a:xfrm>
            <a:off x="391578" y="7359244"/>
            <a:ext cx="6120000" cy="584775"/>
          </a:xfrm>
          <a:prstGeom prst="rect">
            <a:avLst/>
          </a:prstGeom>
          <a:noFill/>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r>
              <a:rPr lang="ja-JP" altLang="en-US" sz="800" dirty="0">
                <a:latin typeface="ＭＳ 明朝"/>
                <a:ea typeface="ＭＳ 明朝"/>
              </a:rPr>
              <a:t> </a:t>
            </a:r>
          </a:p>
          <a:p>
            <a:r>
              <a:rPr lang="ja-JP" altLang="en-US" sz="800" dirty="0">
                <a:latin typeface="ＭＳ 明朝"/>
                <a:ea typeface="ＭＳ 明朝"/>
              </a:rPr>
              <a:t>消化器系の疾患</a:t>
            </a:r>
            <a:r>
              <a:rPr lang="en-US" altLang="ja-JP" sz="800" dirty="0">
                <a:latin typeface="ＭＳ 明朝"/>
                <a:ea typeface="ＭＳ 明朝"/>
              </a:rPr>
              <a:t>…</a:t>
            </a:r>
            <a:r>
              <a:rPr lang="ja-JP" altLang="en-US" sz="800" dirty="0">
                <a:latin typeface="ＭＳ 明朝"/>
                <a:ea typeface="ＭＳ 明朝"/>
              </a:rPr>
              <a:t>歯科レセプト情報と思われるものはデータ化対象外のため算出できない。</a:t>
            </a:r>
            <a:endParaRPr kumimoji="1" lang="ja-JP" altLang="en-US" sz="800" dirty="0">
              <a:latin typeface="ＭＳ 明朝"/>
              <a:ea typeface="ＭＳ 明朝"/>
            </a:endParaRPr>
          </a:p>
        </p:txBody>
      </p:sp>
      <p:sp>
        <p:nvSpPr>
          <p:cNvPr id="7" name="スライド番号プレースホルダ 6"/>
          <p:cNvSpPr>
            <a:spLocks noGrp="1"/>
          </p:cNvSpPr>
          <p:nvPr>
            <p:ph type="sldNum" sz="quarter" idx="12"/>
          </p:nvPr>
        </p:nvSpPr>
        <p:spPr/>
        <p:txBody>
          <a:bodyPr/>
          <a:lstStyle/>
          <a:p>
            <a:r>
              <a:rPr kumimoji="1" lang="en-US" altLang="ja-JP" dirty="0" smtClean="0">
                <a:latin typeface="ＭＳ 明朝"/>
                <a:ea typeface="ＭＳ 明朝"/>
              </a:rPr>
              <a:t>46</a:t>
            </a:r>
            <a:endParaRPr kumimoji="1" lang="ja-JP" altLang="en-US" dirty="0">
              <a:latin typeface="ＭＳ 明朝"/>
              <a:ea typeface="ＭＳ 明朝"/>
            </a:endParaRPr>
          </a:p>
        </p:txBody>
      </p:sp>
    </p:spTree>
    <p:extLst>
      <p:ext uri="{BB962C8B-B14F-4D97-AF65-F5344CB8AC3E}">
        <p14:creationId xmlns:p14="http://schemas.microsoft.com/office/powerpoint/2010/main" val="19048907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スライド番号プレースホルダ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kumimoji="1" sz="3200">
                <a:solidFill>
                  <a:schemeClr val="tx1"/>
                </a:solidFill>
                <a:latin typeface="Century Schoolbook" pitchFamily="18" charset="0"/>
                <a:ea typeface="ＭＳ Ｐ明朝" panose="02020600040205080304" pitchFamily="18" charset="-128"/>
              </a:defRPr>
            </a:lvl1pPr>
            <a:lvl2pPr marL="742950" indent="-285750">
              <a:spcBef>
                <a:spcPct val="20000"/>
              </a:spcBef>
              <a:buFont typeface="Arial" panose="020B0604020202020204" pitchFamily="34" charset="0"/>
              <a:buChar char="–"/>
              <a:defRPr kumimoji="1" sz="2800">
                <a:solidFill>
                  <a:schemeClr val="tx1"/>
                </a:solidFill>
                <a:latin typeface="Century Schoolbook" pitchFamily="18" charset="0"/>
                <a:ea typeface="ＭＳ Ｐ明朝" panose="02020600040205080304" pitchFamily="18" charset="-128"/>
              </a:defRPr>
            </a:lvl2pPr>
            <a:lvl3pPr marL="1143000" indent="-228600">
              <a:spcBef>
                <a:spcPct val="20000"/>
              </a:spcBef>
              <a:buFont typeface="Arial" panose="020B0604020202020204" pitchFamily="34" charset="0"/>
              <a:buChar char="•"/>
              <a:defRPr kumimoji="1" sz="2400">
                <a:solidFill>
                  <a:schemeClr val="tx1"/>
                </a:solidFill>
                <a:latin typeface="Century Schoolbook" pitchFamily="18" charset="0"/>
                <a:ea typeface="ＭＳ Ｐ明朝" panose="02020600040205080304" pitchFamily="18" charset="-128"/>
              </a:defRPr>
            </a:lvl3pPr>
            <a:lvl4pPr marL="1600200" indent="-228600">
              <a:spcBef>
                <a:spcPct val="20000"/>
              </a:spcBef>
              <a:buFont typeface="Arial" panose="020B0604020202020204" pitchFamily="34" charset="0"/>
              <a:buChar char="–"/>
              <a:defRPr kumimoji="1" sz="2000">
                <a:solidFill>
                  <a:schemeClr val="tx1"/>
                </a:solidFill>
                <a:latin typeface="Century Schoolbook" pitchFamily="18" charset="0"/>
                <a:ea typeface="ＭＳ Ｐ明朝" panose="02020600040205080304" pitchFamily="18" charset="-128"/>
              </a:defRPr>
            </a:lvl4pPr>
            <a:lvl5pPr marL="2057400" indent="-228600">
              <a:spcBef>
                <a:spcPct val="20000"/>
              </a:spcBef>
              <a:buFont typeface="Arial" panose="020B0604020202020204" pitchFamily="34" charset="0"/>
              <a:buChar char="»"/>
              <a:defRPr kumimoji="1" sz="2000">
                <a:solidFill>
                  <a:schemeClr val="tx1"/>
                </a:solidFill>
                <a:latin typeface="Century Schoolbook" pitchFamily="18" charset="0"/>
                <a:ea typeface="ＭＳ Ｐ明朝" panose="02020600040205080304" pitchFamily="18"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entury Schoolbook" pitchFamily="18" charset="0"/>
                <a:ea typeface="ＭＳ Ｐ明朝" panose="02020600040205080304" pitchFamily="18"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entury Schoolbook" pitchFamily="18" charset="0"/>
                <a:ea typeface="ＭＳ Ｐ明朝" panose="02020600040205080304" pitchFamily="18"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entury Schoolbook" pitchFamily="18" charset="0"/>
                <a:ea typeface="ＭＳ Ｐ明朝" panose="02020600040205080304" pitchFamily="18"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entury Schoolbook" pitchFamily="18" charset="0"/>
                <a:ea typeface="ＭＳ Ｐ明朝" panose="02020600040205080304" pitchFamily="18" charset="-128"/>
              </a:defRPr>
            </a:lvl9pPr>
          </a:lstStyle>
          <a:p>
            <a:pPr>
              <a:spcBef>
                <a:spcPct val="0"/>
              </a:spcBef>
              <a:buFontTx/>
              <a:buNone/>
            </a:pPr>
            <a:r>
              <a:rPr lang="en-US" altLang="ja-JP" sz="800" dirty="0">
                <a:solidFill>
                  <a:srgbClr val="959595"/>
                </a:solidFill>
                <a:latin typeface="ＭＳ 明朝" panose="02020609040205080304" pitchFamily="17" charset="-128"/>
                <a:ea typeface="ＭＳ 明朝" panose="02020609040205080304" pitchFamily="17" charset="-128"/>
              </a:rPr>
              <a:t>2</a:t>
            </a:r>
            <a:endParaRPr lang="ja-JP" altLang="en-US" sz="800" dirty="0">
              <a:solidFill>
                <a:srgbClr val="959595"/>
              </a:solidFill>
              <a:latin typeface="ＭＳ 明朝" panose="02020609040205080304" pitchFamily="17" charset="-128"/>
              <a:ea typeface="ＭＳ 明朝" panose="02020609040205080304" pitchFamily="17" charset="-128"/>
            </a:endParaRPr>
          </a:p>
        </p:txBody>
      </p:sp>
      <p:sp>
        <p:nvSpPr>
          <p:cNvPr id="4" name="正方形/長方形 3"/>
          <p:cNvSpPr/>
          <p:nvPr/>
        </p:nvSpPr>
        <p:spPr>
          <a:xfrm>
            <a:off x="0" y="274977"/>
            <a:ext cx="6120681" cy="3347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eaLnBrk="1" fontAlgn="auto" hangingPunct="1">
              <a:spcBef>
                <a:spcPts val="0"/>
              </a:spcBef>
              <a:spcAft>
                <a:spcPts val="0"/>
              </a:spcAft>
              <a:defRPr/>
            </a:pPr>
            <a:r>
              <a:rPr lang="ja-JP" altLang="en-US" sz="1200" dirty="0">
                <a:solidFill>
                  <a:schemeClr val="tx1"/>
                </a:solidFill>
                <a:latin typeface="ＭＳ 明朝" panose="02020609040205080304" pitchFamily="17" charset="-128"/>
                <a:ea typeface="ＭＳ 明朝" panose="02020609040205080304" pitchFamily="17" charset="-128"/>
              </a:rPr>
              <a:t>　</a:t>
            </a:r>
            <a:r>
              <a:rPr lang="ja-JP" altLang="en-US" sz="1100" dirty="0">
                <a:solidFill>
                  <a:schemeClr val="tx1"/>
                </a:solidFill>
                <a:latin typeface="ＭＳ 明朝" panose="02020609040205080304" pitchFamily="17" charset="-128"/>
                <a:ea typeface="ＭＳ 明朝" panose="02020609040205080304" pitchFamily="17" charset="-128"/>
              </a:rPr>
              <a:t>特定健康診査等実施計画、健康しもつけ</a:t>
            </a:r>
            <a:r>
              <a:rPr lang="en-US" altLang="ja-JP" sz="1100" dirty="0">
                <a:solidFill>
                  <a:schemeClr val="tx1"/>
                </a:solidFill>
                <a:latin typeface="ＭＳ 明朝" panose="02020609040205080304" pitchFamily="17" charset="-128"/>
                <a:ea typeface="ＭＳ 明朝" panose="02020609040205080304" pitchFamily="17" charset="-128"/>
              </a:rPr>
              <a:t>21</a:t>
            </a:r>
            <a:r>
              <a:rPr lang="ja-JP" altLang="en-US" sz="1100" dirty="0">
                <a:solidFill>
                  <a:schemeClr val="tx1"/>
                </a:solidFill>
                <a:latin typeface="ＭＳ 明朝" panose="02020609040205080304" pitchFamily="17" charset="-128"/>
                <a:ea typeface="ＭＳ 明朝" panose="02020609040205080304" pitchFamily="17" charset="-128"/>
              </a:rPr>
              <a:t>プランとの一体的な策定について</a:t>
            </a:r>
            <a:endParaRPr lang="en-US" altLang="ja-JP" sz="1100" dirty="0">
              <a:solidFill>
                <a:schemeClr val="tx1"/>
              </a:solidFill>
              <a:latin typeface="ＭＳ 明朝" panose="02020609040205080304" pitchFamily="17" charset="-128"/>
              <a:ea typeface="ＭＳ 明朝" panose="02020609040205080304" pitchFamily="17" charset="-128"/>
            </a:endParaRPr>
          </a:p>
        </p:txBody>
      </p:sp>
      <p:pic>
        <p:nvPicPr>
          <p:cNvPr id="5" name="図 4"/>
          <p:cNvPicPr>
            <a:picLocks noChangeAspect="1"/>
          </p:cNvPicPr>
          <p:nvPr/>
        </p:nvPicPr>
        <p:blipFill>
          <a:blip r:embed="rId3"/>
          <a:stretch>
            <a:fillRect/>
          </a:stretch>
        </p:blipFill>
        <p:spPr>
          <a:xfrm>
            <a:off x="240080" y="544560"/>
            <a:ext cx="6408712" cy="8059888"/>
          </a:xfrm>
          <a:prstGeom prst="rect">
            <a:avLst/>
          </a:prstGeom>
        </p:spPr>
      </p:pic>
    </p:spTree>
    <p:extLst>
      <p:ext uri="{BB962C8B-B14F-4D97-AF65-F5344CB8AC3E}">
        <p14:creationId xmlns:p14="http://schemas.microsoft.com/office/powerpoint/2010/main" val="75816067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4241800" y="1206500"/>
            <a:ext cx="2496845" cy="5816600"/>
          </a:xfrm>
          <a:prstGeom prst="rect">
            <a:avLst/>
          </a:prstGeom>
        </p:spPr>
      </p:pic>
      <p:sp>
        <p:nvSpPr>
          <p:cNvPr id="10" name="注釈文章 9"/>
          <p:cNvSpPr txBox="1">
            <a:spLocks noChangeAspect="1"/>
          </p:cNvSpPr>
          <p:nvPr/>
        </p:nvSpPr>
        <p:spPr>
          <a:xfrm>
            <a:off x="380017" y="7009255"/>
            <a:ext cx="6120000" cy="1200329"/>
          </a:xfrm>
          <a:prstGeom prst="rect">
            <a:avLst/>
          </a:prstGeom>
          <a:noFill/>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r>
              <a:rPr lang="ja-JP" altLang="en-US" sz="800" dirty="0">
                <a:latin typeface="ＭＳ 明朝"/>
                <a:ea typeface="ＭＳ 明朝"/>
              </a:rPr>
              <a:t> </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消化器系の疾患</a:t>
            </a:r>
            <a:r>
              <a:rPr lang="en-US" altLang="ja-JP" sz="800" dirty="0">
                <a:latin typeface="ＭＳ 明朝"/>
                <a:ea typeface="ＭＳ 明朝"/>
              </a:rPr>
              <a:t>…</a:t>
            </a:r>
            <a:r>
              <a:rPr lang="ja-JP" altLang="en-US" sz="800" dirty="0">
                <a:latin typeface="ＭＳ 明朝"/>
                <a:ea typeface="ＭＳ 明朝"/>
              </a:rPr>
              <a:t>歯科レセプト情報と思われるものはデータ化対象外のため算出できない。 </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妊娠</a:t>
            </a:r>
            <a:r>
              <a:rPr lang="en-US" altLang="ja-JP" sz="800" dirty="0">
                <a:latin typeface="ＭＳ 明朝"/>
                <a:ea typeface="ＭＳ 明朝"/>
              </a:rPr>
              <a:t>,</a:t>
            </a:r>
            <a:r>
              <a:rPr lang="ja-JP" altLang="en-US" sz="800" dirty="0">
                <a:latin typeface="ＭＳ 明朝"/>
                <a:ea typeface="ＭＳ 明朝"/>
              </a:rPr>
              <a:t>分娩及び産</a:t>
            </a:r>
            <a:r>
              <a:rPr lang="ja-JP" altLang="en-US" sz="800" dirty="0" err="1">
                <a:latin typeface="ＭＳ 明朝"/>
                <a:ea typeface="ＭＳ 明朝"/>
              </a:rPr>
              <a:t>じょく</a:t>
            </a:r>
            <a:r>
              <a:rPr lang="en-US" altLang="ja-JP" sz="800" dirty="0">
                <a:latin typeface="ＭＳ 明朝"/>
                <a:ea typeface="ＭＳ 明朝"/>
              </a:rPr>
              <a:t>…</a:t>
            </a:r>
            <a:r>
              <a:rPr lang="ja-JP" altLang="en-US" sz="800" dirty="0">
                <a:latin typeface="ＭＳ 明朝"/>
                <a:ea typeface="ＭＳ 明朝"/>
              </a:rPr>
              <a:t>乳房腫大･骨盤変形等の傷病名が含まれるため、“男性”においても医療費が発生する可能性がある。 </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周産期に発生した病態</a:t>
            </a:r>
            <a:r>
              <a:rPr lang="en-US" altLang="ja-JP" sz="800" dirty="0">
                <a:latin typeface="ＭＳ 明朝"/>
                <a:ea typeface="ＭＳ 明朝"/>
              </a:rPr>
              <a:t>…ABO</a:t>
            </a:r>
            <a:r>
              <a:rPr lang="ja-JP" altLang="en-US" sz="800" dirty="0">
                <a:latin typeface="ＭＳ 明朝"/>
                <a:ea typeface="ＭＳ 明朝"/>
              </a:rPr>
              <a:t>因子不適合等の傷病名が含まれるため、周産期</a:t>
            </a:r>
            <a:r>
              <a:rPr lang="en-US" altLang="ja-JP" sz="800" dirty="0">
                <a:latin typeface="ＭＳ 明朝"/>
                <a:ea typeface="ＭＳ 明朝"/>
              </a:rPr>
              <a:t>(</a:t>
            </a:r>
            <a:r>
              <a:rPr lang="ja-JP" altLang="en-US" sz="800" dirty="0">
                <a:latin typeface="ＭＳ 明朝"/>
                <a:ea typeface="ＭＳ 明朝"/>
              </a:rPr>
              <a:t>妊娠</a:t>
            </a:r>
            <a:r>
              <a:rPr lang="en-US" altLang="ja-JP" sz="800" dirty="0">
                <a:latin typeface="ＭＳ 明朝"/>
                <a:ea typeface="ＭＳ 明朝"/>
              </a:rPr>
              <a:t>22</a:t>
            </a:r>
            <a:r>
              <a:rPr lang="ja-JP" altLang="en-US" sz="800" dirty="0">
                <a:latin typeface="ＭＳ 明朝"/>
                <a:ea typeface="ＭＳ 明朝"/>
              </a:rPr>
              <a:t>週から出生後</a:t>
            </a:r>
            <a:r>
              <a:rPr lang="en-US" altLang="ja-JP" sz="800" dirty="0">
                <a:latin typeface="ＭＳ 明朝"/>
                <a:ea typeface="ＭＳ 明朝"/>
              </a:rPr>
              <a:t>7</a:t>
            </a:r>
            <a:r>
              <a:rPr lang="ja-JP" altLang="en-US" sz="800" dirty="0">
                <a:latin typeface="ＭＳ 明朝"/>
                <a:ea typeface="ＭＳ 明朝"/>
              </a:rPr>
              <a:t>日未満</a:t>
            </a:r>
            <a:r>
              <a:rPr lang="en-US" altLang="ja-JP" sz="800" dirty="0">
                <a:latin typeface="ＭＳ 明朝"/>
                <a:ea typeface="ＭＳ 明朝"/>
              </a:rPr>
              <a:t>)</a:t>
            </a:r>
            <a:r>
              <a:rPr lang="ja-JP" altLang="en-US" sz="800" dirty="0">
                <a:latin typeface="ＭＳ 明朝"/>
                <a:ea typeface="ＭＳ 明朝"/>
              </a:rPr>
              <a:t>以外においても医療費が発生する可能性がある。 </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医療費総計</a:t>
            </a:r>
            <a:r>
              <a:rPr lang="en-US" altLang="ja-JP" sz="800" dirty="0">
                <a:latin typeface="ＭＳ 明朝"/>
                <a:ea typeface="ＭＳ 明朝"/>
              </a:rPr>
              <a:t>…</a:t>
            </a:r>
            <a:r>
              <a:rPr lang="ja-JP" altLang="en-US" sz="800" dirty="0">
                <a:latin typeface="ＭＳ 明朝"/>
                <a:ea typeface="ＭＳ 明朝"/>
              </a:rPr>
              <a:t>大分類の疾病項目毎に集計するため、データ化時点で医科レセプトが存在しない</a:t>
            </a:r>
            <a:r>
              <a:rPr lang="en-US" altLang="ja-JP" sz="800" dirty="0">
                <a:latin typeface="ＭＳ 明朝"/>
                <a:ea typeface="ＭＳ 明朝"/>
              </a:rPr>
              <a:t>(</a:t>
            </a:r>
            <a:r>
              <a:rPr lang="ja-JP" altLang="en-US" sz="800" dirty="0">
                <a:latin typeface="ＭＳ 明朝"/>
                <a:ea typeface="ＭＳ 明朝"/>
              </a:rPr>
              <a:t>画像レセプト、月遅れ等</a:t>
            </a:r>
            <a:r>
              <a:rPr lang="en-US" altLang="ja-JP" sz="800" dirty="0">
                <a:latin typeface="ＭＳ 明朝"/>
                <a:ea typeface="ＭＳ 明朝"/>
              </a:rPr>
              <a:t>)</a:t>
            </a:r>
            <a:r>
              <a:rPr lang="ja-JP" altLang="en-US" sz="800" dirty="0">
                <a:latin typeface="ＭＳ 明朝"/>
                <a:ea typeface="ＭＳ 明朝"/>
              </a:rPr>
              <a:t>場合集計できない。そのため他統計と一致しない。 </a:t>
            </a:r>
            <a:endParaRPr kumimoji="1" lang="ja-JP" altLang="en-US" sz="800" dirty="0">
              <a:latin typeface="ＭＳ 明朝"/>
              <a:ea typeface="ＭＳ 明朝"/>
            </a:endParaRPr>
          </a:p>
        </p:txBody>
      </p:sp>
      <p:sp>
        <p:nvSpPr>
          <p:cNvPr id="11" name="タイトル 1"/>
          <p:cNvSpPr txBox="1">
            <a:spLocks/>
          </p:cNvSpPr>
          <p:nvPr/>
        </p:nvSpPr>
        <p:spPr>
          <a:xfrm>
            <a:off x="369000" y="144017"/>
            <a:ext cx="6120000" cy="539551"/>
          </a:xfrm>
          <a:prstGeom prst="rect">
            <a:avLst/>
          </a:prstGeom>
          <a:ln>
            <a:noFill/>
          </a:ln>
        </p:spPr>
        <p:txBody>
          <a:bodyPr vert="horz" lIns="0" tIns="45720" rIns="0" bIns="45720" rtlCol="0" anchor="t">
            <a:noAutofit/>
          </a:bodyPr>
          <a:lstStyle/>
          <a:p>
            <a:pPr lvl="0">
              <a:lnSpc>
                <a:spcPct val="150000"/>
              </a:lnSpc>
              <a:spcBef>
                <a:spcPct val="0"/>
              </a:spcBef>
              <a:defRPr/>
            </a:pPr>
            <a:r>
              <a:rPr lang="ja-JP" altLang="en-US" sz="1300" dirty="0">
                <a:latin typeface="ＭＳ 明朝"/>
                <a:ea typeface="ＭＳ 明朝"/>
                <a:cs typeface="+mj-cs"/>
              </a:rPr>
              <a:t>②</a:t>
            </a:r>
            <a:r>
              <a:rPr lang="ja-JP" altLang="en-US" sz="1300" dirty="0">
                <a:latin typeface="ＭＳ 明朝"/>
                <a:ea typeface="ＭＳ 明朝"/>
              </a:rPr>
              <a:t>入院･入院外比較</a:t>
            </a:r>
            <a:endParaRPr lang="en-US" altLang="ja-JP" sz="1300" dirty="0">
              <a:latin typeface="ＭＳ 明朝"/>
              <a:ea typeface="ＭＳ 明朝"/>
            </a:endParaRPr>
          </a:p>
          <a:p>
            <a:pPr lvl="0" indent="174625">
              <a:lnSpc>
                <a:spcPct val="150000"/>
              </a:lnSpc>
              <a:spcBef>
                <a:spcPct val="0"/>
              </a:spcBef>
              <a:defRPr/>
            </a:pPr>
            <a:r>
              <a:rPr lang="zh-CN" altLang="en-US" sz="1200" dirty="0">
                <a:latin typeface="ＭＳ 明朝"/>
                <a:ea typeface="ＭＳ 明朝"/>
              </a:rPr>
              <a:t>下野市国民健康保険</a:t>
            </a:r>
            <a:r>
              <a:rPr lang="ja-JP" altLang="en-US" sz="1200" dirty="0">
                <a:latin typeface="ＭＳ 明朝"/>
                <a:ea typeface="ＭＳ 明朝"/>
              </a:rPr>
              <a:t>における、疾病別医療費統計を入院･入院外別に示す。</a:t>
            </a:r>
            <a:r>
              <a:rPr kumimoji="1" lang="ja-JP" altLang="ja-JP" sz="1200" b="0" i="0" u="none" strike="noStrike" kern="1200" cap="none" spc="0" normalizeH="0" baseline="0" noProof="0" dirty="0">
                <a:ln>
                  <a:noFill/>
                </a:ln>
                <a:effectLst/>
                <a:uLnTx/>
                <a:uFillTx/>
                <a:latin typeface="ＭＳ 明朝"/>
                <a:ea typeface="ＭＳ 明朝"/>
                <a:cs typeface="+mj-cs"/>
              </a:rPr>
              <a:t/>
            </a:r>
            <a:br>
              <a:rPr kumimoji="1" lang="ja-JP" altLang="ja-JP" sz="1200" b="0" i="0" u="none" strike="noStrike" kern="1200" cap="none" spc="0" normalizeH="0" baseline="0" noProof="0" dirty="0">
                <a:ln>
                  <a:noFill/>
                </a:ln>
                <a:effectLst/>
                <a:uLnTx/>
                <a:uFillTx/>
                <a:latin typeface="ＭＳ 明朝"/>
                <a:ea typeface="ＭＳ 明朝"/>
                <a:cs typeface="+mj-cs"/>
              </a:rPr>
            </a:br>
            <a:r>
              <a:rPr kumimoji="1" lang="ja-JP" altLang="ja-JP" sz="1200" b="0" i="0" u="none" strike="noStrike" kern="1200" cap="none" spc="0" normalizeH="0" baseline="0" noProof="0" dirty="0">
                <a:ln>
                  <a:noFill/>
                </a:ln>
                <a:effectLst/>
                <a:uLnTx/>
                <a:uFillTx/>
                <a:latin typeface="ＭＳ 明朝"/>
                <a:ea typeface="ＭＳ 明朝"/>
                <a:cs typeface="+mj-cs"/>
              </a:rPr>
              <a:t>　</a:t>
            </a:r>
            <a:endParaRPr kumimoji="1" lang="ja-JP" altLang="en-US" sz="1200" b="0" i="0" u="none" strike="noStrike" kern="1200" cap="none" spc="0" normalizeH="0" baseline="0" noProof="0" dirty="0">
              <a:ln>
                <a:noFill/>
              </a:ln>
              <a:effectLst/>
              <a:uLnTx/>
              <a:uFillTx/>
              <a:latin typeface="ＭＳ 明朝"/>
              <a:ea typeface="ＭＳ 明朝"/>
              <a:cs typeface="+mj-cs"/>
            </a:endParaRPr>
          </a:p>
        </p:txBody>
      </p:sp>
      <p:sp>
        <p:nvSpPr>
          <p:cNvPr id="13" name="スライド番号プレースホルダ 12"/>
          <p:cNvSpPr>
            <a:spLocks noGrp="1"/>
          </p:cNvSpPr>
          <p:nvPr>
            <p:ph type="sldNum" sz="quarter" idx="12"/>
          </p:nvPr>
        </p:nvSpPr>
        <p:spPr/>
        <p:txBody>
          <a:bodyPr/>
          <a:lstStyle/>
          <a:p>
            <a:r>
              <a:rPr kumimoji="1" lang="en-US" altLang="ja-JP" dirty="0" smtClean="0">
                <a:latin typeface="ＭＳ 明朝"/>
                <a:ea typeface="ＭＳ 明朝"/>
              </a:rPr>
              <a:t>47</a:t>
            </a:r>
            <a:endParaRPr kumimoji="1" lang="ja-JP" altLang="en-US" dirty="0">
              <a:latin typeface="ＭＳ 明朝"/>
              <a:ea typeface="ＭＳ 明朝"/>
            </a:endParaRPr>
          </a:p>
        </p:txBody>
      </p:sp>
      <p:grpSp>
        <p:nvGrpSpPr>
          <p:cNvPr id="9" name="グループ化 8"/>
          <p:cNvGrpSpPr/>
          <p:nvPr/>
        </p:nvGrpSpPr>
        <p:grpSpPr>
          <a:xfrm>
            <a:off x="403702" y="930114"/>
            <a:ext cx="6841722" cy="411398"/>
            <a:chOff x="557894" y="1763550"/>
            <a:chExt cx="6841722" cy="411398"/>
          </a:xfrm>
        </p:grpSpPr>
        <p:sp>
          <p:nvSpPr>
            <p:cNvPr id="16" name="テキスト ボックス 15"/>
            <p:cNvSpPr txBox="1"/>
            <p:nvPr/>
          </p:nvSpPr>
          <p:spPr>
            <a:xfrm>
              <a:off x="3629744" y="1774838"/>
              <a:ext cx="3769872" cy="400110"/>
            </a:xfrm>
            <a:prstGeom prst="rect">
              <a:avLst/>
            </a:prstGeom>
            <a:noFill/>
          </p:spPr>
          <p:txBody>
            <a:bodyPr wrap="square" lIns="0" rIns="0" rtlCol="0">
              <a:spAutoFit/>
            </a:bodyPr>
            <a:lstStyle/>
            <a:p>
              <a:r>
                <a:rPr lang="en-US" altLang="ja-JP" sz="1000" dirty="0">
                  <a:latin typeface="ＭＳ 明朝" panose="02020609040205080304" pitchFamily="17" charset="-128"/>
                  <a:ea typeface="ＭＳ 明朝" panose="02020609040205080304" pitchFamily="17" charset="-128"/>
                </a:rPr>
                <a:t>※</a:t>
              </a:r>
              <a:r>
                <a:rPr lang="ja-JP" altLang="en-US" sz="1000" dirty="0">
                  <a:latin typeface="ＭＳ 明朝" panose="02020609040205080304" pitchFamily="17" charset="-128"/>
                  <a:ea typeface="ＭＳ 明朝" panose="02020609040205080304" pitchFamily="17" charset="-128"/>
                </a:rPr>
                <a:t>各項目毎に上位</a:t>
              </a:r>
              <a:r>
                <a:rPr lang="en-US" altLang="ja-JP" sz="1000" dirty="0">
                  <a:latin typeface="ＭＳ 明朝" panose="02020609040205080304" pitchFamily="17" charset="-128"/>
                  <a:ea typeface="ＭＳ 明朝" panose="02020609040205080304" pitchFamily="17" charset="-128"/>
                </a:rPr>
                <a:t>5</a:t>
              </a:r>
              <a:r>
                <a:rPr lang="ja-JP" altLang="en-US" sz="1000" dirty="0">
                  <a:latin typeface="ＭＳ 明朝" panose="02020609040205080304" pitchFamily="17" charset="-128"/>
                  <a:ea typeface="ＭＳ 明朝" panose="02020609040205080304" pitchFamily="17" charset="-128"/>
                </a:rPr>
                <a:t>疾病を　　　　　　　　表示する。 </a:t>
              </a:r>
            </a:p>
            <a:p>
              <a:endParaRPr kumimoji="1" lang="ja-JP" altLang="en-US" sz="1000" dirty="0">
                <a:latin typeface="ＭＳ 明朝" panose="02020609040205080304" pitchFamily="17" charset="-128"/>
                <a:ea typeface="ＭＳ 明朝" panose="02020609040205080304" pitchFamily="17" charset="-128"/>
              </a:endParaRPr>
            </a:p>
          </p:txBody>
        </p:sp>
        <p:sp>
          <p:nvSpPr>
            <p:cNvPr id="17" name="テキスト ボックス 16"/>
            <p:cNvSpPr txBox="1"/>
            <p:nvPr/>
          </p:nvSpPr>
          <p:spPr>
            <a:xfrm>
              <a:off x="557894" y="1763550"/>
              <a:ext cx="2255788" cy="276999"/>
            </a:xfrm>
            <a:prstGeom prst="rect">
              <a:avLst/>
            </a:prstGeom>
            <a:noFill/>
            <a:ln>
              <a:noFill/>
            </a:ln>
          </p:spPr>
          <p:txBody>
            <a:bodyPr wrap="square" lIns="0" rIns="0" rtlCol="0">
              <a:spAutoFit/>
            </a:bodyPr>
            <a:lstStyle/>
            <a:p>
              <a:r>
                <a:rPr lang="ja-JP" altLang="en-US" sz="1100" dirty="0">
                  <a:latin typeface="ＭＳ 明朝" panose="02020609040205080304" pitchFamily="17" charset="-128"/>
                  <a:ea typeface="ＭＳ 明朝" panose="02020609040205080304" pitchFamily="17" charset="-128"/>
                </a:rPr>
                <a:t>大分類による疾病別医療費統計                 </a:t>
              </a:r>
              <a:r>
                <a:rPr lang="en-US" altLang="ja-JP" sz="1100" dirty="0">
                  <a:latin typeface="ＭＳ 明朝" panose="02020609040205080304" pitchFamily="17" charset="-128"/>
                  <a:ea typeface="ＭＳ 明朝" panose="02020609040205080304" pitchFamily="17" charset="-128"/>
                </a:rPr>
                <a:t>               </a:t>
              </a:r>
              <a:r>
                <a:rPr lang="ja-JP" altLang="en-US" sz="1100" dirty="0">
                  <a:latin typeface="ＭＳ 明朝" panose="02020609040205080304" pitchFamily="17" charset="-128"/>
                  <a:ea typeface="ＭＳ 明朝" panose="02020609040205080304" pitchFamily="17" charset="-128"/>
                </a:rPr>
                <a:t>  </a:t>
              </a:r>
              <a:r>
                <a:rPr lang="ja-JP" altLang="en-US" sz="1200" dirty="0">
                  <a:latin typeface="ＭＳ 明朝" panose="02020609040205080304" pitchFamily="17" charset="-128"/>
                  <a:ea typeface="ＭＳ 明朝" panose="02020609040205080304" pitchFamily="17" charset="-128"/>
                </a:rPr>
                <a:t>　　</a:t>
              </a:r>
              <a:endParaRPr kumimoji="1" lang="ja-JP" altLang="en-US" sz="1200" dirty="0">
                <a:latin typeface="ＭＳ 明朝" panose="02020609040205080304" pitchFamily="17" charset="-128"/>
                <a:ea typeface="ＭＳ 明朝" panose="02020609040205080304" pitchFamily="17" charset="-128"/>
              </a:endParaRPr>
            </a:p>
          </p:txBody>
        </p:sp>
        <p:sp>
          <p:nvSpPr>
            <p:cNvPr id="18" name="正方形/長方形 17"/>
            <p:cNvSpPr/>
            <p:nvPr/>
          </p:nvSpPr>
          <p:spPr>
            <a:xfrm>
              <a:off x="5134711" y="1799264"/>
              <a:ext cx="885825" cy="200025"/>
            </a:xfrm>
            <a:prstGeom prst="rect">
              <a:avLst/>
            </a:prstGeom>
            <a:solidFill>
              <a:schemeClr val="accent6">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dirty="0">
                  <a:solidFill>
                    <a:sysClr val="windowText" lastClr="000000"/>
                  </a:solidFill>
                  <a:latin typeface="ＭＳ 明朝" panose="02020609040205080304" pitchFamily="17" charset="-128"/>
                  <a:ea typeface="ＭＳ 明朝" panose="02020609040205080304" pitchFamily="17" charset="-128"/>
                </a:rPr>
                <a:t>網掛け</a:t>
              </a:r>
            </a:p>
          </p:txBody>
        </p:sp>
      </p:grpSp>
      <p:pic>
        <p:nvPicPr>
          <p:cNvPr id="18434" name="table3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206500"/>
            <a:ext cx="3733800" cy="581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229429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4241800" y="1206501"/>
            <a:ext cx="2493876" cy="5813772"/>
          </a:xfrm>
          <a:prstGeom prst="rect">
            <a:avLst/>
          </a:prstGeom>
        </p:spPr>
      </p:pic>
      <p:sp>
        <p:nvSpPr>
          <p:cNvPr id="15" name="タイトル 1"/>
          <p:cNvSpPr txBox="1">
            <a:spLocks/>
          </p:cNvSpPr>
          <p:nvPr/>
        </p:nvSpPr>
        <p:spPr>
          <a:xfrm>
            <a:off x="372970" y="144017"/>
            <a:ext cx="6120000" cy="539551"/>
          </a:xfrm>
          <a:prstGeom prst="rect">
            <a:avLst/>
          </a:prstGeom>
          <a:ln>
            <a:noFill/>
          </a:ln>
        </p:spPr>
        <p:txBody>
          <a:bodyPr vert="horz" lIns="0" tIns="45720" rIns="0" bIns="45720" rtlCol="0" anchor="t">
            <a:noAutofit/>
          </a:bodyPr>
          <a:lstStyle/>
          <a:p>
            <a:pPr lvl="0">
              <a:lnSpc>
                <a:spcPct val="150000"/>
              </a:lnSpc>
              <a:spcBef>
                <a:spcPct val="0"/>
              </a:spcBef>
              <a:defRPr/>
            </a:pPr>
            <a:r>
              <a:rPr lang="ja-JP" altLang="en-US" sz="1300" dirty="0">
                <a:latin typeface="ＭＳ 明朝"/>
                <a:ea typeface="ＭＳ 明朝"/>
              </a:rPr>
              <a:t>③男性･女性比較</a:t>
            </a:r>
            <a:endParaRPr lang="en-US" altLang="ja-JP" sz="1300" dirty="0">
              <a:latin typeface="ＭＳ 明朝"/>
              <a:ea typeface="ＭＳ 明朝"/>
            </a:endParaRPr>
          </a:p>
          <a:p>
            <a:pPr lvl="0" indent="176213">
              <a:lnSpc>
                <a:spcPct val="150000"/>
              </a:lnSpc>
              <a:spcBef>
                <a:spcPct val="0"/>
              </a:spcBef>
              <a:defRPr/>
            </a:pPr>
            <a:r>
              <a:rPr lang="zh-CN" altLang="en-US" sz="1200" dirty="0">
                <a:latin typeface="ＭＳ 明朝"/>
                <a:ea typeface="ＭＳ 明朝"/>
              </a:rPr>
              <a:t>下野市国民健康保険</a:t>
            </a:r>
            <a:r>
              <a:rPr lang="ja-JP" altLang="en-US" sz="1200" dirty="0">
                <a:latin typeface="ＭＳ 明朝"/>
                <a:ea typeface="ＭＳ 明朝"/>
              </a:rPr>
              <a:t>における、疾病別医療費を男女別に示す。</a:t>
            </a:r>
            <a:r>
              <a:rPr kumimoji="1" lang="ja-JP" altLang="ja-JP" sz="1200" b="0" i="0" u="none" strike="noStrike" kern="1200" cap="none" spc="0" normalizeH="0" baseline="0" noProof="0" dirty="0">
                <a:ln>
                  <a:noFill/>
                </a:ln>
                <a:effectLst/>
                <a:uLnTx/>
                <a:uFillTx/>
                <a:latin typeface="ＭＳ 明朝"/>
                <a:ea typeface="ＭＳ 明朝"/>
                <a:cs typeface="+mj-cs"/>
              </a:rPr>
              <a:t/>
            </a:r>
            <a:br>
              <a:rPr kumimoji="1" lang="ja-JP" altLang="ja-JP" sz="1200" b="0" i="0" u="none" strike="noStrike" kern="1200" cap="none" spc="0" normalizeH="0" baseline="0" noProof="0" dirty="0">
                <a:ln>
                  <a:noFill/>
                </a:ln>
                <a:effectLst/>
                <a:uLnTx/>
                <a:uFillTx/>
                <a:latin typeface="ＭＳ 明朝"/>
                <a:ea typeface="ＭＳ 明朝"/>
                <a:cs typeface="+mj-cs"/>
              </a:rPr>
            </a:br>
            <a:r>
              <a:rPr kumimoji="1" lang="ja-JP" altLang="ja-JP" sz="1200" b="0" i="0" u="none" strike="noStrike" kern="1200" cap="none" spc="0" normalizeH="0" baseline="0" noProof="0" dirty="0">
                <a:ln>
                  <a:noFill/>
                </a:ln>
                <a:effectLst/>
                <a:uLnTx/>
                <a:uFillTx/>
                <a:latin typeface="ＭＳ 明朝"/>
                <a:ea typeface="ＭＳ 明朝"/>
                <a:cs typeface="+mj-cs"/>
              </a:rPr>
              <a:t>　</a:t>
            </a:r>
            <a:endParaRPr kumimoji="1" lang="ja-JP" altLang="en-US" sz="1200" b="0" i="0" u="none" strike="noStrike" kern="1200" cap="none" spc="0" normalizeH="0" baseline="0" noProof="0" dirty="0">
              <a:ln>
                <a:noFill/>
              </a:ln>
              <a:effectLst/>
              <a:uLnTx/>
              <a:uFillTx/>
              <a:latin typeface="ＭＳ 明朝"/>
              <a:ea typeface="ＭＳ 明朝"/>
              <a:cs typeface="+mj-cs"/>
            </a:endParaRPr>
          </a:p>
        </p:txBody>
      </p:sp>
      <p:sp>
        <p:nvSpPr>
          <p:cNvPr id="10" name="スライド番号プレースホルダ 9"/>
          <p:cNvSpPr>
            <a:spLocks noGrp="1"/>
          </p:cNvSpPr>
          <p:nvPr>
            <p:ph type="sldNum" sz="quarter" idx="12"/>
          </p:nvPr>
        </p:nvSpPr>
        <p:spPr/>
        <p:txBody>
          <a:bodyPr/>
          <a:lstStyle/>
          <a:p>
            <a:r>
              <a:rPr kumimoji="1" lang="en-US" altLang="ja-JP" dirty="0" smtClean="0">
                <a:latin typeface="ＭＳ 明朝"/>
                <a:ea typeface="ＭＳ 明朝"/>
              </a:rPr>
              <a:t>48</a:t>
            </a:r>
            <a:endParaRPr kumimoji="1" lang="ja-JP" altLang="en-US" dirty="0">
              <a:latin typeface="ＭＳ 明朝"/>
              <a:ea typeface="ＭＳ 明朝"/>
            </a:endParaRPr>
          </a:p>
        </p:txBody>
      </p:sp>
      <p:sp>
        <p:nvSpPr>
          <p:cNvPr id="9" name="注釈文章 9"/>
          <p:cNvSpPr txBox="1">
            <a:spLocks noChangeAspect="1"/>
          </p:cNvSpPr>
          <p:nvPr/>
        </p:nvSpPr>
        <p:spPr>
          <a:xfrm>
            <a:off x="379886" y="7020272"/>
            <a:ext cx="6120000" cy="1200329"/>
          </a:xfrm>
          <a:prstGeom prst="rect">
            <a:avLst/>
          </a:prstGeom>
          <a:noFill/>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r>
              <a:rPr lang="ja-JP" altLang="en-US" sz="800" dirty="0">
                <a:latin typeface="ＭＳ 明朝"/>
                <a:ea typeface="ＭＳ 明朝"/>
              </a:rPr>
              <a:t>  </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消化器系の疾患</a:t>
            </a:r>
            <a:r>
              <a:rPr lang="en-US" altLang="ja-JP" sz="800" dirty="0">
                <a:latin typeface="ＭＳ 明朝"/>
                <a:ea typeface="ＭＳ 明朝"/>
              </a:rPr>
              <a:t>…</a:t>
            </a:r>
            <a:r>
              <a:rPr lang="ja-JP" altLang="en-US" sz="800" dirty="0">
                <a:latin typeface="ＭＳ 明朝"/>
                <a:ea typeface="ＭＳ 明朝"/>
              </a:rPr>
              <a:t>歯科レセプト情報と思われるものはデータ化対象外のため算出できない。 </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妊娠</a:t>
            </a:r>
            <a:r>
              <a:rPr lang="en-US" altLang="ja-JP" sz="800" dirty="0">
                <a:latin typeface="ＭＳ 明朝"/>
                <a:ea typeface="ＭＳ 明朝"/>
              </a:rPr>
              <a:t>,</a:t>
            </a:r>
            <a:r>
              <a:rPr lang="ja-JP" altLang="en-US" sz="800" dirty="0">
                <a:latin typeface="ＭＳ 明朝"/>
                <a:ea typeface="ＭＳ 明朝"/>
              </a:rPr>
              <a:t>分娩及び産</a:t>
            </a:r>
            <a:r>
              <a:rPr lang="ja-JP" altLang="en-US" sz="800" dirty="0" err="1">
                <a:latin typeface="ＭＳ 明朝"/>
                <a:ea typeface="ＭＳ 明朝"/>
              </a:rPr>
              <a:t>じょく</a:t>
            </a:r>
            <a:r>
              <a:rPr lang="en-US" altLang="ja-JP" sz="800" dirty="0">
                <a:latin typeface="ＭＳ 明朝"/>
                <a:ea typeface="ＭＳ 明朝"/>
              </a:rPr>
              <a:t>…</a:t>
            </a:r>
            <a:r>
              <a:rPr lang="ja-JP" altLang="en-US" sz="800" dirty="0">
                <a:latin typeface="ＭＳ 明朝"/>
                <a:ea typeface="ＭＳ 明朝"/>
              </a:rPr>
              <a:t>乳房腫大･骨盤変形等の傷病名が含まれるため、“男性”においても医療費が発生する可能性がある。 </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周産期に発生した病態</a:t>
            </a:r>
            <a:r>
              <a:rPr lang="en-US" altLang="ja-JP" sz="800" dirty="0">
                <a:latin typeface="ＭＳ 明朝"/>
                <a:ea typeface="ＭＳ 明朝"/>
              </a:rPr>
              <a:t>…ABO</a:t>
            </a:r>
            <a:r>
              <a:rPr lang="ja-JP" altLang="en-US" sz="800" dirty="0">
                <a:latin typeface="ＭＳ 明朝"/>
                <a:ea typeface="ＭＳ 明朝"/>
              </a:rPr>
              <a:t>因子不適合等の傷病名が含まれるため、周産期</a:t>
            </a:r>
            <a:r>
              <a:rPr lang="en-US" altLang="ja-JP" sz="800" dirty="0">
                <a:latin typeface="ＭＳ 明朝"/>
                <a:ea typeface="ＭＳ 明朝"/>
              </a:rPr>
              <a:t>(</a:t>
            </a:r>
            <a:r>
              <a:rPr lang="ja-JP" altLang="en-US" sz="800" dirty="0">
                <a:latin typeface="ＭＳ 明朝"/>
                <a:ea typeface="ＭＳ 明朝"/>
              </a:rPr>
              <a:t>妊娠</a:t>
            </a:r>
            <a:r>
              <a:rPr lang="en-US" altLang="ja-JP" sz="800" dirty="0">
                <a:latin typeface="ＭＳ 明朝"/>
                <a:ea typeface="ＭＳ 明朝"/>
              </a:rPr>
              <a:t>22</a:t>
            </a:r>
            <a:r>
              <a:rPr lang="ja-JP" altLang="en-US" sz="800" dirty="0">
                <a:latin typeface="ＭＳ 明朝"/>
                <a:ea typeface="ＭＳ 明朝"/>
              </a:rPr>
              <a:t>週から出生後</a:t>
            </a:r>
            <a:r>
              <a:rPr lang="en-US" altLang="ja-JP" sz="800" dirty="0">
                <a:latin typeface="ＭＳ 明朝"/>
                <a:ea typeface="ＭＳ 明朝"/>
              </a:rPr>
              <a:t>7</a:t>
            </a:r>
            <a:r>
              <a:rPr lang="ja-JP" altLang="en-US" sz="800" dirty="0">
                <a:latin typeface="ＭＳ 明朝"/>
                <a:ea typeface="ＭＳ 明朝"/>
              </a:rPr>
              <a:t>日未満</a:t>
            </a:r>
            <a:r>
              <a:rPr lang="en-US" altLang="ja-JP" sz="800" dirty="0">
                <a:latin typeface="ＭＳ 明朝"/>
                <a:ea typeface="ＭＳ 明朝"/>
              </a:rPr>
              <a:t>)</a:t>
            </a:r>
            <a:r>
              <a:rPr lang="ja-JP" altLang="en-US" sz="800" dirty="0">
                <a:latin typeface="ＭＳ 明朝"/>
                <a:ea typeface="ＭＳ 明朝"/>
              </a:rPr>
              <a:t>以外においても医療費が発生する可能性がある。 </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医療費総計</a:t>
            </a:r>
            <a:r>
              <a:rPr lang="en-US" altLang="ja-JP" sz="800" dirty="0">
                <a:latin typeface="ＭＳ 明朝"/>
                <a:ea typeface="ＭＳ 明朝"/>
              </a:rPr>
              <a:t>…</a:t>
            </a:r>
            <a:r>
              <a:rPr lang="ja-JP" altLang="en-US" sz="800" dirty="0">
                <a:latin typeface="ＭＳ 明朝"/>
                <a:ea typeface="ＭＳ 明朝"/>
              </a:rPr>
              <a:t>大分類の疾病項目毎に集計するため、データ化時点で医科レセプトが存在しない</a:t>
            </a:r>
            <a:r>
              <a:rPr lang="en-US" altLang="ja-JP" sz="800" dirty="0">
                <a:latin typeface="ＭＳ 明朝"/>
                <a:ea typeface="ＭＳ 明朝"/>
              </a:rPr>
              <a:t>(</a:t>
            </a:r>
            <a:r>
              <a:rPr lang="ja-JP" altLang="en-US" sz="800" dirty="0">
                <a:latin typeface="ＭＳ 明朝"/>
                <a:ea typeface="ＭＳ 明朝"/>
              </a:rPr>
              <a:t>画像レセプト、月遅れ等</a:t>
            </a:r>
            <a:r>
              <a:rPr lang="en-US" altLang="ja-JP" sz="800" dirty="0">
                <a:latin typeface="ＭＳ 明朝"/>
                <a:ea typeface="ＭＳ 明朝"/>
              </a:rPr>
              <a:t>)</a:t>
            </a:r>
            <a:r>
              <a:rPr lang="ja-JP" altLang="en-US" sz="800" dirty="0">
                <a:latin typeface="ＭＳ 明朝"/>
                <a:ea typeface="ＭＳ 明朝"/>
              </a:rPr>
              <a:t>場合集計できない。そのため他統計と一致しない。 </a:t>
            </a:r>
            <a:endParaRPr kumimoji="1" lang="ja-JP" altLang="en-US" sz="800" dirty="0">
              <a:latin typeface="ＭＳ 明朝"/>
              <a:ea typeface="ＭＳ 明朝"/>
            </a:endParaRPr>
          </a:p>
        </p:txBody>
      </p:sp>
      <p:grpSp>
        <p:nvGrpSpPr>
          <p:cNvPr id="11" name="グループ化 8"/>
          <p:cNvGrpSpPr/>
          <p:nvPr/>
        </p:nvGrpSpPr>
        <p:grpSpPr>
          <a:xfrm>
            <a:off x="403702" y="930114"/>
            <a:ext cx="6939186" cy="411398"/>
            <a:chOff x="557894" y="1763550"/>
            <a:chExt cx="6939186" cy="411398"/>
          </a:xfrm>
        </p:grpSpPr>
        <p:sp>
          <p:nvSpPr>
            <p:cNvPr id="13" name="テキスト ボックス 12"/>
            <p:cNvSpPr txBox="1"/>
            <p:nvPr/>
          </p:nvSpPr>
          <p:spPr>
            <a:xfrm>
              <a:off x="3727208" y="1774838"/>
              <a:ext cx="3769872" cy="400110"/>
            </a:xfrm>
            <a:prstGeom prst="rect">
              <a:avLst/>
            </a:prstGeom>
            <a:noFill/>
          </p:spPr>
          <p:txBody>
            <a:bodyPr wrap="square" lIns="0" rIns="0" rtlCol="0">
              <a:spAutoFit/>
            </a:bodyPr>
            <a:lstStyle/>
            <a:p>
              <a:r>
                <a:rPr lang="en-US" altLang="ja-JP" sz="1000" dirty="0">
                  <a:latin typeface="ＭＳ 明朝" panose="02020609040205080304" pitchFamily="17" charset="-128"/>
                  <a:ea typeface="ＭＳ 明朝" panose="02020609040205080304" pitchFamily="17" charset="-128"/>
                </a:rPr>
                <a:t>※</a:t>
              </a:r>
              <a:r>
                <a:rPr lang="ja-JP" altLang="en-US" sz="1000" dirty="0">
                  <a:latin typeface="ＭＳ 明朝" panose="02020609040205080304" pitchFamily="17" charset="-128"/>
                  <a:ea typeface="ＭＳ 明朝" panose="02020609040205080304" pitchFamily="17" charset="-128"/>
                </a:rPr>
                <a:t>各項目毎に上位</a:t>
              </a:r>
              <a:r>
                <a:rPr lang="en-US" altLang="ja-JP" sz="1000" dirty="0">
                  <a:latin typeface="ＭＳ 明朝" panose="02020609040205080304" pitchFamily="17" charset="-128"/>
                  <a:ea typeface="ＭＳ 明朝" panose="02020609040205080304" pitchFamily="17" charset="-128"/>
                </a:rPr>
                <a:t>5</a:t>
              </a:r>
              <a:r>
                <a:rPr lang="ja-JP" altLang="en-US" sz="1000" dirty="0">
                  <a:latin typeface="ＭＳ 明朝" panose="02020609040205080304" pitchFamily="17" charset="-128"/>
                  <a:ea typeface="ＭＳ 明朝" panose="02020609040205080304" pitchFamily="17" charset="-128"/>
                </a:rPr>
                <a:t>疾病を　　　　　　　　表示する。 </a:t>
              </a:r>
            </a:p>
            <a:p>
              <a:endParaRPr kumimoji="1" lang="ja-JP" altLang="en-US" sz="1000" dirty="0">
                <a:latin typeface="ＭＳ 明朝" panose="02020609040205080304" pitchFamily="17" charset="-128"/>
                <a:ea typeface="ＭＳ 明朝" panose="02020609040205080304" pitchFamily="17" charset="-128"/>
              </a:endParaRPr>
            </a:p>
          </p:txBody>
        </p:sp>
        <p:sp>
          <p:nvSpPr>
            <p:cNvPr id="14" name="テキスト ボックス 13"/>
            <p:cNvSpPr txBox="1"/>
            <p:nvPr/>
          </p:nvSpPr>
          <p:spPr>
            <a:xfrm>
              <a:off x="557894" y="1763550"/>
              <a:ext cx="2255788" cy="276999"/>
            </a:xfrm>
            <a:prstGeom prst="rect">
              <a:avLst/>
            </a:prstGeom>
            <a:noFill/>
            <a:ln>
              <a:noFill/>
            </a:ln>
          </p:spPr>
          <p:txBody>
            <a:bodyPr wrap="square" lIns="0" rIns="0" rtlCol="0">
              <a:spAutoFit/>
            </a:bodyPr>
            <a:lstStyle/>
            <a:p>
              <a:r>
                <a:rPr lang="ja-JP" altLang="en-US" sz="1100" dirty="0">
                  <a:latin typeface="ＭＳ 明朝" panose="02020609040205080304" pitchFamily="17" charset="-128"/>
                  <a:ea typeface="ＭＳ 明朝" panose="02020609040205080304" pitchFamily="17" charset="-128"/>
                </a:rPr>
                <a:t>大分類による疾病別医療費統計                 </a:t>
              </a:r>
              <a:r>
                <a:rPr lang="en-US" altLang="ja-JP" sz="1100" dirty="0">
                  <a:latin typeface="ＭＳ 明朝" panose="02020609040205080304" pitchFamily="17" charset="-128"/>
                  <a:ea typeface="ＭＳ 明朝" panose="02020609040205080304" pitchFamily="17" charset="-128"/>
                </a:rPr>
                <a:t>               </a:t>
              </a:r>
              <a:r>
                <a:rPr lang="ja-JP" altLang="en-US" sz="1100" dirty="0">
                  <a:latin typeface="ＭＳ 明朝" panose="02020609040205080304" pitchFamily="17" charset="-128"/>
                  <a:ea typeface="ＭＳ 明朝" panose="02020609040205080304" pitchFamily="17" charset="-128"/>
                </a:rPr>
                <a:t>  </a:t>
              </a:r>
              <a:r>
                <a:rPr lang="ja-JP" altLang="en-US" sz="1200" dirty="0">
                  <a:latin typeface="ＭＳ 明朝" panose="02020609040205080304" pitchFamily="17" charset="-128"/>
                  <a:ea typeface="ＭＳ 明朝" panose="02020609040205080304" pitchFamily="17" charset="-128"/>
                </a:rPr>
                <a:t>　　</a:t>
              </a:r>
              <a:endParaRPr kumimoji="1" lang="ja-JP" altLang="en-US" sz="1200" dirty="0">
                <a:latin typeface="ＭＳ 明朝" panose="02020609040205080304" pitchFamily="17" charset="-128"/>
                <a:ea typeface="ＭＳ 明朝" panose="02020609040205080304" pitchFamily="17" charset="-128"/>
              </a:endParaRPr>
            </a:p>
          </p:txBody>
        </p:sp>
        <p:sp>
          <p:nvSpPr>
            <p:cNvPr id="19" name="正方形/長方形 18"/>
            <p:cNvSpPr/>
            <p:nvPr/>
          </p:nvSpPr>
          <p:spPr>
            <a:xfrm>
              <a:off x="5252612" y="1799150"/>
              <a:ext cx="885825" cy="200025"/>
            </a:xfrm>
            <a:prstGeom prst="rect">
              <a:avLst/>
            </a:prstGeom>
            <a:solidFill>
              <a:schemeClr val="accent6">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dirty="0">
                  <a:solidFill>
                    <a:sysClr val="windowText" lastClr="000000"/>
                  </a:solidFill>
                  <a:latin typeface="ＭＳ 明朝" panose="02020609040205080304" pitchFamily="17" charset="-128"/>
                  <a:ea typeface="ＭＳ 明朝" panose="02020609040205080304" pitchFamily="17" charset="-128"/>
                </a:rPr>
                <a:t>網掛け</a:t>
              </a:r>
            </a:p>
          </p:txBody>
        </p:sp>
      </p:grpSp>
      <p:pic>
        <p:nvPicPr>
          <p:cNvPr id="19458" name="table3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206500"/>
            <a:ext cx="3733800" cy="581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197856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380289" y="1213971"/>
            <a:ext cx="6275451" cy="6663358"/>
          </a:xfrm>
          <a:prstGeom prst="rect">
            <a:avLst/>
          </a:prstGeom>
        </p:spPr>
      </p:pic>
      <p:sp>
        <p:nvSpPr>
          <p:cNvPr id="7" name="テキスト ボックス 6"/>
          <p:cNvSpPr txBox="1">
            <a:spLocks noChangeAspect="1"/>
          </p:cNvSpPr>
          <p:nvPr/>
        </p:nvSpPr>
        <p:spPr>
          <a:xfrm>
            <a:off x="391578" y="918825"/>
            <a:ext cx="6120000" cy="261610"/>
          </a:xfrm>
          <a:prstGeom prst="rect">
            <a:avLst/>
          </a:prstGeom>
          <a:noFill/>
          <a:ln>
            <a:noFill/>
          </a:ln>
        </p:spPr>
        <p:txBody>
          <a:bodyPr wrap="square" lIns="0" rIns="0" rtlCol="0">
            <a:spAutoFit/>
          </a:bodyPr>
          <a:lstStyle/>
          <a:p>
            <a:r>
              <a:rPr lang="ja-JP" altLang="en-US" sz="1100" dirty="0">
                <a:latin typeface="ＭＳ 明朝"/>
                <a:ea typeface="ＭＳ 明朝"/>
              </a:rPr>
              <a:t>年齢階層別医療費</a:t>
            </a:r>
            <a:r>
              <a:rPr lang="en-US" altLang="ja-JP" sz="1100" dirty="0">
                <a:latin typeface="ＭＳ 明朝"/>
                <a:ea typeface="ＭＳ 明朝"/>
              </a:rPr>
              <a:t>(</a:t>
            </a:r>
            <a:r>
              <a:rPr lang="ja-JP" altLang="en-US" sz="1100" dirty="0">
                <a:latin typeface="ＭＳ 明朝"/>
                <a:ea typeface="ＭＳ 明朝"/>
              </a:rPr>
              <a:t>全体</a:t>
            </a:r>
            <a:r>
              <a:rPr lang="en-US" altLang="ja-JP" sz="1100" dirty="0">
                <a:latin typeface="ＭＳ 明朝"/>
                <a:ea typeface="ＭＳ 明朝"/>
              </a:rPr>
              <a:t>)</a:t>
            </a:r>
          </a:p>
        </p:txBody>
      </p:sp>
      <p:sp>
        <p:nvSpPr>
          <p:cNvPr id="9" name="タイトル 1"/>
          <p:cNvSpPr txBox="1">
            <a:spLocks/>
          </p:cNvSpPr>
          <p:nvPr/>
        </p:nvSpPr>
        <p:spPr>
          <a:xfrm>
            <a:off x="260648" y="141278"/>
            <a:ext cx="6120000" cy="323527"/>
          </a:xfrm>
          <a:prstGeom prst="rect">
            <a:avLst/>
          </a:prstGeom>
          <a:ln>
            <a:noFill/>
          </a:ln>
        </p:spPr>
        <p:txBody>
          <a:bodyPr vert="horz" lIns="0" tIns="45720" rIns="0" bIns="45720" rtlCol="0" anchor="t">
            <a:noAutofit/>
          </a:bodyPr>
          <a:lstStyle/>
          <a:p>
            <a:pPr marL="90488" lvl="0">
              <a:lnSpc>
                <a:spcPct val="150000"/>
              </a:lnSpc>
              <a:spcBef>
                <a:spcPct val="0"/>
              </a:spcBef>
              <a:defRPr/>
            </a:pPr>
            <a:r>
              <a:rPr lang="ja-JP" altLang="en-US" sz="1300" dirty="0">
                <a:latin typeface="ＭＳ 明朝"/>
                <a:ea typeface="ＭＳ 明朝"/>
              </a:rPr>
              <a:t>④</a:t>
            </a:r>
            <a:r>
              <a:rPr lang="zh-TW" altLang="en-US" sz="1300" dirty="0">
                <a:latin typeface="ＭＳ 明朝"/>
                <a:ea typeface="ＭＳ 明朝"/>
              </a:rPr>
              <a:t>年齢階層別比較</a:t>
            </a:r>
            <a:r>
              <a:rPr kumimoji="1" lang="ja-JP" altLang="ja-JP" sz="1200" b="0" i="0" u="none" strike="noStrike" kern="1200" cap="none" spc="0" normalizeH="0" baseline="0" noProof="0" dirty="0">
                <a:ln>
                  <a:noFill/>
                </a:ln>
                <a:effectLst/>
                <a:uLnTx/>
                <a:uFillTx/>
                <a:latin typeface="ＭＳ 明朝"/>
                <a:ea typeface="ＭＳ 明朝"/>
                <a:cs typeface="+mj-cs"/>
              </a:rPr>
              <a:t>　</a:t>
            </a:r>
            <a:endParaRPr kumimoji="1" lang="ja-JP" altLang="en-US" sz="1200" b="0" i="0" u="none" strike="noStrike" kern="1200" cap="none" spc="0" normalizeH="0" baseline="0" noProof="0" dirty="0">
              <a:ln>
                <a:noFill/>
              </a:ln>
              <a:effectLst/>
              <a:uLnTx/>
              <a:uFillTx/>
              <a:latin typeface="ＭＳ 明朝"/>
              <a:ea typeface="ＭＳ 明朝"/>
              <a:cs typeface="+mj-cs"/>
            </a:endParaRPr>
          </a:p>
        </p:txBody>
      </p:sp>
      <p:sp>
        <p:nvSpPr>
          <p:cNvPr id="8" name="スライド番号プレースホルダ 7"/>
          <p:cNvSpPr>
            <a:spLocks noGrp="1"/>
          </p:cNvSpPr>
          <p:nvPr>
            <p:ph type="sldNum" sz="quarter" idx="12"/>
          </p:nvPr>
        </p:nvSpPr>
        <p:spPr/>
        <p:txBody>
          <a:bodyPr/>
          <a:lstStyle/>
          <a:p>
            <a:r>
              <a:rPr kumimoji="1" lang="en-US" altLang="ja-JP" dirty="0" smtClean="0">
                <a:latin typeface="ＭＳ 明朝"/>
                <a:ea typeface="ＭＳ 明朝"/>
              </a:rPr>
              <a:t>49</a:t>
            </a:r>
            <a:endParaRPr kumimoji="1" lang="ja-JP" altLang="en-US" dirty="0">
              <a:latin typeface="ＭＳ 明朝"/>
              <a:ea typeface="ＭＳ 明朝"/>
            </a:endParaRPr>
          </a:p>
        </p:txBody>
      </p:sp>
      <p:sp>
        <p:nvSpPr>
          <p:cNvPr id="5" name="注釈文章 13"/>
          <p:cNvSpPr txBox="1">
            <a:spLocks noChangeAspect="1"/>
          </p:cNvSpPr>
          <p:nvPr/>
        </p:nvSpPr>
        <p:spPr>
          <a:xfrm>
            <a:off x="380289" y="7877329"/>
            <a:ext cx="6120000" cy="584775"/>
          </a:xfrm>
          <a:prstGeom prst="rect">
            <a:avLst/>
          </a:prstGeom>
          <a:noFill/>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endParaRPr lang="ja-JP" altLang="en-US" sz="800" dirty="0">
              <a:latin typeface="ＭＳ 明朝"/>
              <a:ea typeface="ＭＳ 明朝"/>
            </a:endParaRPr>
          </a:p>
          <a:p>
            <a:r>
              <a:rPr lang="ja-JP" altLang="en-US" sz="800" dirty="0">
                <a:latin typeface="ＭＳ 明朝"/>
                <a:ea typeface="ＭＳ 明朝"/>
              </a:rPr>
              <a:t>消化器系の疾患</a:t>
            </a:r>
            <a:r>
              <a:rPr lang="en-US" altLang="ja-JP" sz="800" dirty="0">
                <a:latin typeface="ＭＳ 明朝"/>
                <a:ea typeface="ＭＳ 明朝"/>
              </a:rPr>
              <a:t>…</a:t>
            </a:r>
            <a:r>
              <a:rPr lang="ja-JP" altLang="en-US" sz="800" dirty="0">
                <a:latin typeface="ＭＳ 明朝"/>
                <a:ea typeface="ＭＳ 明朝"/>
              </a:rPr>
              <a:t>歯科レセプト情報と思われるものはデータ化対象外のため算出できない。</a:t>
            </a:r>
            <a:endParaRPr kumimoji="1" lang="ja-JP" altLang="en-US" sz="800" dirty="0">
              <a:latin typeface="ＭＳ 明朝"/>
              <a:ea typeface="ＭＳ 明朝"/>
            </a:endParaRPr>
          </a:p>
        </p:txBody>
      </p:sp>
      <p:sp>
        <p:nvSpPr>
          <p:cNvPr id="6" name="タイトル 1"/>
          <p:cNvSpPr txBox="1">
            <a:spLocks/>
          </p:cNvSpPr>
          <p:nvPr/>
        </p:nvSpPr>
        <p:spPr>
          <a:xfrm>
            <a:off x="260648" y="454231"/>
            <a:ext cx="6120000" cy="539551"/>
          </a:xfrm>
          <a:prstGeom prst="rect">
            <a:avLst/>
          </a:prstGeom>
          <a:ln>
            <a:noFill/>
          </a:ln>
        </p:spPr>
        <p:txBody>
          <a:bodyPr vert="horz" lIns="0" tIns="45720" rIns="0" bIns="45720" rtlCol="0" anchor="t">
            <a:noAutofit/>
          </a:bodyPr>
          <a:lstStyle/>
          <a:p>
            <a:pPr marL="90488" lvl="0" indent="180975">
              <a:spcBef>
                <a:spcPct val="0"/>
              </a:spcBef>
              <a:defRPr/>
            </a:pPr>
            <a:r>
              <a:rPr lang="zh-CN" altLang="en-US" sz="1200">
                <a:latin typeface="ＭＳ 明朝"/>
                <a:ea typeface="ＭＳ 明朝"/>
              </a:rPr>
              <a:t>下野市国民健康保険</a:t>
            </a:r>
            <a:r>
              <a:rPr lang="ja-JP" altLang="en-US" sz="1200">
                <a:latin typeface="ＭＳ 明朝"/>
                <a:ea typeface="ＭＳ 明朝"/>
              </a:rPr>
              <a:t>に</a:t>
            </a:r>
            <a:r>
              <a:rPr lang="ja-JP" altLang="en-US" sz="1200" dirty="0">
                <a:latin typeface="ＭＳ 明朝"/>
                <a:ea typeface="ＭＳ 明朝"/>
              </a:rPr>
              <a:t>おける、疾病別医療費と疾病別医療費構成を年齢階層別に示す。</a:t>
            </a:r>
            <a:r>
              <a:rPr kumimoji="1" lang="ja-JP" altLang="ja-JP" sz="1200" b="0" i="0" u="none" strike="noStrike" kern="1200" cap="none" spc="0" normalizeH="0" baseline="0" noProof="0" dirty="0">
                <a:ln>
                  <a:noFill/>
                </a:ln>
                <a:effectLst/>
                <a:uLnTx/>
                <a:uFillTx/>
                <a:latin typeface="ＭＳ 明朝"/>
                <a:ea typeface="ＭＳ 明朝"/>
                <a:cs typeface="+mj-cs"/>
              </a:rPr>
              <a:t/>
            </a:r>
            <a:br>
              <a:rPr kumimoji="1" lang="ja-JP" altLang="ja-JP" sz="1200" b="0" i="0" u="none" strike="noStrike" kern="1200" cap="none" spc="0" normalizeH="0" baseline="0" noProof="0" dirty="0">
                <a:ln>
                  <a:noFill/>
                </a:ln>
                <a:effectLst/>
                <a:uLnTx/>
                <a:uFillTx/>
                <a:latin typeface="ＭＳ 明朝"/>
                <a:ea typeface="ＭＳ 明朝"/>
                <a:cs typeface="+mj-cs"/>
              </a:rPr>
            </a:br>
            <a:r>
              <a:rPr kumimoji="1" lang="ja-JP" altLang="ja-JP" sz="1200" b="0" i="0" u="none" strike="noStrike" kern="1200" cap="none" spc="0" normalizeH="0" baseline="0" noProof="0" dirty="0">
                <a:ln>
                  <a:noFill/>
                </a:ln>
                <a:effectLst/>
                <a:uLnTx/>
                <a:uFillTx/>
                <a:latin typeface="ＭＳ 明朝"/>
                <a:ea typeface="ＭＳ 明朝"/>
                <a:cs typeface="+mj-cs"/>
              </a:rPr>
              <a:t>　</a:t>
            </a:r>
            <a:endParaRPr kumimoji="1" lang="ja-JP" altLang="en-US" sz="1200" b="0" i="0" u="none" strike="noStrike" kern="1200" cap="none" spc="0" normalizeH="0" baseline="0" noProof="0" dirty="0">
              <a:ln>
                <a:noFill/>
              </a:ln>
              <a:effectLst/>
              <a:uLnTx/>
              <a:uFillTx/>
              <a:latin typeface="ＭＳ 明朝"/>
              <a:ea typeface="ＭＳ 明朝"/>
              <a:cs typeface="+mj-cs"/>
            </a:endParaRPr>
          </a:p>
        </p:txBody>
      </p:sp>
    </p:spTree>
    <p:extLst>
      <p:ext uri="{BB962C8B-B14F-4D97-AF65-F5344CB8AC3E}">
        <p14:creationId xmlns:p14="http://schemas.microsoft.com/office/powerpoint/2010/main" val="316086193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394687" y="1179130"/>
            <a:ext cx="6055925" cy="6844414"/>
          </a:xfrm>
          <a:prstGeom prst="rect">
            <a:avLst/>
          </a:prstGeom>
        </p:spPr>
      </p:pic>
      <p:sp>
        <p:nvSpPr>
          <p:cNvPr id="7" name="テキスト ボックス 6"/>
          <p:cNvSpPr txBox="1">
            <a:spLocks noChangeAspect="1"/>
          </p:cNvSpPr>
          <p:nvPr/>
        </p:nvSpPr>
        <p:spPr>
          <a:xfrm>
            <a:off x="391578" y="918826"/>
            <a:ext cx="6120000" cy="261610"/>
          </a:xfrm>
          <a:prstGeom prst="rect">
            <a:avLst/>
          </a:prstGeom>
          <a:noFill/>
          <a:ln>
            <a:noFill/>
          </a:ln>
        </p:spPr>
        <p:txBody>
          <a:bodyPr wrap="square" lIns="0" rIns="0" rtlCol="0">
            <a:spAutoFit/>
          </a:bodyPr>
          <a:lstStyle/>
          <a:p>
            <a:r>
              <a:rPr lang="ja-JP" altLang="en-US" sz="1100" dirty="0">
                <a:latin typeface="ＭＳ 明朝"/>
                <a:ea typeface="ＭＳ 明朝"/>
              </a:rPr>
              <a:t>年齢階層別医療費構成</a:t>
            </a:r>
            <a:r>
              <a:rPr lang="en-US" altLang="ja-JP" sz="1100" dirty="0">
                <a:latin typeface="ＭＳ 明朝"/>
                <a:ea typeface="ＭＳ 明朝"/>
              </a:rPr>
              <a:t>(</a:t>
            </a:r>
            <a:r>
              <a:rPr lang="ja-JP" altLang="en-US" sz="1100" dirty="0">
                <a:latin typeface="ＭＳ 明朝"/>
                <a:ea typeface="ＭＳ 明朝"/>
              </a:rPr>
              <a:t>全体</a:t>
            </a:r>
            <a:r>
              <a:rPr lang="en-US" altLang="ja-JP" sz="1100" dirty="0">
                <a:latin typeface="ＭＳ 明朝"/>
                <a:ea typeface="ＭＳ 明朝"/>
              </a:rPr>
              <a:t>)</a:t>
            </a:r>
          </a:p>
        </p:txBody>
      </p:sp>
      <p:sp>
        <p:nvSpPr>
          <p:cNvPr id="11" name="スライド番号プレースホルダ 10"/>
          <p:cNvSpPr>
            <a:spLocks noGrp="1"/>
          </p:cNvSpPr>
          <p:nvPr>
            <p:ph type="sldNum" sz="quarter" idx="12"/>
          </p:nvPr>
        </p:nvSpPr>
        <p:spPr/>
        <p:txBody>
          <a:bodyPr/>
          <a:lstStyle/>
          <a:p>
            <a:r>
              <a:rPr kumimoji="1" lang="en-US" altLang="ja-JP" dirty="0" smtClean="0">
                <a:latin typeface="ＭＳ 明朝"/>
                <a:ea typeface="ＭＳ 明朝"/>
              </a:rPr>
              <a:t>50</a:t>
            </a:r>
            <a:endParaRPr kumimoji="1" lang="ja-JP" altLang="en-US" dirty="0">
              <a:latin typeface="ＭＳ 明朝"/>
              <a:ea typeface="ＭＳ 明朝"/>
            </a:endParaRPr>
          </a:p>
        </p:txBody>
      </p:sp>
      <p:sp>
        <p:nvSpPr>
          <p:cNvPr id="4" name="注釈文章 13"/>
          <p:cNvSpPr txBox="1"/>
          <p:nvPr/>
        </p:nvSpPr>
        <p:spPr>
          <a:xfrm>
            <a:off x="380289" y="8036908"/>
            <a:ext cx="6120000" cy="584775"/>
          </a:xfrm>
          <a:prstGeom prst="rect">
            <a:avLst/>
          </a:prstGeom>
          <a:noFill/>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endParaRPr lang="ja-JP" altLang="en-US" sz="800" dirty="0">
              <a:latin typeface="ＭＳ 明朝"/>
              <a:ea typeface="ＭＳ 明朝"/>
            </a:endParaRPr>
          </a:p>
          <a:p>
            <a:r>
              <a:rPr lang="ja-JP" altLang="en-US" sz="800" dirty="0">
                <a:latin typeface="ＭＳ 明朝"/>
                <a:ea typeface="ＭＳ 明朝"/>
              </a:rPr>
              <a:t>消化器系の疾患</a:t>
            </a:r>
            <a:r>
              <a:rPr lang="en-US" altLang="ja-JP" sz="800" dirty="0">
                <a:latin typeface="ＭＳ 明朝"/>
                <a:ea typeface="ＭＳ 明朝"/>
              </a:rPr>
              <a:t>…</a:t>
            </a:r>
            <a:r>
              <a:rPr lang="ja-JP" altLang="en-US" sz="800" dirty="0">
                <a:latin typeface="ＭＳ 明朝"/>
                <a:ea typeface="ＭＳ 明朝"/>
              </a:rPr>
              <a:t>歯科レセプト情報と思われるものはデータ化対象外のため算出できない。</a:t>
            </a:r>
            <a:endParaRPr kumimoji="1" lang="ja-JP" altLang="en-US" sz="800" dirty="0">
              <a:latin typeface="ＭＳ 明朝"/>
              <a:ea typeface="ＭＳ 明朝"/>
            </a:endParaRPr>
          </a:p>
        </p:txBody>
      </p:sp>
    </p:spTree>
    <p:extLst>
      <p:ext uri="{BB962C8B-B14F-4D97-AF65-F5344CB8AC3E}">
        <p14:creationId xmlns:p14="http://schemas.microsoft.com/office/powerpoint/2010/main" val="62037479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ボックス 14"/>
          <p:cNvSpPr txBox="1">
            <a:spLocks noChangeAspect="1"/>
          </p:cNvSpPr>
          <p:nvPr/>
        </p:nvSpPr>
        <p:spPr>
          <a:xfrm>
            <a:off x="402867" y="930115"/>
            <a:ext cx="6120000" cy="261610"/>
          </a:xfrm>
          <a:prstGeom prst="rect">
            <a:avLst/>
          </a:prstGeom>
          <a:noFill/>
          <a:ln>
            <a:noFill/>
          </a:ln>
        </p:spPr>
        <p:txBody>
          <a:bodyPr wrap="square" lIns="0" rIns="0" rtlCol="0">
            <a:spAutoFit/>
          </a:bodyPr>
          <a:lstStyle/>
          <a:p>
            <a:r>
              <a:rPr lang="ja-JP" altLang="en-US" sz="1100" dirty="0">
                <a:latin typeface="ＭＳ 明朝"/>
                <a:ea typeface="ＭＳ 明朝"/>
              </a:rPr>
              <a:t>年齢階層別医療費　大分類上位</a:t>
            </a:r>
            <a:r>
              <a:rPr lang="en-US" altLang="ja-JP" sz="1100" dirty="0">
                <a:latin typeface="ＭＳ 明朝"/>
                <a:ea typeface="ＭＳ 明朝"/>
              </a:rPr>
              <a:t>5</a:t>
            </a:r>
            <a:r>
              <a:rPr lang="ja-JP" altLang="en-US" sz="1100" dirty="0">
                <a:latin typeface="ＭＳ 明朝"/>
                <a:ea typeface="ＭＳ 明朝"/>
              </a:rPr>
              <a:t>疾病</a:t>
            </a:r>
            <a:r>
              <a:rPr lang="en-US" altLang="ja-JP" sz="1100" dirty="0">
                <a:latin typeface="ＭＳ 明朝"/>
                <a:ea typeface="ＭＳ 明朝"/>
              </a:rPr>
              <a:t>(</a:t>
            </a:r>
            <a:r>
              <a:rPr lang="ja-JP" altLang="en-US" sz="1100" dirty="0">
                <a:latin typeface="ＭＳ 明朝"/>
                <a:ea typeface="ＭＳ 明朝"/>
              </a:rPr>
              <a:t>全体</a:t>
            </a:r>
            <a:r>
              <a:rPr lang="en-US" altLang="ja-JP" sz="1100" dirty="0">
                <a:latin typeface="ＭＳ 明朝"/>
                <a:ea typeface="ＭＳ 明朝"/>
              </a:rPr>
              <a:t>)</a:t>
            </a:r>
          </a:p>
        </p:txBody>
      </p:sp>
      <p:sp>
        <p:nvSpPr>
          <p:cNvPr id="11" name="スライド番号プレースホルダ 10"/>
          <p:cNvSpPr>
            <a:spLocks noGrp="1"/>
          </p:cNvSpPr>
          <p:nvPr>
            <p:ph type="sldNum" sz="quarter" idx="12"/>
          </p:nvPr>
        </p:nvSpPr>
        <p:spPr/>
        <p:txBody>
          <a:bodyPr/>
          <a:lstStyle/>
          <a:p>
            <a:r>
              <a:rPr kumimoji="1" lang="en-US" altLang="ja-JP" dirty="0" smtClean="0">
                <a:latin typeface="ＭＳ 明朝"/>
                <a:ea typeface="ＭＳ 明朝"/>
              </a:rPr>
              <a:t>51</a:t>
            </a:r>
            <a:endParaRPr kumimoji="1" lang="ja-JP" altLang="en-US" dirty="0">
              <a:latin typeface="ＭＳ 明朝"/>
              <a:ea typeface="ＭＳ 明朝"/>
            </a:endParaRPr>
          </a:p>
        </p:txBody>
      </p:sp>
      <p:sp>
        <p:nvSpPr>
          <p:cNvPr id="5" name="注釈文章 13"/>
          <p:cNvSpPr txBox="1">
            <a:spLocks noChangeAspect="1"/>
          </p:cNvSpPr>
          <p:nvPr/>
        </p:nvSpPr>
        <p:spPr>
          <a:xfrm>
            <a:off x="379886" y="6095457"/>
            <a:ext cx="6120000" cy="584775"/>
          </a:xfrm>
          <a:prstGeom prst="rect">
            <a:avLst/>
          </a:prstGeom>
          <a:noFill/>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endParaRPr lang="ja-JP" altLang="en-US" sz="800" dirty="0">
              <a:latin typeface="ＭＳ 明朝"/>
              <a:ea typeface="ＭＳ 明朝"/>
            </a:endParaRPr>
          </a:p>
          <a:p>
            <a:r>
              <a:rPr lang="ja-JP" altLang="en-US" sz="800" dirty="0">
                <a:latin typeface="ＭＳ 明朝"/>
                <a:ea typeface="ＭＳ 明朝"/>
              </a:rPr>
              <a:t>消化器系の疾患</a:t>
            </a:r>
            <a:r>
              <a:rPr lang="en-US" altLang="ja-JP" sz="800" dirty="0">
                <a:latin typeface="ＭＳ 明朝"/>
                <a:ea typeface="ＭＳ 明朝"/>
              </a:rPr>
              <a:t>…</a:t>
            </a:r>
            <a:r>
              <a:rPr lang="ja-JP" altLang="en-US" sz="800" dirty="0">
                <a:latin typeface="ＭＳ 明朝"/>
                <a:ea typeface="ＭＳ 明朝"/>
              </a:rPr>
              <a:t>歯科レセプト情報と思われるものはデータ化対象外のため算出できない。</a:t>
            </a:r>
            <a:endParaRPr kumimoji="1" lang="ja-JP" altLang="en-US" sz="800" dirty="0">
              <a:latin typeface="ＭＳ 明朝"/>
              <a:ea typeface="ＭＳ 明朝"/>
            </a:endParaRPr>
          </a:p>
        </p:txBody>
      </p:sp>
      <p:sp>
        <p:nvSpPr>
          <p:cNvPr id="6" name="タイトル 1"/>
          <p:cNvSpPr txBox="1">
            <a:spLocks/>
          </p:cNvSpPr>
          <p:nvPr/>
        </p:nvSpPr>
        <p:spPr>
          <a:xfrm>
            <a:off x="369000" y="251521"/>
            <a:ext cx="6120000" cy="1224135"/>
          </a:xfrm>
          <a:prstGeom prst="rect">
            <a:avLst/>
          </a:prstGeom>
          <a:ln>
            <a:noFill/>
          </a:ln>
        </p:spPr>
        <p:txBody>
          <a:bodyPr vert="horz" lIns="0" tIns="45720" rIns="0" bIns="45720" rtlCol="0" anchor="t">
            <a:noAutofit/>
          </a:bodyPr>
          <a:lstStyle/>
          <a:p>
            <a:pPr marL="90488" lvl="0" indent="174625">
              <a:spcBef>
                <a:spcPct val="0"/>
              </a:spcBef>
              <a:defRPr/>
            </a:pPr>
            <a:r>
              <a:rPr lang="zh-CN" altLang="en-US" sz="1200" dirty="0">
                <a:latin typeface="ＭＳ 明朝"/>
                <a:ea typeface="ＭＳ 明朝"/>
              </a:rPr>
              <a:t>下野市国民健康保険</a:t>
            </a:r>
            <a:r>
              <a:rPr lang="ja-JP" altLang="en-US" sz="1200" dirty="0">
                <a:latin typeface="ＭＳ 明朝"/>
                <a:ea typeface="ＭＳ 明朝"/>
              </a:rPr>
              <a:t>における疾病別医療費構成を年齢階層別に示す。</a:t>
            </a:r>
            <a:endParaRPr lang="en-US" altLang="ja-JP" sz="1200" dirty="0">
              <a:latin typeface="ＭＳ 明朝"/>
              <a:ea typeface="ＭＳ 明朝"/>
            </a:endParaRPr>
          </a:p>
          <a:p>
            <a:pPr marL="90488" lvl="0" indent="174625">
              <a:spcBef>
                <a:spcPct val="0"/>
              </a:spcBef>
              <a:defRPr/>
            </a:pPr>
            <a:r>
              <a:rPr lang="ja-JP" altLang="en-US" sz="1200" noProof="0" dirty="0">
                <a:latin typeface="ＭＳ 明朝"/>
                <a:ea typeface="ＭＳ 明朝"/>
              </a:rPr>
              <a:t>若年層では</a:t>
            </a:r>
            <a:r>
              <a:rPr lang="en-US" altLang="ja-JP" sz="1200" noProof="0" dirty="0">
                <a:latin typeface="ＭＳ 明朝"/>
                <a:ea typeface="ＭＳ 明朝"/>
              </a:rPr>
              <a:t>｢</a:t>
            </a:r>
            <a:r>
              <a:rPr lang="ja-JP" altLang="en-US" sz="1200" noProof="0" dirty="0">
                <a:latin typeface="ＭＳ 明朝"/>
                <a:ea typeface="ＭＳ 明朝"/>
              </a:rPr>
              <a:t>呼吸器系の疾患</a:t>
            </a:r>
            <a:r>
              <a:rPr lang="en-US" altLang="ja-JP" sz="1200" noProof="0" dirty="0">
                <a:latin typeface="ＭＳ 明朝"/>
                <a:ea typeface="ＭＳ 明朝"/>
              </a:rPr>
              <a:t>｣</a:t>
            </a:r>
            <a:r>
              <a:rPr lang="ja-JP" altLang="en-US" sz="1200" noProof="0" dirty="0" err="1">
                <a:latin typeface="ＭＳ 明朝"/>
                <a:ea typeface="ＭＳ 明朝"/>
              </a:rPr>
              <a:t>、</a:t>
            </a:r>
            <a:r>
              <a:rPr lang="ja-JP" altLang="en-US" sz="1200" noProof="0" dirty="0">
                <a:latin typeface="ＭＳ 明朝"/>
                <a:ea typeface="ＭＳ 明朝"/>
              </a:rPr>
              <a:t>中年層では</a:t>
            </a:r>
            <a:r>
              <a:rPr lang="en-US" altLang="ja-JP" sz="1200" noProof="0" dirty="0">
                <a:latin typeface="ＭＳ 明朝"/>
                <a:ea typeface="ＭＳ 明朝"/>
              </a:rPr>
              <a:t>｢</a:t>
            </a:r>
            <a:r>
              <a:rPr lang="ja-JP" altLang="en-US" sz="1200" noProof="0" dirty="0">
                <a:latin typeface="ＭＳ 明朝"/>
                <a:ea typeface="ＭＳ 明朝"/>
              </a:rPr>
              <a:t>精神及び行動の</a:t>
            </a:r>
            <a:r>
              <a:rPr lang="ja-JP" altLang="en-US" sz="1200" dirty="0">
                <a:latin typeface="ＭＳ 明朝"/>
                <a:ea typeface="ＭＳ 明朝"/>
              </a:rPr>
              <a:t>障害</a:t>
            </a:r>
            <a:r>
              <a:rPr lang="en-US" altLang="ja-JP" sz="1200" noProof="0" dirty="0">
                <a:latin typeface="ＭＳ 明朝"/>
                <a:ea typeface="ＭＳ 明朝"/>
              </a:rPr>
              <a:t>｣</a:t>
            </a:r>
            <a:r>
              <a:rPr lang="ja-JP" altLang="en-US" sz="1200" noProof="0" dirty="0" err="1">
                <a:latin typeface="ＭＳ 明朝"/>
                <a:ea typeface="ＭＳ 明朝"/>
              </a:rPr>
              <a:t>、</a:t>
            </a:r>
            <a:r>
              <a:rPr lang="ja-JP" altLang="en-US" sz="1200" noProof="0" dirty="0">
                <a:latin typeface="ＭＳ 明朝"/>
                <a:ea typeface="ＭＳ 明朝"/>
              </a:rPr>
              <a:t>高年層では</a:t>
            </a:r>
            <a:r>
              <a:rPr lang="en-US" altLang="ja-JP" sz="1200" noProof="0" dirty="0">
                <a:latin typeface="ＭＳ 明朝"/>
                <a:ea typeface="ＭＳ 明朝"/>
              </a:rPr>
              <a:t>｢</a:t>
            </a:r>
            <a:r>
              <a:rPr lang="ja-JP" altLang="en-US" sz="1200" noProof="0" dirty="0">
                <a:latin typeface="ＭＳ 明朝"/>
                <a:ea typeface="ＭＳ 明朝"/>
              </a:rPr>
              <a:t>循環器系の疾患</a:t>
            </a:r>
            <a:r>
              <a:rPr lang="en-US" altLang="ja-JP" sz="1200" noProof="0" dirty="0">
                <a:latin typeface="ＭＳ 明朝"/>
                <a:ea typeface="ＭＳ 明朝"/>
              </a:rPr>
              <a:t>｣｢</a:t>
            </a:r>
            <a:r>
              <a:rPr lang="ja-JP" altLang="en-US" sz="1200" noProof="0" dirty="0">
                <a:latin typeface="ＭＳ 明朝"/>
                <a:ea typeface="ＭＳ 明朝"/>
              </a:rPr>
              <a:t>新生物</a:t>
            </a:r>
            <a:r>
              <a:rPr lang="en-US" altLang="ja-JP" sz="1200" noProof="0" dirty="0">
                <a:latin typeface="ＭＳ 明朝"/>
                <a:ea typeface="ＭＳ 明朝"/>
              </a:rPr>
              <a:t>｣</a:t>
            </a:r>
            <a:r>
              <a:rPr lang="ja-JP" altLang="en-US" sz="1200" noProof="0" dirty="0">
                <a:latin typeface="ＭＳ 明朝"/>
                <a:ea typeface="ＭＳ 明朝"/>
              </a:rPr>
              <a:t>が上位を占める。</a:t>
            </a:r>
            <a:r>
              <a:rPr kumimoji="1" lang="ja-JP" altLang="ja-JP" sz="1200" b="0" i="0" u="none" strike="noStrike" kern="1200" cap="none" spc="0" normalizeH="0" baseline="0" noProof="0" dirty="0">
                <a:ln>
                  <a:noFill/>
                </a:ln>
                <a:effectLst/>
                <a:uLnTx/>
                <a:uFillTx/>
                <a:latin typeface="ＭＳ 明朝"/>
                <a:ea typeface="ＭＳ 明朝"/>
                <a:cs typeface="+mj-cs"/>
              </a:rPr>
              <a:t/>
            </a:r>
            <a:br>
              <a:rPr kumimoji="1" lang="ja-JP" altLang="ja-JP" sz="1200" b="0" i="0" u="none" strike="noStrike" kern="1200" cap="none" spc="0" normalizeH="0" baseline="0" noProof="0" dirty="0">
                <a:ln>
                  <a:noFill/>
                </a:ln>
                <a:effectLst/>
                <a:uLnTx/>
                <a:uFillTx/>
                <a:latin typeface="ＭＳ 明朝"/>
                <a:ea typeface="ＭＳ 明朝"/>
                <a:cs typeface="+mj-cs"/>
              </a:rPr>
            </a:br>
            <a:r>
              <a:rPr kumimoji="1" lang="ja-JP" altLang="ja-JP" sz="1200" b="0" i="0" u="none" strike="noStrike" kern="1200" cap="none" spc="0" normalizeH="0" baseline="0" noProof="0" dirty="0">
                <a:ln>
                  <a:noFill/>
                </a:ln>
                <a:effectLst/>
                <a:uLnTx/>
                <a:uFillTx/>
                <a:latin typeface="ＭＳ 明朝"/>
                <a:ea typeface="ＭＳ 明朝"/>
                <a:cs typeface="+mj-cs"/>
              </a:rPr>
              <a:t>　</a:t>
            </a:r>
            <a:endParaRPr kumimoji="1" lang="ja-JP" altLang="en-US" sz="1200" b="0" i="0" u="none" strike="noStrike" kern="1200" cap="none" spc="0" normalizeH="0" baseline="0" noProof="0" dirty="0">
              <a:ln>
                <a:noFill/>
              </a:ln>
              <a:effectLst/>
              <a:uLnTx/>
              <a:uFillTx/>
              <a:latin typeface="ＭＳ 明朝"/>
              <a:ea typeface="ＭＳ 明朝"/>
              <a:cs typeface="+mj-cs"/>
            </a:endParaRPr>
          </a:p>
        </p:txBody>
      </p:sp>
      <p:pic>
        <p:nvPicPr>
          <p:cNvPr id="22530" name="table4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206500"/>
            <a:ext cx="6350000" cy="490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463335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402868" y="1193800"/>
            <a:ext cx="6272816" cy="6683529"/>
          </a:xfrm>
          <a:prstGeom prst="rect">
            <a:avLst/>
          </a:prstGeom>
        </p:spPr>
      </p:pic>
      <p:sp>
        <p:nvSpPr>
          <p:cNvPr id="7" name="テキスト ボックス 6"/>
          <p:cNvSpPr txBox="1">
            <a:spLocks noChangeAspect="1"/>
          </p:cNvSpPr>
          <p:nvPr/>
        </p:nvSpPr>
        <p:spPr>
          <a:xfrm>
            <a:off x="402867" y="918825"/>
            <a:ext cx="6120000" cy="261610"/>
          </a:xfrm>
          <a:prstGeom prst="rect">
            <a:avLst/>
          </a:prstGeom>
          <a:noFill/>
          <a:ln>
            <a:noFill/>
          </a:ln>
        </p:spPr>
        <p:txBody>
          <a:bodyPr wrap="square" lIns="0" rIns="0" rtlCol="0">
            <a:spAutoFit/>
          </a:bodyPr>
          <a:lstStyle/>
          <a:p>
            <a:r>
              <a:rPr lang="ja-JP" altLang="en-US" sz="1100" dirty="0">
                <a:latin typeface="ＭＳ 明朝"/>
                <a:ea typeface="ＭＳ 明朝"/>
              </a:rPr>
              <a:t>年齢階層別医療費</a:t>
            </a:r>
            <a:r>
              <a:rPr lang="en-US" altLang="ja-JP" sz="1100" dirty="0">
                <a:latin typeface="ＭＳ 明朝"/>
                <a:ea typeface="ＭＳ 明朝"/>
              </a:rPr>
              <a:t>(</a:t>
            </a:r>
            <a:r>
              <a:rPr lang="ja-JP" altLang="en-US" sz="1100" dirty="0">
                <a:latin typeface="ＭＳ 明朝"/>
                <a:ea typeface="ＭＳ 明朝"/>
              </a:rPr>
              <a:t>男性</a:t>
            </a:r>
            <a:r>
              <a:rPr lang="en-US" altLang="ja-JP" sz="1100" dirty="0">
                <a:latin typeface="ＭＳ 明朝"/>
                <a:ea typeface="ＭＳ 明朝"/>
              </a:rPr>
              <a:t>)</a:t>
            </a:r>
          </a:p>
        </p:txBody>
      </p:sp>
      <p:sp>
        <p:nvSpPr>
          <p:cNvPr id="10" name="タイトル 1"/>
          <p:cNvSpPr txBox="1">
            <a:spLocks/>
          </p:cNvSpPr>
          <p:nvPr/>
        </p:nvSpPr>
        <p:spPr>
          <a:xfrm>
            <a:off x="372970" y="251520"/>
            <a:ext cx="6120000" cy="576064"/>
          </a:xfrm>
          <a:prstGeom prst="rect">
            <a:avLst/>
          </a:prstGeom>
          <a:ln>
            <a:noFill/>
          </a:ln>
        </p:spPr>
        <p:txBody>
          <a:bodyPr vert="horz" lIns="0" tIns="45720" rIns="0" bIns="45720" rtlCol="0" anchor="t">
            <a:noAutofit/>
          </a:bodyPr>
          <a:lstStyle/>
          <a:p>
            <a:pPr marL="88900" lvl="0" indent="182563">
              <a:spcBef>
                <a:spcPct val="0"/>
              </a:spcBef>
              <a:defRPr/>
            </a:pPr>
            <a:r>
              <a:rPr lang="zh-CN" altLang="en-US" sz="1200">
                <a:latin typeface="ＭＳ 明朝"/>
                <a:ea typeface="ＭＳ 明朝"/>
              </a:rPr>
              <a:t>下野市国民健康保険</a:t>
            </a:r>
            <a:r>
              <a:rPr lang="ja-JP" altLang="en-US" sz="1200">
                <a:latin typeface="ＭＳ 明朝"/>
                <a:ea typeface="ＭＳ 明朝"/>
              </a:rPr>
              <a:t>の</a:t>
            </a:r>
            <a:r>
              <a:rPr lang="ja-JP" altLang="en-US" sz="1200" dirty="0">
                <a:latin typeface="ＭＳ 明朝"/>
                <a:ea typeface="ＭＳ 明朝"/>
              </a:rPr>
              <a:t>男性における、疾病別医療費と疾病別医療費構成を年齢階層別に示す。</a:t>
            </a:r>
            <a:endParaRPr kumimoji="1" lang="ja-JP" altLang="en-US" sz="1200" b="0" i="0" u="none" strike="noStrike" kern="1200" cap="none" spc="0" normalizeH="0" baseline="0" noProof="0" dirty="0">
              <a:ln>
                <a:noFill/>
              </a:ln>
              <a:effectLst/>
              <a:uLnTx/>
              <a:uFillTx/>
              <a:latin typeface="ＭＳ 明朝"/>
              <a:ea typeface="ＭＳ 明朝"/>
              <a:cs typeface="+mj-cs"/>
            </a:endParaRPr>
          </a:p>
        </p:txBody>
      </p:sp>
      <p:sp>
        <p:nvSpPr>
          <p:cNvPr id="5" name="スライド番号プレースホルダ 4"/>
          <p:cNvSpPr>
            <a:spLocks noGrp="1"/>
          </p:cNvSpPr>
          <p:nvPr>
            <p:ph type="sldNum" sz="quarter" idx="12"/>
          </p:nvPr>
        </p:nvSpPr>
        <p:spPr/>
        <p:txBody>
          <a:bodyPr/>
          <a:lstStyle/>
          <a:p>
            <a:r>
              <a:rPr kumimoji="1" lang="en-US" altLang="ja-JP" dirty="0" smtClean="0">
                <a:latin typeface="ＭＳ 明朝"/>
                <a:ea typeface="ＭＳ 明朝"/>
              </a:rPr>
              <a:t>52</a:t>
            </a:r>
            <a:endParaRPr kumimoji="1" lang="ja-JP" altLang="en-US" dirty="0">
              <a:latin typeface="ＭＳ 明朝"/>
              <a:ea typeface="ＭＳ 明朝"/>
            </a:endParaRPr>
          </a:p>
        </p:txBody>
      </p:sp>
      <p:sp>
        <p:nvSpPr>
          <p:cNvPr id="8" name="注釈文章 13"/>
          <p:cNvSpPr txBox="1">
            <a:spLocks noChangeAspect="1"/>
          </p:cNvSpPr>
          <p:nvPr/>
        </p:nvSpPr>
        <p:spPr>
          <a:xfrm>
            <a:off x="380289" y="7877329"/>
            <a:ext cx="6120000" cy="584775"/>
          </a:xfrm>
          <a:prstGeom prst="rect">
            <a:avLst/>
          </a:prstGeom>
          <a:noFill/>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endParaRPr lang="ja-JP" altLang="en-US" sz="800" dirty="0">
              <a:latin typeface="ＭＳ 明朝"/>
              <a:ea typeface="ＭＳ 明朝"/>
            </a:endParaRPr>
          </a:p>
          <a:p>
            <a:r>
              <a:rPr lang="ja-JP" altLang="en-US" sz="800" dirty="0">
                <a:latin typeface="ＭＳ 明朝"/>
                <a:ea typeface="ＭＳ 明朝"/>
              </a:rPr>
              <a:t>消化器系の疾患</a:t>
            </a:r>
            <a:r>
              <a:rPr lang="en-US" altLang="ja-JP" sz="800" dirty="0">
                <a:latin typeface="ＭＳ 明朝"/>
                <a:ea typeface="ＭＳ 明朝"/>
              </a:rPr>
              <a:t>…</a:t>
            </a:r>
            <a:r>
              <a:rPr lang="ja-JP" altLang="en-US" sz="800" dirty="0">
                <a:latin typeface="ＭＳ 明朝"/>
                <a:ea typeface="ＭＳ 明朝"/>
              </a:rPr>
              <a:t>歯科レセプト情報と思われるものはデータ化対象外のため算出できない。</a:t>
            </a:r>
            <a:endParaRPr kumimoji="1" lang="ja-JP" altLang="en-US" sz="800" dirty="0">
              <a:latin typeface="ＭＳ 明朝"/>
              <a:ea typeface="ＭＳ 明朝"/>
            </a:endParaRPr>
          </a:p>
        </p:txBody>
      </p:sp>
    </p:spTree>
    <p:extLst>
      <p:ext uri="{BB962C8B-B14F-4D97-AF65-F5344CB8AC3E}">
        <p14:creationId xmlns:p14="http://schemas.microsoft.com/office/powerpoint/2010/main" val="101472706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389354" y="1188297"/>
            <a:ext cx="6066592" cy="6848611"/>
          </a:xfrm>
          <a:prstGeom prst="rect">
            <a:avLst/>
          </a:prstGeom>
        </p:spPr>
      </p:pic>
      <p:sp>
        <p:nvSpPr>
          <p:cNvPr id="7" name="テキスト ボックス 6"/>
          <p:cNvSpPr txBox="1">
            <a:spLocks noChangeAspect="1"/>
          </p:cNvSpPr>
          <p:nvPr/>
        </p:nvSpPr>
        <p:spPr>
          <a:xfrm>
            <a:off x="391578" y="918826"/>
            <a:ext cx="6120000" cy="261610"/>
          </a:xfrm>
          <a:prstGeom prst="rect">
            <a:avLst/>
          </a:prstGeom>
          <a:noFill/>
          <a:ln>
            <a:noFill/>
          </a:ln>
        </p:spPr>
        <p:txBody>
          <a:bodyPr wrap="square" lIns="0" rIns="0" rtlCol="0">
            <a:spAutoFit/>
          </a:bodyPr>
          <a:lstStyle/>
          <a:p>
            <a:r>
              <a:rPr lang="ja-JP" altLang="en-US" sz="1100" dirty="0">
                <a:latin typeface="ＭＳ 明朝"/>
                <a:ea typeface="ＭＳ 明朝"/>
              </a:rPr>
              <a:t>年齢階層別医療費構成</a:t>
            </a:r>
            <a:r>
              <a:rPr lang="en-US" altLang="ja-JP" sz="1100" dirty="0">
                <a:latin typeface="ＭＳ 明朝"/>
                <a:ea typeface="ＭＳ 明朝"/>
              </a:rPr>
              <a:t>(</a:t>
            </a:r>
            <a:r>
              <a:rPr lang="ja-JP" altLang="en-US" sz="1100" dirty="0">
                <a:latin typeface="ＭＳ 明朝"/>
                <a:ea typeface="ＭＳ 明朝"/>
              </a:rPr>
              <a:t>男性</a:t>
            </a:r>
            <a:r>
              <a:rPr lang="en-US" altLang="ja-JP" sz="1100" dirty="0">
                <a:latin typeface="ＭＳ 明朝"/>
                <a:ea typeface="ＭＳ 明朝"/>
              </a:rPr>
              <a:t>)</a:t>
            </a:r>
          </a:p>
        </p:txBody>
      </p:sp>
      <p:sp>
        <p:nvSpPr>
          <p:cNvPr id="3" name="スライド番号プレースホルダ 10"/>
          <p:cNvSpPr>
            <a:spLocks noGrp="1"/>
          </p:cNvSpPr>
          <p:nvPr>
            <p:ph type="sldNum" sz="quarter" idx="12"/>
          </p:nvPr>
        </p:nvSpPr>
        <p:spPr>
          <a:xfrm>
            <a:off x="2628900" y="8783668"/>
            <a:ext cx="1600200" cy="485775"/>
          </a:xfrm>
        </p:spPr>
        <p:txBody>
          <a:bodyPr/>
          <a:lstStyle/>
          <a:p>
            <a:r>
              <a:rPr kumimoji="1" lang="en-US" altLang="ja-JP" dirty="0" smtClean="0">
                <a:latin typeface="ＭＳ 明朝"/>
                <a:ea typeface="ＭＳ 明朝"/>
              </a:rPr>
              <a:t>53</a:t>
            </a:r>
            <a:endParaRPr kumimoji="1" lang="ja-JP" altLang="en-US" dirty="0">
              <a:latin typeface="ＭＳ 明朝"/>
              <a:ea typeface="ＭＳ 明朝"/>
            </a:endParaRPr>
          </a:p>
        </p:txBody>
      </p:sp>
      <p:sp>
        <p:nvSpPr>
          <p:cNvPr id="5" name="注釈文章 13"/>
          <p:cNvSpPr txBox="1"/>
          <p:nvPr/>
        </p:nvSpPr>
        <p:spPr>
          <a:xfrm>
            <a:off x="380289" y="8036908"/>
            <a:ext cx="6120000" cy="584775"/>
          </a:xfrm>
          <a:prstGeom prst="rect">
            <a:avLst/>
          </a:prstGeom>
          <a:noFill/>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endParaRPr lang="ja-JP" altLang="en-US" sz="800" dirty="0">
              <a:latin typeface="ＭＳ 明朝"/>
              <a:ea typeface="ＭＳ 明朝"/>
            </a:endParaRPr>
          </a:p>
          <a:p>
            <a:r>
              <a:rPr lang="ja-JP" altLang="en-US" sz="800" dirty="0">
                <a:latin typeface="ＭＳ 明朝"/>
                <a:ea typeface="ＭＳ 明朝"/>
              </a:rPr>
              <a:t>消化器系の疾患</a:t>
            </a:r>
            <a:r>
              <a:rPr lang="en-US" altLang="ja-JP" sz="800" dirty="0">
                <a:latin typeface="ＭＳ 明朝"/>
                <a:ea typeface="ＭＳ 明朝"/>
              </a:rPr>
              <a:t>…</a:t>
            </a:r>
            <a:r>
              <a:rPr lang="ja-JP" altLang="en-US" sz="800" dirty="0">
                <a:latin typeface="ＭＳ 明朝"/>
                <a:ea typeface="ＭＳ 明朝"/>
              </a:rPr>
              <a:t>歯科レセプト情報と思われるものはデータ化対象外のため算出できない。</a:t>
            </a:r>
            <a:endParaRPr kumimoji="1" lang="ja-JP" altLang="en-US" sz="800" dirty="0">
              <a:latin typeface="ＭＳ 明朝"/>
              <a:ea typeface="ＭＳ 明朝"/>
            </a:endParaRPr>
          </a:p>
        </p:txBody>
      </p:sp>
    </p:spTree>
    <p:extLst>
      <p:ext uri="{BB962C8B-B14F-4D97-AF65-F5344CB8AC3E}">
        <p14:creationId xmlns:p14="http://schemas.microsoft.com/office/powerpoint/2010/main" val="78179232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ボックス 14"/>
          <p:cNvSpPr txBox="1">
            <a:spLocks noChangeAspect="1"/>
          </p:cNvSpPr>
          <p:nvPr/>
        </p:nvSpPr>
        <p:spPr>
          <a:xfrm>
            <a:off x="391578" y="930114"/>
            <a:ext cx="6120000" cy="261610"/>
          </a:xfrm>
          <a:prstGeom prst="rect">
            <a:avLst/>
          </a:prstGeom>
          <a:noFill/>
          <a:ln>
            <a:noFill/>
          </a:ln>
        </p:spPr>
        <p:txBody>
          <a:bodyPr wrap="square" lIns="0" rIns="0" rtlCol="0">
            <a:spAutoFit/>
          </a:bodyPr>
          <a:lstStyle/>
          <a:p>
            <a:r>
              <a:rPr lang="ja-JP" altLang="en-US" sz="1100" dirty="0">
                <a:latin typeface="ＭＳ 明朝"/>
                <a:ea typeface="ＭＳ 明朝"/>
              </a:rPr>
              <a:t>年齢階層別医療費　大分類上位</a:t>
            </a:r>
            <a:r>
              <a:rPr lang="en-US" altLang="ja-JP" sz="1100" dirty="0">
                <a:latin typeface="ＭＳ 明朝"/>
                <a:ea typeface="ＭＳ 明朝"/>
              </a:rPr>
              <a:t>5</a:t>
            </a:r>
            <a:r>
              <a:rPr lang="ja-JP" altLang="en-US" sz="1100" dirty="0">
                <a:latin typeface="ＭＳ 明朝"/>
                <a:ea typeface="ＭＳ 明朝"/>
              </a:rPr>
              <a:t>疾病</a:t>
            </a:r>
            <a:r>
              <a:rPr lang="en-US" altLang="ja-JP" sz="1100" dirty="0">
                <a:latin typeface="ＭＳ 明朝"/>
                <a:ea typeface="ＭＳ 明朝"/>
              </a:rPr>
              <a:t>(</a:t>
            </a:r>
            <a:r>
              <a:rPr lang="ja-JP" altLang="en-US" sz="1100" dirty="0">
                <a:latin typeface="ＭＳ 明朝"/>
                <a:ea typeface="ＭＳ 明朝"/>
              </a:rPr>
              <a:t>男性</a:t>
            </a:r>
            <a:r>
              <a:rPr lang="en-US" altLang="ja-JP" sz="1100" dirty="0">
                <a:latin typeface="ＭＳ 明朝"/>
                <a:ea typeface="ＭＳ 明朝"/>
              </a:rPr>
              <a:t>)</a:t>
            </a:r>
          </a:p>
        </p:txBody>
      </p:sp>
      <p:sp>
        <p:nvSpPr>
          <p:cNvPr id="4" name="スライド番号プレースホルダ 10"/>
          <p:cNvSpPr>
            <a:spLocks noGrp="1"/>
          </p:cNvSpPr>
          <p:nvPr>
            <p:ph type="sldNum" sz="quarter" idx="12"/>
          </p:nvPr>
        </p:nvSpPr>
        <p:spPr>
          <a:xfrm>
            <a:off x="2628900" y="8783668"/>
            <a:ext cx="1600200" cy="485775"/>
          </a:xfrm>
        </p:spPr>
        <p:txBody>
          <a:bodyPr/>
          <a:lstStyle/>
          <a:p>
            <a:r>
              <a:rPr kumimoji="1" lang="en-US" altLang="ja-JP" dirty="0" smtClean="0">
                <a:latin typeface="ＭＳ 明朝"/>
                <a:ea typeface="ＭＳ 明朝"/>
              </a:rPr>
              <a:t>54</a:t>
            </a:r>
            <a:endParaRPr kumimoji="1" lang="ja-JP" altLang="en-US" dirty="0">
              <a:latin typeface="ＭＳ 明朝"/>
              <a:ea typeface="ＭＳ 明朝"/>
            </a:endParaRPr>
          </a:p>
        </p:txBody>
      </p:sp>
      <p:sp>
        <p:nvSpPr>
          <p:cNvPr id="5" name="注釈文章 13"/>
          <p:cNvSpPr txBox="1">
            <a:spLocks noChangeAspect="1"/>
          </p:cNvSpPr>
          <p:nvPr/>
        </p:nvSpPr>
        <p:spPr>
          <a:xfrm>
            <a:off x="380289" y="6095457"/>
            <a:ext cx="6120000" cy="584775"/>
          </a:xfrm>
          <a:prstGeom prst="rect">
            <a:avLst/>
          </a:prstGeom>
          <a:noFill/>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endParaRPr lang="ja-JP" altLang="en-US" sz="800" dirty="0">
              <a:latin typeface="ＭＳ 明朝"/>
              <a:ea typeface="ＭＳ 明朝"/>
            </a:endParaRPr>
          </a:p>
          <a:p>
            <a:r>
              <a:rPr lang="ja-JP" altLang="en-US" sz="800" dirty="0">
                <a:latin typeface="ＭＳ 明朝"/>
                <a:ea typeface="ＭＳ 明朝"/>
              </a:rPr>
              <a:t>消化器系の疾患</a:t>
            </a:r>
            <a:r>
              <a:rPr lang="en-US" altLang="ja-JP" sz="800" dirty="0">
                <a:latin typeface="ＭＳ 明朝"/>
                <a:ea typeface="ＭＳ 明朝"/>
              </a:rPr>
              <a:t>…</a:t>
            </a:r>
            <a:r>
              <a:rPr lang="ja-JP" altLang="en-US" sz="800" dirty="0">
                <a:latin typeface="ＭＳ 明朝"/>
                <a:ea typeface="ＭＳ 明朝"/>
              </a:rPr>
              <a:t>歯科レセプト情報と思われるものはデータ化対象外のため算出できない。</a:t>
            </a:r>
            <a:endParaRPr kumimoji="1" lang="ja-JP" altLang="en-US" sz="800" dirty="0">
              <a:latin typeface="ＭＳ 明朝"/>
              <a:ea typeface="ＭＳ 明朝"/>
            </a:endParaRPr>
          </a:p>
        </p:txBody>
      </p:sp>
      <p:sp>
        <p:nvSpPr>
          <p:cNvPr id="6" name="タイトル 1"/>
          <p:cNvSpPr txBox="1">
            <a:spLocks/>
          </p:cNvSpPr>
          <p:nvPr/>
        </p:nvSpPr>
        <p:spPr>
          <a:xfrm>
            <a:off x="369000" y="251521"/>
            <a:ext cx="6120000" cy="966881"/>
          </a:xfrm>
          <a:prstGeom prst="rect">
            <a:avLst/>
          </a:prstGeom>
          <a:ln>
            <a:noFill/>
          </a:ln>
        </p:spPr>
        <p:txBody>
          <a:bodyPr vert="horz" lIns="0" tIns="45720" rIns="0" bIns="45720" rtlCol="0" anchor="t">
            <a:noAutofit/>
          </a:bodyPr>
          <a:lstStyle/>
          <a:p>
            <a:pPr marL="90488" lvl="0" indent="174625">
              <a:spcBef>
                <a:spcPct val="0"/>
              </a:spcBef>
              <a:defRPr/>
            </a:pPr>
            <a:r>
              <a:rPr lang="zh-CN" altLang="en-US" sz="1200" dirty="0">
                <a:latin typeface="ＭＳ 明朝"/>
                <a:ea typeface="ＭＳ 明朝"/>
              </a:rPr>
              <a:t>下野市国民健康保険</a:t>
            </a:r>
            <a:r>
              <a:rPr lang="ja-JP" altLang="en-US" sz="1200" dirty="0">
                <a:latin typeface="ＭＳ 明朝"/>
                <a:ea typeface="ＭＳ 明朝"/>
              </a:rPr>
              <a:t>における疾病別医療費構成を年齢階層別に示す。</a:t>
            </a:r>
            <a:endParaRPr lang="en-US" altLang="ja-JP" sz="1200" dirty="0">
              <a:latin typeface="ＭＳ 明朝"/>
              <a:ea typeface="ＭＳ 明朝"/>
            </a:endParaRPr>
          </a:p>
          <a:p>
            <a:pPr marL="90488" lvl="0" indent="174625">
              <a:spcBef>
                <a:spcPct val="0"/>
              </a:spcBef>
              <a:defRPr/>
            </a:pPr>
            <a:r>
              <a:rPr lang="ja-JP" altLang="en-US" sz="1200" noProof="0" dirty="0">
                <a:latin typeface="ＭＳ 明朝"/>
                <a:ea typeface="ＭＳ 明朝"/>
              </a:rPr>
              <a:t>若年層では</a:t>
            </a:r>
            <a:r>
              <a:rPr lang="en-US" altLang="ja-JP" sz="1200" noProof="0" dirty="0">
                <a:latin typeface="ＭＳ 明朝"/>
                <a:ea typeface="ＭＳ 明朝"/>
              </a:rPr>
              <a:t>｢</a:t>
            </a:r>
            <a:r>
              <a:rPr lang="ja-JP" altLang="en-US" sz="1200" noProof="0" dirty="0">
                <a:latin typeface="ＭＳ 明朝"/>
                <a:ea typeface="ＭＳ 明朝"/>
              </a:rPr>
              <a:t>呼吸器系の疾患</a:t>
            </a:r>
            <a:r>
              <a:rPr lang="en-US" altLang="ja-JP" sz="1200" noProof="0" dirty="0">
                <a:latin typeface="ＭＳ 明朝"/>
                <a:ea typeface="ＭＳ 明朝"/>
              </a:rPr>
              <a:t>｣</a:t>
            </a:r>
            <a:r>
              <a:rPr lang="ja-JP" altLang="en-US" sz="1200" noProof="0" dirty="0" err="1">
                <a:latin typeface="ＭＳ 明朝"/>
                <a:ea typeface="ＭＳ 明朝"/>
              </a:rPr>
              <a:t>、</a:t>
            </a:r>
            <a:r>
              <a:rPr lang="ja-JP" altLang="en-US" sz="1200" noProof="0" dirty="0">
                <a:latin typeface="ＭＳ 明朝"/>
                <a:ea typeface="ＭＳ 明朝"/>
              </a:rPr>
              <a:t>中年層では</a:t>
            </a:r>
            <a:r>
              <a:rPr lang="en-US" altLang="ja-JP" sz="1200" noProof="0" dirty="0">
                <a:latin typeface="ＭＳ 明朝"/>
                <a:ea typeface="ＭＳ 明朝"/>
              </a:rPr>
              <a:t>｢</a:t>
            </a:r>
            <a:r>
              <a:rPr lang="ja-JP" altLang="en-US" sz="1200" noProof="0" dirty="0">
                <a:latin typeface="ＭＳ 明朝"/>
                <a:ea typeface="ＭＳ 明朝"/>
              </a:rPr>
              <a:t>精神及び行動の障害</a:t>
            </a:r>
            <a:r>
              <a:rPr lang="en-US" altLang="ja-JP" sz="1200" noProof="0" dirty="0">
                <a:latin typeface="ＭＳ 明朝"/>
                <a:ea typeface="ＭＳ 明朝"/>
              </a:rPr>
              <a:t>｣</a:t>
            </a:r>
            <a:r>
              <a:rPr lang="ja-JP" altLang="en-US" sz="1200" noProof="0" dirty="0" err="1">
                <a:latin typeface="ＭＳ 明朝"/>
                <a:ea typeface="ＭＳ 明朝"/>
              </a:rPr>
              <a:t>、</a:t>
            </a:r>
            <a:r>
              <a:rPr lang="ja-JP" altLang="en-US" sz="1200" noProof="0" dirty="0">
                <a:latin typeface="ＭＳ 明朝"/>
                <a:ea typeface="ＭＳ 明朝"/>
              </a:rPr>
              <a:t>高年層では</a:t>
            </a:r>
            <a:r>
              <a:rPr lang="en-US" altLang="ja-JP" sz="1200" noProof="0" dirty="0">
                <a:latin typeface="ＭＳ 明朝"/>
                <a:ea typeface="ＭＳ 明朝"/>
              </a:rPr>
              <a:t>｢</a:t>
            </a:r>
            <a:r>
              <a:rPr lang="ja-JP" altLang="en-US" sz="1200" noProof="0" dirty="0">
                <a:latin typeface="ＭＳ 明朝"/>
                <a:ea typeface="ＭＳ 明朝"/>
              </a:rPr>
              <a:t>循環器系の疾患</a:t>
            </a:r>
            <a:r>
              <a:rPr lang="en-US" altLang="ja-JP" sz="1200" noProof="0" dirty="0">
                <a:latin typeface="ＭＳ 明朝"/>
                <a:ea typeface="ＭＳ 明朝"/>
              </a:rPr>
              <a:t>｣｢</a:t>
            </a:r>
            <a:r>
              <a:rPr lang="ja-JP" altLang="en-US" sz="1200" noProof="0" dirty="0">
                <a:latin typeface="ＭＳ 明朝"/>
                <a:ea typeface="ＭＳ 明朝"/>
              </a:rPr>
              <a:t>新生物</a:t>
            </a:r>
            <a:r>
              <a:rPr lang="en-US" altLang="ja-JP" sz="1200" noProof="0" dirty="0">
                <a:latin typeface="ＭＳ 明朝"/>
                <a:ea typeface="ＭＳ 明朝"/>
              </a:rPr>
              <a:t>｣</a:t>
            </a:r>
            <a:r>
              <a:rPr lang="ja-JP" altLang="en-US" sz="1200" noProof="0" dirty="0">
                <a:latin typeface="ＭＳ 明朝"/>
                <a:ea typeface="ＭＳ 明朝"/>
              </a:rPr>
              <a:t>が上位を占める。</a:t>
            </a:r>
            <a:r>
              <a:rPr kumimoji="1" lang="ja-JP" altLang="ja-JP" sz="1200" b="0" i="0" u="none" strike="noStrike" kern="1200" cap="none" spc="0" normalizeH="0" baseline="0" noProof="0" dirty="0">
                <a:ln>
                  <a:noFill/>
                </a:ln>
                <a:effectLst/>
                <a:uLnTx/>
                <a:uFillTx/>
                <a:latin typeface="ＭＳ 明朝"/>
                <a:ea typeface="ＭＳ 明朝"/>
                <a:cs typeface="+mj-cs"/>
              </a:rPr>
              <a:t/>
            </a:r>
            <a:br>
              <a:rPr kumimoji="1" lang="ja-JP" altLang="ja-JP" sz="1200" b="0" i="0" u="none" strike="noStrike" kern="1200" cap="none" spc="0" normalizeH="0" baseline="0" noProof="0" dirty="0">
                <a:ln>
                  <a:noFill/>
                </a:ln>
                <a:effectLst/>
                <a:uLnTx/>
                <a:uFillTx/>
                <a:latin typeface="ＭＳ 明朝"/>
                <a:ea typeface="ＭＳ 明朝"/>
                <a:cs typeface="+mj-cs"/>
              </a:rPr>
            </a:br>
            <a:r>
              <a:rPr kumimoji="1" lang="ja-JP" altLang="ja-JP" sz="1200" b="0" i="0" u="none" strike="noStrike" kern="1200" cap="none" spc="0" normalizeH="0" baseline="0" noProof="0" dirty="0">
                <a:ln>
                  <a:noFill/>
                </a:ln>
                <a:effectLst/>
                <a:uLnTx/>
                <a:uFillTx/>
                <a:latin typeface="ＭＳ 明朝"/>
                <a:ea typeface="ＭＳ 明朝"/>
                <a:cs typeface="+mj-cs"/>
              </a:rPr>
              <a:t>　</a:t>
            </a:r>
            <a:endParaRPr kumimoji="1" lang="ja-JP" altLang="en-US" sz="1200" b="0" i="0" u="none" strike="noStrike" kern="1200" cap="none" spc="0" normalizeH="0" baseline="0" noProof="0" dirty="0">
              <a:ln>
                <a:noFill/>
              </a:ln>
              <a:effectLst/>
              <a:uLnTx/>
              <a:uFillTx/>
              <a:latin typeface="ＭＳ 明朝"/>
              <a:ea typeface="ＭＳ 明朝"/>
              <a:cs typeface="+mj-cs"/>
            </a:endParaRPr>
          </a:p>
        </p:txBody>
      </p:sp>
      <p:pic>
        <p:nvPicPr>
          <p:cNvPr id="25602" name="table4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206500"/>
            <a:ext cx="6350000" cy="490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868476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391578" y="1211848"/>
            <a:ext cx="6097422" cy="6652116"/>
          </a:xfrm>
          <a:prstGeom prst="rect">
            <a:avLst/>
          </a:prstGeom>
        </p:spPr>
      </p:pic>
      <p:sp>
        <p:nvSpPr>
          <p:cNvPr id="10" name="タイトル 1"/>
          <p:cNvSpPr txBox="1">
            <a:spLocks/>
          </p:cNvSpPr>
          <p:nvPr/>
        </p:nvSpPr>
        <p:spPr>
          <a:xfrm>
            <a:off x="369000" y="251521"/>
            <a:ext cx="6120000" cy="360039"/>
          </a:xfrm>
          <a:prstGeom prst="rect">
            <a:avLst/>
          </a:prstGeom>
          <a:ln>
            <a:noFill/>
          </a:ln>
        </p:spPr>
        <p:txBody>
          <a:bodyPr vert="horz" lIns="0" tIns="45720" rIns="0" bIns="45720" rtlCol="0" anchor="t">
            <a:noAutofit/>
          </a:bodyPr>
          <a:lstStyle/>
          <a:p>
            <a:pPr marL="90488" lvl="0" indent="180975">
              <a:spcBef>
                <a:spcPct val="0"/>
              </a:spcBef>
              <a:defRPr/>
            </a:pPr>
            <a:r>
              <a:rPr lang="zh-CN" altLang="en-US" sz="1200">
                <a:latin typeface="ＭＳ 明朝"/>
                <a:ea typeface="ＭＳ 明朝"/>
              </a:rPr>
              <a:t>下野市国民健康保険</a:t>
            </a:r>
            <a:r>
              <a:rPr lang="ja-JP" altLang="en-US" sz="1200">
                <a:latin typeface="ＭＳ 明朝"/>
                <a:ea typeface="ＭＳ 明朝"/>
              </a:rPr>
              <a:t>の</a:t>
            </a:r>
            <a:r>
              <a:rPr lang="ja-JP" altLang="en-US" sz="1200" dirty="0">
                <a:latin typeface="ＭＳ 明朝"/>
                <a:ea typeface="ＭＳ 明朝"/>
              </a:rPr>
              <a:t>女性における、疾病別医療費と疾病別医療費構成を年齢階層別に示す。</a:t>
            </a:r>
            <a:r>
              <a:rPr kumimoji="1" lang="ja-JP" altLang="ja-JP" sz="1200" b="0" i="0" u="none" strike="noStrike" kern="1200" cap="none" spc="0" normalizeH="0" baseline="0" noProof="0" dirty="0">
                <a:ln>
                  <a:noFill/>
                </a:ln>
                <a:effectLst/>
                <a:uLnTx/>
                <a:uFillTx/>
                <a:latin typeface="ＭＳ 明朝"/>
                <a:ea typeface="ＭＳ 明朝"/>
                <a:cs typeface="+mj-cs"/>
              </a:rPr>
              <a:t/>
            </a:r>
            <a:br>
              <a:rPr kumimoji="1" lang="ja-JP" altLang="ja-JP" sz="1200" b="0" i="0" u="none" strike="noStrike" kern="1200" cap="none" spc="0" normalizeH="0" baseline="0" noProof="0" dirty="0">
                <a:ln>
                  <a:noFill/>
                </a:ln>
                <a:effectLst/>
                <a:uLnTx/>
                <a:uFillTx/>
                <a:latin typeface="ＭＳ 明朝"/>
                <a:ea typeface="ＭＳ 明朝"/>
                <a:cs typeface="+mj-cs"/>
              </a:rPr>
            </a:br>
            <a:r>
              <a:rPr kumimoji="1" lang="ja-JP" altLang="ja-JP" sz="1200" b="0" i="0" u="none" strike="noStrike" kern="1200" cap="none" spc="0" normalizeH="0" baseline="0" noProof="0" dirty="0">
                <a:ln>
                  <a:noFill/>
                </a:ln>
                <a:effectLst/>
                <a:uLnTx/>
                <a:uFillTx/>
                <a:latin typeface="ＭＳ 明朝"/>
                <a:ea typeface="ＭＳ 明朝"/>
                <a:cs typeface="+mj-cs"/>
              </a:rPr>
              <a:t>　</a:t>
            </a:r>
            <a:endParaRPr kumimoji="1" lang="ja-JP" altLang="en-US" sz="1200" b="0" i="0" u="none" strike="noStrike" kern="1200" cap="none" spc="0" normalizeH="0" baseline="0" noProof="0" dirty="0">
              <a:ln>
                <a:noFill/>
              </a:ln>
              <a:effectLst/>
              <a:uLnTx/>
              <a:uFillTx/>
              <a:latin typeface="ＭＳ 明朝"/>
              <a:ea typeface="ＭＳ 明朝"/>
              <a:cs typeface="+mj-cs"/>
            </a:endParaRPr>
          </a:p>
        </p:txBody>
      </p:sp>
      <p:sp>
        <p:nvSpPr>
          <p:cNvPr id="8" name="テキスト ボックス 7"/>
          <p:cNvSpPr txBox="1">
            <a:spLocks noChangeAspect="1"/>
          </p:cNvSpPr>
          <p:nvPr/>
        </p:nvSpPr>
        <p:spPr>
          <a:xfrm>
            <a:off x="391578" y="918825"/>
            <a:ext cx="6120000" cy="261610"/>
          </a:xfrm>
          <a:prstGeom prst="rect">
            <a:avLst/>
          </a:prstGeom>
          <a:noFill/>
          <a:ln>
            <a:noFill/>
          </a:ln>
        </p:spPr>
        <p:txBody>
          <a:bodyPr wrap="square" lIns="0" rIns="0" rtlCol="0">
            <a:spAutoFit/>
          </a:bodyPr>
          <a:lstStyle/>
          <a:p>
            <a:r>
              <a:rPr lang="ja-JP" altLang="en-US" sz="1100" dirty="0">
                <a:latin typeface="ＭＳ 明朝"/>
                <a:ea typeface="ＭＳ 明朝"/>
              </a:rPr>
              <a:t>年齢階層別医療費</a:t>
            </a:r>
            <a:r>
              <a:rPr lang="en-US" altLang="ja-JP" sz="1100" dirty="0">
                <a:latin typeface="ＭＳ 明朝"/>
                <a:ea typeface="ＭＳ 明朝"/>
              </a:rPr>
              <a:t>(</a:t>
            </a:r>
            <a:r>
              <a:rPr lang="ja-JP" altLang="en-US" sz="1100" dirty="0">
                <a:latin typeface="ＭＳ 明朝"/>
                <a:ea typeface="ＭＳ 明朝"/>
              </a:rPr>
              <a:t>女性</a:t>
            </a:r>
            <a:r>
              <a:rPr lang="en-US" altLang="ja-JP" sz="1100" dirty="0">
                <a:latin typeface="ＭＳ 明朝"/>
                <a:ea typeface="ＭＳ 明朝"/>
              </a:rPr>
              <a:t>)</a:t>
            </a:r>
          </a:p>
        </p:txBody>
      </p:sp>
      <p:sp>
        <p:nvSpPr>
          <p:cNvPr id="4" name="スライド番号プレースホルダ 10"/>
          <p:cNvSpPr>
            <a:spLocks noGrp="1"/>
          </p:cNvSpPr>
          <p:nvPr>
            <p:ph type="sldNum" sz="quarter" idx="12"/>
          </p:nvPr>
        </p:nvSpPr>
        <p:spPr>
          <a:xfrm>
            <a:off x="2628900" y="8783668"/>
            <a:ext cx="1600200" cy="485775"/>
          </a:xfrm>
        </p:spPr>
        <p:txBody>
          <a:bodyPr/>
          <a:lstStyle/>
          <a:p>
            <a:r>
              <a:rPr kumimoji="1" lang="en-US" altLang="ja-JP" dirty="0" smtClean="0">
                <a:latin typeface="ＭＳ 明朝"/>
                <a:ea typeface="ＭＳ 明朝"/>
              </a:rPr>
              <a:t>55</a:t>
            </a:r>
            <a:endParaRPr kumimoji="1" lang="ja-JP" altLang="en-US" dirty="0">
              <a:latin typeface="ＭＳ 明朝"/>
              <a:ea typeface="ＭＳ 明朝"/>
            </a:endParaRPr>
          </a:p>
        </p:txBody>
      </p:sp>
      <p:sp>
        <p:nvSpPr>
          <p:cNvPr id="6" name="注釈文章 13"/>
          <p:cNvSpPr txBox="1">
            <a:spLocks noChangeAspect="1"/>
          </p:cNvSpPr>
          <p:nvPr/>
        </p:nvSpPr>
        <p:spPr>
          <a:xfrm>
            <a:off x="380289" y="7877329"/>
            <a:ext cx="6120000" cy="584775"/>
          </a:xfrm>
          <a:prstGeom prst="rect">
            <a:avLst/>
          </a:prstGeom>
          <a:noFill/>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endParaRPr lang="ja-JP" altLang="en-US" sz="800" dirty="0">
              <a:latin typeface="ＭＳ 明朝"/>
              <a:ea typeface="ＭＳ 明朝"/>
            </a:endParaRPr>
          </a:p>
          <a:p>
            <a:r>
              <a:rPr lang="ja-JP" altLang="en-US" sz="800" dirty="0">
                <a:latin typeface="ＭＳ 明朝"/>
                <a:ea typeface="ＭＳ 明朝"/>
              </a:rPr>
              <a:t>消化器系の疾患</a:t>
            </a:r>
            <a:r>
              <a:rPr lang="en-US" altLang="ja-JP" sz="800" dirty="0">
                <a:latin typeface="ＭＳ 明朝"/>
                <a:ea typeface="ＭＳ 明朝"/>
              </a:rPr>
              <a:t>…</a:t>
            </a:r>
            <a:r>
              <a:rPr lang="ja-JP" altLang="en-US" sz="800" dirty="0">
                <a:latin typeface="ＭＳ 明朝"/>
                <a:ea typeface="ＭＳ 明朝"/>
              </a:rPr>
              <a:t>歯科レセプト情報と思われるものはデータ化対象外のため算出できない。</a:t>
            </a:r>
            <a:endParaRPr kumimoji="1" lang="ja-JP" altLang="en-US" sz="800" dirty="0">
              <a:latin typeface="ＭＳ 明朝"/>
              <a:ea typeface="ＭＳ 明朝"/>
            </a:endParaRPr>
          </a:p>
        </p:txBody>
      </p:sp>
    </p:spTree>
    <p:extLst>
      <p:ext uri="{BB962C8B-B14F-4D97-AF65-F5344CB8AC3E}">
        <p14:creationId xmlns:p14="http://schemas.microsoft.com/office/powerpoint/2010/main" val="297903535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391578" y="1193799"/>
            <a:ext cx="5917742" cy="6841033"/>
          </a:xfrm>
          <a:prstGeom prst="rect">
            <a:avLst/>
          </a:prstGeom>
        </p:spPr>
      </p:pic>
      <p:sp>
        <p:nvSpPr>
          <p:cNvPr id="7" name="テキスト ボックス 6"/>
          <p:cNvSpPr txBox="1"/>
          <p:nvPr/>
        </p:nvSpPr>
        <p:spPr>
          <a:xfrm>
            <a:off x="391578" y="918826"/>
            <a:ext cx="6120000" cy="261610"/>
          </a:xfrm>
          <a:prstGeom prst="rect">
            <a:avLst/>
          </a:prstGeom>
          <a:noFill/>
          <a:ln>
            <a:noFill/>
          </a:ln>
        </p:spPr>
        <p:txBody>
          <a:bodyPr wrap="square" lIns="0" rIns="0" rtlCol="0">
            <a:spAutoFit/>
          </a:bodyPr>
          <a:lstStyle/>
          <a:p>
            <a:r>
              <a:rPr lang="ja-JP" altLang="en-US" sz="1100" dirty="0">
                <a:latin typeface="ＭＳ 明朝"/>
                <a:ea typeface="ＭＳ 明朝"/>
              </a:rPr>
              <a:t>年齢階層別医療費構成</a:t>
            </a:r>
            <a:r>
              <a:rPr lang="en-US" altLang="ja-JP" sz="1100" dirty="0">
                <a:latin typeface="ＭＳ 明朝"/>
                <a:ea typeface="ＭＳ 明朝"/>
              </a:rPr>
              <a:t>(</a:t>
            </a:r>
            <a:r>
              <a:rPr lang="ja-JP" altLang="en-US" sz="1100" dirty="0">
                <a:latin typeface="ＭＳ 明朝"/>
                <a:ea typeface="ＭＳ 明朝"/>
              </a:rPr>
              <a:t>女性</a:t>
            </a:r>
            <a:r>
              <a:rPr lang="en-US" altLang="ja-JP" sz="1100" dirty="0">
                <a:latin typeface="ＭＳ 明朝"/>
                <a:ea typeface="ＭＳ 明朝"/>
              </a:rPr>
              <a:t>)</a:t>
            </a:r>
          </a:p>
        </p:txBody>
      </p:sp>
      <p:sp>
        <p:nvSpPr>
          <p:cNvPr id="3" name="スライド番号プレースホルダ 10"/>
          <p:cNvSpPr>
            <a:spLocks noGrp="1"/>
          </p:cNvSpPr>
          <p:nvPr>
            <p:ph type="sldNum" sz="quarter" idx="12"/>
          </p:nvPr>
        </p:nvSpPr>
        <p:spPr>
          <a:xfrm>
            <a:off x="2628900" y="8783668"/>
            <a:ext cx="1600200" cy="485775"/>
          </a:xfrm>
        </p:spPr>
        <p:txBody>
          <a:bodyPr/>
          <a:lstStyle/>
          <a:p>
            <a:r>
              <a:rPr kumimoji="1" lang="en-US" altLang="ja-JP" dirty="0" smtClean="0">
                <a:latin typeface="ＭＳ 明朝"/>
                <a:ea typeface="ＭＳ 明朝"/>
              </a:rPr>
              <a:t>56</a:t>
            </a:r>
            <a:endParaRPr kumimoji="1" lang="ja-JP" altLang="en-US" dirty="0">
              <a:latin typeface="ＭＳ 明朝"/>
              <a:ea typeface="ＭＳ 明朝"/>
            </a:endParaRPr>
          </a:p>
        </p:txBody>
      </p:sp>
      <p:sp>
        <p:nvSpPr>
          <p:cNvPr id="5" name="注釈文章 13"/>
          <p:cNvSpPr txBox="1"/>
          <p:nvPr/>
        </p:nvSpPr>
        <p:spPr>
          <a:xfrm>
            <a:off x="380289" y="8048197"/>
            <a:ext cx="6120000" cy="584775"/>
          </a:xfrm>
          <a:prstGeom prst="rect">
            <a:avLst/>
          </a:prstGeom>
          <a:noFill/>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endParaRPr lang="ja-JP" altLang="en-US" sz="800" dirty="0">
              <a:latin typeface="ＭＳ 明朝"/>
              <a:ea typeface="ＭＳ 明朝"/>
            </a:endParaRPr>
          </a:p>
          <a:p>
            <a:r>
              <a:rPr lang="ja-JP" altLang="en-US" sz="800" dirty="0">
                <a:latin typeface="ＭＳ 明朝"/>
                <a:ea typeface="ＭＳ 明朝"/>
              </a:rPr>
              <a:t>消化器系の疾患</a:t>
            </a:r>
            <a:r>
              <a:rPr lang="en-US" altLang="ja-JP" sz="800" dirty="0">
                <a:latin typeface="ＭＳ 明朝"/>
                <a:ea typeface="ＭＳ 明朝"/>
              </a:rPr>
              <a:t>…</a:t>
            </a:r>
            <a:r>
              <a:rPr lang="ja-JP" altLang="en-US" sz="800" dirty="0">
                <a:latin typeface="ＭＳ 明朝"/>
                <a:ea typeface="ＭＳ 明朝"/>
              </a:rPr>
              <a:t>歯科レセプト情報と思われるものはデータ化対象外のため算出できない。</a:t>
            </a:r>
            <a:endParaRPr kumimoji="1" lang="ja-JP" altLang="en-US" sz="800" dirty="0">
              <a:latin typeface="ＭＳ 明朝"/>
              <a:ea typeface="ＭＳ 明朝"/>
            </a:endParaRPr>
          </a:p>
        </p:txBody>
      </p:sp>
    </p:spTree>
    <p:extLst>
      <p:ext uri="{BB962C8B-B14F-4D97-AF65-F5344CB8AC3E}">
        <p14:creationId xmlns:p14="http://schemas.microsoft.com/office/powerpoint/2010/main" val="22863158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ボックス 11"/>
          <p:cNvSpPr txBox="1"/>
          <p:nvPr/>
        </p:nvSpPr>
        <p:spPr>
          <a:xfrm>
            <a:off x="-32370" y="698140"/>
            <a:ext cx="6858000" cy="307777"/>
          </a:xfrm>
          <a:prstGeom prst="rect">
            <a:avLst/>
          </a:prstGeom>
          <a:noFill/>
        </p:spPr>
        <p:txBody>
          <a:bodyPr wrap="square" rtlCol="0">
            <a:spAutoFit/>
          </a:bodyPr>
          <a:lstStyle/>
          <a:p>
            <a:r>
              <a:rPr kumimoji="1" lang="ja-JP" altLang="en-US" sz="1400" b="1" dirty="0">
                <a:latin typeface="ＭＳ 明朝"/>
                <a:ea typeface="ＭＳ 明朝"/>
              </a:rPr>
              <a:t>　　　</a:t>
            </a:r>
            <a:endParaRPr kumimoji="1" lang="ja-JP" altLang="en-US" sz="1400" dirty="0">
              <a:latin typeface="ＭＳ 明朝"/>
              <a:ea typeface="ＭＳ 明朝"/>
            </a:endParaRPr>
          </a:p>
        </p:txBody>
      </p:sp>
      <p:sp>
        <p:nvSpPr>
          <p:cNvPr id="2" name="タイトル_中_1_3"/>
          <p:cNvSpPr txBox="1"/>
          <p:nvPr/>
        </p:nvSpPr>
        <p:spPr>
          <a:xfrm>
            <a:off x="-14400" y="429853"/>
            <a:ext cx="6872400" cy="338554"/>
          </a:xfrm>
          <a:prstGeom prst="rect">
            <a:avLst/>
          </a:prstGeom>
          <a:noFill/>
        </p:spPr>
        <p:txBody>
          <a:bodyPr wrap="square" rtlCol="0">
            <a:spAutoFit/>
          </a:bodyPr>
          <a:lstStyle/>
          <a:p>
            <a:r>
              <a:rPr kumimoji="1" lang="ja-JP" altLang="en-US" sz="1600" b="1" dirty="0">
                <a:latin typeface="ＭＳ 明朝"/>
                <a:ea typeface="ＭＳ 明朝"/>
              </a:rPr>
              <a:t>　</a:t>
            </a:r>
            <a:r>
              <a:rPr lang="en-US" altLang="ja-JP" sz="1600" b="1" dirty="0">
                <a:latin typeface="ＭＳ 明朝"/>
                <a:ea typeface="ＭＳ 明朝"/>
              </a:rPr>
              <a:t>4</a:t>
            </a:r>
            <a:r>
              <a:rPr kumimoji="1" lang="en-US" altLang="ja-JP" sz="1600" b="1" dirty="0">
                <a:latin typeface="ＭＳ 明朝"/>
                <a:ea typeface="ＭＳ 明朝"/>
              </a:rPr>
              <a:t>.</a:t>
            </a:r>
            <a:r>
              <a:rPr kumimoji="1" lang="ja-JP" altLang="en-US" sz="1600" b="1" dirty="0">
                <a:latin typeface="ＭＳ 明朝"/>
                <a:ea typeface="ＭＳ 明朝"/>
              </a:rPr>
              <a:t>保険者の特性把握</a:t>
            </a:r>
          </a:p>
        </p:txBody>
      </p:sp>
      <p:sp>
        <p:nvSpPr>
          <p:cNvPr id="25" name="タイトル_小_1_3_1"/>
          <p:cNvSpPr txBox="1">
            <a:spLocks/>
          </p:cNvSpPr>
          <p:nvPr/>
        </p:nvSpPr>
        <p:spPr>
          <a:xfrm>
            <a:off x="369000" y="863588"/>
            <a:ext cx="6120000" cy="1980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vert="horz" lIns="0" tIns="45720" rIns="0" bIns="45720" rtlCol="0" anchor="t">
            <a:noAutofit/>
          </a:bodyPr>
          <a:lstStyle/>
          <a:p>
            <a:pPr marL="82550" indent="190500">
              <a:spcBef>
                <a:spcPct val="0"/>
              </a:spcBef>
              <a:defRPr/>
            </a:pPr>
            <a:r>
              <a:rPr lang="ja-JP" altLang="en-US" sz="1200" dirty="0">
                <a:solidFill>
                  <a:schemeClr val="tx1"/>
                </a:solidFill>
                <a:latin typeface="ＭＳ 明朝"/>
                <a:ea typeface="ＭＳ 明朝"/>
                <a:cs typeface="+mj-cs"/>
              </a:rPr>
              <a:t>本市の</a:t>
            </a:r>
            <a:r>
              <a:rPr lang="ja-JP" altLang="en-US" sz="1200" dirty="0">
                <a:solidFill>
                  <a:schemeClr val="tx1"/>
                </a:solidFill>
                <a:latin typeface="ＭＳ 明朝"/>
                <a:ea typeface="ＭＳ 明朝"/>
              </a:rPr>
              <a:t>平成</a:t>
            </a:r>
            <a:r>
              <a:rPr lang="en-US" altLang="ja-JP" sz="1200" dirty="0">
                <a:solidFill>
                  <a:schemeClr val="tx1"/>
                </a:solidFill>
                <a:latin typeface="ＭＳ 明朝"/>
                <a:ea typeface="ＭＳ 明朝"/>
              </a:rPr>
              <a:t>27</a:t>
            </a:r>
            <a:r>
              <a:rPr lang="ja-JP" altLang="en-US" sz="1200" dirty="0">
                <a:solidFill>
                  <a:schemeClr val="tx1"/>
                </a:solidFill>
                <a:latin typeface="ＭＳ 明朝"/>
                <a:ea typeface="ＭＳ 明朝"/>
              </a:rPr>
              <a:t>年度</a:t>
            </a:r>
            <a:r>
              <a:rPr lang="ja-JP" altLang="en-US" sz="1200" dirty="0">
                <a:solidFill>
                  <a:schemeClr val="tx1"/>
                </a:solidFill>
                <a:latin typeface="ＭＳ 明朝"/>
                <a:ea typeface="ＭＳ 明朝"/>
                <a:cs typeface="+mj-cs"/>
              </a:rPr>
              <a:t>人口は、</a:t>
            </a:r>
            <a:r>
              <a:rPr lang="en-US" altLang="ja-JP" sz="1200" dirty="0">
                <a:solidFill>
                  <a:schemeClr val="tx1"/>
                </a:solidFill>
                <a:latin typeface="ＭＳ 明朝"/>
                <a:ea typeface="ＭＳ 明朝"/>
                <a:cs typeface="+mj-cs"/>
              </a:rPr>
              <a:t>58,936</a:t>
            </a:r>
            <a:r>
              <a:rPr lang="ja-JP" altLang="en-US" sz="1200" dirty="0">
                <a:solidFill>
                  <a:schemeClr val="tx1"/>
                </a:solidFill>
                <a:latin typeface="ＭＳ 明朝"/>
                <a:ea typeface="ＭＳ 明朝"/>
                <a:cs typeface="+mj-cs"/>
              </a:rPr>
              <a:t>人である。</a:t>
            </a:r>
            <a:r>
              <a:rPr lang="ja-JP" altLang="en-US" sz="1200" dirty="0">
                <a:solidFill>
                  <a:schemeClr val="tx1"/>
                </a:solidFill>
                <a:latin typeface="ＭＳ 明朝"/>
                <a:ea typeface="ＭＳ 明朝"/>
              </a:rPr>
              <a:t>高齢化率</a:t>
            </a:r>
            <a:r>
              <a:rPr lang="en-US" altLang="ja-JP" sz="1200" dirty="0">
                <a:solidFill>
                  <a:schemeClr val="tx1"/>
                </a:solidFill>
                <a:latin typeface="ＭＳ 明朝"/>
                <a:ea typeface="ＭＳ 明朝"/>
              </a:rPr>
              <a:t>(65</a:t>
            </a:r>
            <a:r>
              <a:rPr lang="ja-JP" altLang="en-US" sz="1200" dirty="0">
                <a:solidFill>
                  <a:schemeClr val="tx1"/>
                </a:solidFill>
                <a:latin typeface="ＭＳ 明朝"/>
                <a:ea typeface="ＭＳ 明朝"/>
              </a:rPr>
              <a:t>歳以上</a:t>
            </a:r>
            <a:r>
              <a:rPr lang="en-US" altLang="ja-JP" sz="1200" dirty="0">
                <a:solidFill>
                  <a:schemeClr val="tx1"/>
                </a:solidFill>
                <a:latin typeface="ＭＳ 明朝"/>
                <a:ea typeface="ＭＳ 明朝"/>
              </a:rPr>
              <a:t>)</a:t>
            </a:r>
            <a:r>
              <a:rPr lang="ja-JP" altLang="en-US" sz="1200" dirty="0">
                <a:solidFill>
                  <a:schemeClr val="tx1"/>
                </a:solidFill>
                <a:latin typeface="ＭＳ 明朝"/>
                <a:ea typeface="ＭＳ 明朝"/>
              </a:rPr>
              <a:t>は</a:t>
            </a:r>
            <a:r>
              <a:rPr lang="en-US" altLang="ja-JP" sz="1200" dirty="0">
                <a:solidFill>
                  <a:schemeClr val="tx1"/>
                </a:solidFill>
                <a:latin typeface="ＭＳ 明朝"/>
                <a:ea typeface="ＭＳ 明朝"/>
              </a:rPr>
              <a:t>19.2%</a:t>
            </a:r>
            <a:r>
              <a:rPr lang="ja-JP" altLang="en-US" sz="1200" dirty="0" err="1">
                <a:solidFill>
                  <a:schemeClr val="tx1"/>
                </a:solidFill>
                <a:latin typeface="ＭＳ 明朝"/>
                <a:ea typeface="ＭＳ 明朝"/>
              </a:rPr>
              <a:t>、</a:t>
            </a:r>
            <a:r>
              <a:rPr lang="ja-JP" altLang="en-US" sz="1200" dirty="0">
                <a:solidFill>
                  <a:schemeClr val="tx1"/>
                </a:solidFill>
                <a:latin typeface="ＭＳ 明朝"/>
                <a:ea typeface="ＭＳ 明朝"/>
              </a:rPr>
              <a:t>栃木県</a:t>
            </a:r>
            <a:r>
              <a:rPr lang="en-US" altLang="ja-JP" sz="1200" dirty="0">
                <a:solidFill>
                  <a:schemeClr val="tx1"/>
                </a:solidFill>
                <a:latin typeface="ＭＳ 明朝"/>
                <a:ea typeface="ＭＳ 明朝"/>
              </a:rPr>
              <a:t>22.3%</a:t>
            </a:r>
            <a:r>
              <a:rPr lang="ja-JP" altLang="en-US" sz="1200" dirty="0">
                <a:solidFill>
                  <a:schemeClr val="tx1"/>
                </a:solidFill>
                <a:latin typeface="ＭＳ 明朝"/>
                <a:ea typeface="ＭＳ 明朝"/>
              </a:rPr>
              <a:t>と比較すると約</a:t>
            </a:r>
            <a:r>
              <a:rPr lang="en-US" altLang="ja-JP" sz="1200" dirty="0">
                <a:solidFill>
                  <a:schemeClr val="tx1"/>
                </a:solidFill>
                <a:latin typeface="ＭＳ 明朝"/>
                <a:ea typeface="ＭＳ 明朝"/>
              </a:rPr>
              <a:t>0.9</a:t>
            </a:r>
            <a:r>
              <a:rPr lang="ja-JP" altLang="en-US" sz="1200" dirty="0">
                <a:solidFill>
                  <a:schemeClr val="tx1"/>
                </a:solidFill>
                <a:latin typeface="ＭＳ 明朝"/>
                <a:ea typeface="ＭＳ 明朝"/>
              </a:rPr>
              <a:t>倍、国</a:t>
            </a:r>
            <a:r>
              <a:rPr lang="en-US" altLang="ja-JP" sz="1200" dirty="0">
                <a:solidFill>
                  <a:schemeClr val="tx1"/>
                </a:solidFill>
                <a:latin typeface="ＭＳ 明朝"/>
                <a:ea typeface="ＭＳ 明朝"/>
              </a:rPr>
              <a:t>23.2%</a:t>
            </a:r>
            <a:r>
              <a:rPr lang="ja-JP" altLang="en-US" sz="1200" dirty="0">
                <a:solidFill>
                  <a:schemeClr val="tx1"/>
                </a:solidFill>
                <a:latin typeface="ＭＳ 明朝"/>
                <a:ea typeface="ＭＳ 明朝"/>
              </a:rPr>
              <a:t>と比較すると約</a:t>
            </a:r>
            <a:r>
              <a:rPr lang="en-US" altLang="zh-CN" sz="1200" dirty="0">
                <a:solidFill>
                  <a:schemeClr val="tx1"/>
                </a:solidFill>
                <a:latin typeface="ＭＳ 明朝"/>
                <a:ea typeface="ＭＳ 明朝"/>
              </a:rPr>
              <a:t>0.8</a:t>
            </a:r>
            <a:r>
              <a:rPr lang="ja-JP" altLang="en-US" sz="1200" dirty="0">
                <a:solidFill>
                  <a:schemeClr val="tx1"/>
                </a:solidFill>
                <a:latin typeface="ＭＳ 明朝"/>
                <a:ea typeface="ＭＳ 明朝"/>
              </a:rPr>
              <a:t>倍である。</a:t>
            </a:r>
            <a:endParaRPr lang="en-US" altLang="ja-JP" sz="1200" dirty="0">
              <a:solidFill>
                <a:schemeClr val="tx1"/>
              </a:solidFill>
              <a:latin typeface="ＭＳ 明朝"/>
              <a:ea typeface="ＭＳ 明朝"/>
            </a:endParaRPr>
          </a:p>
          <a:p>
            <a:pPr marL="82550" indent="190500">
              <a:spcBef>
                <a:spcPct val="0"/>
              </a:spcBef>
              <a:defRPr/>
            </a:pPr>
            <a:r>
              <a:rPr lang="ja-JP" altLang="en-US" sz="1200" dirty="0">
                <a:solidFill>
                  <a:schemeClr val="tx1"/>
                </a:solidFill>
                <a:latin typeface="ＭＳ 明朝"/>
                <a:ea typeface="ＭＳ 明朝"/>
                <a:cs typeface="+mj-cs"/>
              </a:rPr>
              <a:t>国民健康保険被保険者数は、</a:t>
            </a:r>
            <a:r>
              <a:rPr lang="en-US" altLang="ja-JP" sz="1200" dirty="0">
                <a:solidFill>
                  <a:schemeClr val="tx1"/>
                </a:solidFill>
                <a:latin typeface="ＭＳ 明朝"/>
                <a:ea typeface="ＭＳ 明朝"/>
                <a:cs typeface="+mj-cs"/>
              </a:rPr>
              <a:t>14,178</a:t>
            </a:r>
            <a:r>
              <a:rPr lang="ja-JP" altLang="en-US" sz="1200" dirty="0">
                <a:solidFill>
                  <a:schemeClr val="tx1"/>
                </a:solidFill>
                <a:latin typeface="ＭＳ 明朝"/>
                <a:ea typeface="ＭＳ 明朝"/>
                <a:cs typeface="+mj-cs"/>
              </a:rPr>
              <a:t>人で、市の人口に占める国民健康保険加入率は</a:t>
            </a:r>
            <a:r>
              <a:rPr lang="en-US" altLang="ja-JP" sz="1200" dirty="0">
                <a:solidFill>
                  <a:schemeClr val="tx1"/>
                </a:solidFill>
                <a:latin typeface="ＭＳ 明朝"/>
                <a:ea typeface="ＭＳ 明朝"/>
                <a:cs typeface="+mj-cs"/>
              </a:rPr>
              <a:t>24.1%</a:t>
            </a:r>
            <a:r>
              <a:rPr lang="ja-JP" altLang="en-US" sz="1200" dirty="0">
                <a:solidFill>
                  <a:schemeClr val="tx1"/>
                </a:solidFill>
                <a:latin typeface="ＭＳ 明朝"/>
                <a:ea typeface="ＭＳ 明朝"/>
                <a:cs typeface="+mj-cs"/>
              </a:rPr>
              <a:t>である。</a:t>
            </a:r>
            <a:r>
              <a:rPr lang="ja-JP" altLang="en-US" sz="1200" dirty="0">
                <a:solidFill>
                  <a:schemeClr val="tx1"/>
                </a:solidFill>
                <a:latin typeface="ＭＳ 明朝"/>
                <a:ea typeface="ＭＳ 明朝"/>
              </a:rPr>
              <a:t>国民健康保険被保険者平均年齢は</a:t>
            </a:r>
            <a:r>
              <a:rPr lang="en-US" altLang="zh-CN" sz="1200" dirty="0">
                <a:solidFill>
                  <a:schemeClr val="tx1"/>
                </a:solidFill>
                <a:latin typeface="ＭＳ 明朝"/>
                <a:ea typeface="ＭＳ 明朝"/>
              </a:rPr>
              <a:t>51.8</a:t>
            </a:r>
            <a:r>
              <a:rPr lang="ja-JP" altLang="en-US" sz="1200" dirty="0">
                <a:solidFill>
                  <a:schemeClr val="tx1"/>
                </a:solidFill>
                <a:latin typeface="ＭＳ 明朝"/>
                <a:ea typeface="ＭＳ 明朝"/>
              </a:rPr>
              <a:t>歳である。</a:t>
            </a:r>
            <a:r>
              <a:rPr lang="ja-JP" altLang="en-US" sz="1000" dirty="0">
                <a:solidFill>
                  <a:schemeClr val="tx1"/>
                </a:solidFill>
                <a:latin typeface="ＭＳ 明朝"/>
                <a:ea typeface="ＭＳ 明朝"/>
              </a:rPr>
              <a:t>　</a:t>
            </a:r>
            <a:endParaRPr lang="en-US" altLang="ja-JP" sz="1000" dirty="0">
              <a:solidFill>
                <a:schemeClr val="tx1"/>
              </a:solidFill>
              <a:latin typeface="ＭＳ 明朝"/>
              <a:ea typeface="ＭＳ 明朝"/>
            </a:endParaRPr>
          </a:p>
          <a:p>
            <a:pPr marL="90488">
              <a:spcBef>
                <a:spcPct val="0"/>
              </a:spcBef>
              <a:defRPr/>
            </a:pPr>
            <a:r>
              <a:rPr lang="ja-JP" altLang="en-US" sz="1000" dirty="0">
                <a:solidFill>
                  <a:schemeClr val="tx1"/>
                </a:solidFill>
                <a:latin typeface="ＭＳ 明朝"/>
                <a:ea typeface="ＭＳ 明朝"/>
              </a:rPr>
              <a:t>　</a:t>
            </a:r>
            <a:endParaRPr lang="en-US" altLang="ja-JP" sz="1000" dirty="0">
              <a:solidFill>
                <a:schemeClr val="tx1"/>
              </a:solidFill>
              <a:latin typeface="ＭＳ 明朝"/>
              <a:ea typeface="ＭＳ 明朝"/>
            </a:endParaRPr>
          </a:p>
          <a:p>
            <a:pPr marL="90488">
              <a:spcBef>
                <a:spcPct val="0"/>
              </a:spcBef>
              <a:defRPr/>
            </a:pPr>
            <a:endParaRPr lang="en-US" altLang="ja-JP" sz="1000" dirty="0">
              <a:solidFill>
                <a:schemeClr val="tx1"/>
              </a:solidFill>
              <a:latin typeface="ＭＳ 明朝"/>
              <a:ea typeface="ＭＳ 明朝"/>
              <a:cs typeface="+mj-cs"/>
            </a:endParaRPr>
          </a:p>
          <a:p>
            <a:pPr marL="90488">
              <a:spcBef>
                <a:spcPct val="0"/>
              </a:spcBef>
              <a:defRPr/>
            </a:pPr>
            <a:endParaRPr lang="en-US" altLang="ja-JP" sz="1000" dirty="0">
              <a:solidFill>
                <a:schemeClr val="tx1"/>
              </a:solidFill>
              <a:latin typeface="ＭＳ 明朝"/>
              <a:ea typeface="ＭＳ 明朝"/>
              <a:cs typeface="+mj-cs"/>
            </a:endParaRPr>
          </a:p>
          <a:p>
            <a:pPr marL="90488">
              <a:spcBef>
                <a:spcPct val="0"/>
              </a:spcBef>
              <a:defRPr/>
            </a:pPr>
            <a:endParaRPr lang="en-US" altLang="ja-JP" sz="1000" dirty="0">
              <a:solidFill>
                <a:schemeClr val="tx1"/>
              </a:solidFill>
              <a:latin typeface="ＭＳ 明朝"/>
              <a:ea typeface="ＭＳ 明朝"/>
              <a:cs typeface="+mj-cs"/>
            </a:endParaRPr>
          </a:p>
          <a:p>
            <a:pPr marL="90488">
              <a:spcBef>
                <a:spcPct val="0"/>
              </a:spcBef>
              <a:defRPr/>
            </a:pPr>
            <a:endParaRPr lang="en-US" altLang="ja-JP" sz="1000" dirty="0">
              <a:solidFill>
                <a:schemeClr val="tx1"/>
              </a:solidFill>
              <a:latin typeface="ＭＳ 明朝"/>
              <a:ea typeface="ＭＳ 明朝"/>
              <a:cs typeface="+mj-cs"/>
            </a:endParaRPr>
          </a:p>
          <a:p>
            <a:pPr marL="90488">
              <a:spcBef>
                <a:spcPct val="0"/>
              </a:spcBef>
              <a:defRPr/>
            </a:pPr>
            <a:endParaRPr lang="en-US" altLang="ja-JP" sz="1000" dirty="0">
              <a:solidFill>
                <a:schemeClr val="tx1"/>
              </a:solidFill>
              <a:latin typeface="ＭＳ 明朝"/>
              <a:ea typeface="ＭＳ 明朝"/>
              <a:cs typeface="+mj-cs"/>
            </a:endParaRPr>
          </a:p>
          <a:p>
            <a:pPr marL="90488">
              <a:spcBef>
                <a:spcPct val="0"/>
              </a:spcBef>
              <a:defRPr/>
            </a:pPr>
            <a:endParaRPr lang="en-US" altLang="ja-JP" sz="1000" dirty="0">
              <a:solidFill>
                <a:schemeClr val="tx1"/>
              </a:solidFill>
              <a:latin typeface="ＭＳ 明朝"/>
              <a:ea typeface="ＭＳ 明朝"/>
              <a:cs typeface="+mj-cs"/>
            </a:endParaRPr>
          </a:p>
          <a:p>
            <a:pPr marL="90488">
              <a:spcBef>
                <a:spcPct val="0"/>
              </a:spcBef>
              <a:defRPr/>
            </a:pPr>
            <a:endParaRPr lang="en-US" altLang="ja-JP" sz="1000" dirty="0">
              <a:solidFill>
                <a:schemeClr val="tx1"/>
              </a:solidFill>
              <a:latin typeface="ＭＳ 明朝"/>
              <a:ea typeface="ＭＳ 明朝"/>
            </a:endParaRPr>
          </a:p>
          <a:p>
            <a:pPr marL="90488">
              <a:spcBef>
                <a:spcPct val="0"/>
              </a:spcBef>
              <a:defRPr/>
            </a:pPr>
            <a:endParaRPr lang="en-US" altLang="ja-JP" sz="1000" dirty="0">
              <a:solidFill>
                <a:schemeClr val="tx1"/>
              </a:solidFill>
              <a:latin typeface="ＭＳ 明朝"/>
              <a:ea typeface="ＭＳ 明朝"/>
              <a:cs typeface="+mj-cs"/>
            </a:endParaRPr>
          </a:p>
          <a:p>
            <a:pPr marL="90488">
              <a:spcBef>
                <a:spcPct val="0"/>
              </a:spcBef>
              <a:defRPr/>
            </a:pPr>
            <a:endParaRPr lang="en-US" altLang="ja-JP" sz="1000" dirty="0">
              <a:solidFill>
                <a:schemeClr val="tx1"/>
              </a:solidFill>
              <a:latin typeface="ＭＳ 明朝"/>
              <a:ea typeface="ＭＳ 明朝"/>
              <a:cs typeface="+mj-cs"/>
            </a:endParaRPr>
          </a:p>
          <a:p>
            <a:pPr marL="90488">
              <a:spcBef>
                <a:spcPct val="0"/>
              </a:spcBef>
              <a:defRPr/>
            </a:pPr>
            <a:endParaRPr lang="en-US" altLang="ja-JP" sz="1000" dirty="0">
              <a:solidFill>
                <a:schemeClr val="tx1"/>
              </a:solidFill>
              <a:latin typeface="ＭＳ 明朝"/>
              <a:ea typeface="ＭＳ 明朝"/>
              <a:cs typeface="+mj-cs"/>
            </a:endParaRPr>
          </a:p>
          <a:p>
            <a:pPr marL="90488">
              <a:spcBef>
                <a:spcPct val="0"/>
              </a:spcBef>
              <a:defRPr/>
            </a:pPr>
            <a:endParaRPr lang="en-US" altLang="ja-JP" sz="1000" dirty="0">
              <a:solidFill>
                <a:schemeClr val="tx1"/>
              </a:solidFill>
              <a:latin typeface="ＭＳ 明朝"/>
              <a:ea typeface="ＭＳ 明朝"/>
              <a:cs typeface="+mj-cs"/>
            </a:endParaRPr>
          </a:p>
          <a:p>
            <a:pPr marL="90488">
              <a:spcBef>
                <a:spcPct val="0"/>
              </a:spcBef>
              <a:defRPr/>
            </a:pPr>
            <a:endParaRPr lang="en-US" altLang="ja-JP" sz="1000" dirty="0">
              <a:solidFill>
                <a:schemeClr val="tx1"/>
              </a:solidFill>
              <a:latin typeface="ＭＳ 明朝"/>
              <a:ea typeface="ＭＳ 明朝"/>
              <a:cs typeface="+mj-cs"/>
            </a:endParaRPr>
          </a:p>
          <a:p>
            <a:pPr marL="90488">
              <a:spcBef>
                <a:spcPct val="0"/>
              </a:spcBef>
              <a:defRPr/>
            </a:pPr>
            <a:endParaRPr lang="en-US" altLang="ja-JP" sz="1000" dirty="0">
              <a:solidFill>
                <a:schemeClr val="tx1"/>
              </a:solidFill>
              <a:latin typeface="ＭＳ 明朝"/>
              <a:ea typeface="ＭＳ 明朝"/>
              <a:cs typeface="+mj-cs"/>
            </a:endParaRPr>
          </a:p>
          <a:p>
            <a:pPr marL="90488">
              <a:spcBef>
                <a:spcPct val="0"/>
              </a:spcBef>
              <a:defRPr/>
            </a:pPr>
            <a:endParaRPr lang="en-US" altLang="ja-JP" sz="1000" dirty="0">
              <a:solidFill>
                <a:schemeClr val="tx1"/>
              </a:solidFill>
              <a:latin typeface="ＭＳ 明朝"/>
              <a:ea typeface="ＭＳ 明朝"/>
              <a:cs typeface="+mj-cs"/>
            </a:endParaRPr>
          </a:p>
          <a:p>
            <a:pPr marL="90488">
              <a:spcBef>
                <a:spcPct val="0"/>
              </a:spcBef>
              <a:defRPr/>
            </a:pPr>
            <a:endParaRPr lang="en-US" altLang="ja-JP" sz="1000" dirty="0">
              <a:solidFill>
                <a:schemeClr val="tx1"/>
              </a:solidFill>
              <a:latin typeface="ＭＳ 明朝"/>
              <a:ea typeface="ＭＳ 明朝"/>
              <a:cs typeface="+mj-cs"/>
            </a:endParaRPr>
          </a:p>
          <a:p>
            <a:pPr marL="90488">
              <a:spcBef>
                <a:spcPct val="0"/>
              </a:spcBef>
              <a:defRPr/>
            </a:pPr>
            <a:endParaRPr lang="en-US" altLang="ja-JP" sz="1000" dirty="0">
              <a:solidFill>
                <a:schemeClr val="tx1"/>
              </a:solidFill>
              <a:latin typeface="ＭＳ 明朝"/>
              <a:ea typeface="ＭＳ 明朝"/>
              <a:cs typeface="+mj-cs"/>
            </a:endParaRPr>
          </a:p>
          <a:p>
            <a:pPr marL="90488">
              <a:spcBef>
                <a:spcPct val="0"/>
              </a:spcBef>
              <a:defRPr/>
            </a:pPr>
            <a:endParaRPr lang="en-US" altLang="ja-JP" sz="1000" dirty="0">
              <a:solidFill>
                <a:schemeClr val="tx1"/>
              </a:solidFill>
              <a:latin typeface="ＭＳ 明朝"/>
              <a:ea typeface="ＭＳ 明朝"/>
              <a:cs typeface="+mj-cs"/>
            </a:endParaRPr>
          </a:p>
        </p:txBody>
      </p:sp>
      <p:sp>
        <p:nvSpPr>
          <p:cNvPr id="14" name="テキスト ボックス 13"/>
          <p:cNvSpPr txBox="1">
            <a:spLocks noChangeAspect="1"/>
          </p:cNvSpPr>
          <p:nvPr/>
        </p:nvSpPr>
        <p:spPr>
          <a:xfrm>
            <a:off x="515346" y="1979712"/>
            <a:ext cx="6453335" cy="261610"/>
          </a:xfrm>
          <a:prstGeom prst="rect">
            <a:avLst/>
          </a:prstGeom>
          <a:noFill/>
          <a:ln>
            <a:noFill/>
          </a:ln>
        </p:spPr>
        <p:txBody>
          <a:bodyPr wrap="square" lIns="0" rIns="0" rtlCol="0">
            <a:spAutoFit/>
          </a:bodyPr>
          <a:lstStyle/>
          <a:p>
            <a:r>
              <a:rPr lang="ja-JP" altLang="en-US" sz="1100" dirty="0">
                <a:latin typeface="ＭＳ 明朝"/>
                <a:ea typeface="ＭＳ 明朝"/>
              </a:rPr>
              <a:t>人口構成概要</a:t>
            </a:r>
            <a:r>
              <a:rPr lang="en-US" altLang="ja-JP" sz="1100" dirty="0">
                <a:latin typeface="ＭＳ 明朝"/>
                <a:ea typeface="ＭＳ 明朝"/>
              </a:rPr>
              <a:t>(H27</a:t>
            </a:r>
            <a:r>
              <a:rPr lang="ja-JP" altLang="en-US" sz="1100" dirty="0">
                <a:latin typeface="ＭＳ 明朝"/>
                <a:ea typeface="ＭＳ 明朝"/>
              </a:rPr>
              <a:t>年度</a:t>
            </a:r>
            <a:r>
              <a:rPr lang="en-US" altLang="ja-JP" sz="1100" dirty="0">
                <a:latin typeface="ＭＳ 明朝"/>
                <a:ea typeface="ＭＳ 明朝"/>
              </a:rPr>
              <a:t>)</a:t>
            </a:r>
            <a:endParaRPr lang="ja-JP" altLang="en-US" sz="1100" dirty="0">
              <a:latin typeface="ＭＳ 明朝"/>
              <a:ea typeface="ＭＳ 明朝"/>
            </a:endParaRPr>
          </a:p>
        </p:txBody>
      </p:sp>
      <p:sp>
        <p:nvSpPr>
          <p:cNvPr id="15" name="テキスト ボックス 14"/>
          <p:cNvSpPr txBox="1">
            <a:spLocks noChangeAspect="1"/>
          </p:cNvSpPr>
          <p:nvPr/>
        </p:nvSpPr>
        <p:spPr>
          <a:xfrm>
            <a:off x="360041" y="4283968"/>
            <a:ext cx="6453335" cy="369332"/>
          </a:xfrm>
          <a:prstGeom prst="rect">
            <a:avLst/>
          </a:prstGeom>
          <a:noFill/>
          <a:ln>
            <a:noFill/>
          </a:ln>
        </p:spPr>
        <p:txBody>
          <a:bodyPr wrap="square" rtlCol="0">
            <a:spAutoFit/>
          </a:bodyPr>
          <a:lstStyle/>
          <a:p>
            <a:pPr marL="90488" indent="-33338">
              <a:lnSpc>
                <a:spcPct val="150000"/>
              </a:lnSpc>
              <a:spcBef>
                <a:spcPct val="0"/>
              </a:spcBef>
              <a:defRPr/>
            </a:pPr>
            <a:r>
              <a:rPr lang="ja-JP" altLang="en-US" sz="1100" dirty="0">
                <a:latin typeface="ＭＳ 明朝"/>
                <a:ea typeface="ＭＳ 明朝"/>
              </a:rPr>
              <a:t>男女別･年齢階層別被保険者数構成割合ピラミッド</a:t>
            </a:r>
            <a:r>
              <a:rPr lang="en-US" altLang="ja-JP" sz="1100" dirty="0">
                <a:latin typeface="ＭＳ 明朝"/>
                <a:ea typeface="ＭＳ 明朝"/>
              </a:rPr>
              <a:t>(H27</a:t>
            </a:r>
            <a:r>
              <a:rPr lang="ja-JP" altLang="en-US" sz="1100" dirty="0">
                <a:latin typeface="ＭＳ 明朝"/>
                <a:ea typeface="ＭＳ 明朝"/>
              </a:rPr>
              <a:t>年度</a:t>
            </a:r>
            <a:r>
              <a:rPr lang="en-US" altLang="ja-JP" sz="1200" dirty="0">
                <a:latin typeface="ＭＳ 明朝"/>
                <a:ea typeface="ＭＳ 明朝"/>
              </a:rPr>
              <a:t>)</a:t>
            </a:r>
          </a:p>
        </p:txBody>
      </p:sp>
      <p:sp>
        <p:nvSpPr>
          <p:cNvPr id="17" name="スライド番号プレースホルダ 9"/>
          <p:cNvSpPr>
            <a:spLocks noGrp="1"/>
          </p:cNvSpPr>
          <p:nvPr>
            <p:ph type="sldNum" sz="quarter" idx="12"/>
          </p:nvPr>
        </p:nvSpPr>
        <p:spPr>
          <a:xfrm>
            <a:off x="2628900" y="8783668"/>
            <a:ext cx="1600200" cy="485775"/>
          </a:xfrm>
        </p:spPr>
        <p:txBody>
          <a:bodyPr vert="horz" lIns="91440" tIns="45720" rIns="91440" bIns="45720" rtlCol="0" anchor="ctr"/>
          <a:lstStyle/>
          <a:p>
            <a:r>
              <a:rPr lang="en-US" altLang="ja-JP" dirty="0" smtClean="0">
                <a:solidFill>
                  <a:srgbClr val="959595"/>
                </a:solidFill>
                <a:latin typeface="ＭＳ 明朝"/>
                <a:ea typeface="ＭＳ 明朝"/>
              </a:rPr>
              <a:t>3</a:t>
            </a:r>
            <a:endParaRPr lang="ja-JP" altLang="en-US" dirty="0">
              <a:solidFill>
                <a:srgbClr val="959595"/>
              </a:solidFill>
              <a:latin typeface="ＭＳ 明朝"/>
              <a:ea typeface="ＭＳ 明朝"/>
            </a:endParaRPr>
          </a:p>
        </p:txBody>
      </p:sp>
      <p:sp>
        <p:nvSpPr>
          <p:cNvPr id="16" name="注釈文章 18"/>
          <p:cNvSpPr txBox="1">
            <a:spLocks noChangeAspect="1"/>
          </p:cNvSpPr>
          <p:nvPr/>
        </p:nvSpPr>
        <p:spPr>
          <a:xfrm>
            <a:off x="501395" y="3657888"/>
            <a:ext cx="6120000" cy="338554"/>
          </a:xfrm>
          <a:prstGeom prst="rect">
            <a:avLst/>
          </a:prstGeom>
          <a:noFill/>
          <a:ln>
            <a:noFill/>
          </a:ln>
        </p:spPr>
        <p:txBody>
          <a:bodyPr wrap="square" lIns="0" rIns="0" rtlCol="0">
            <a:spAutoFit/>
          </a:bodyPr>
          <a:lstStyle/>
          <a:p>
            <a:r>
              <a:rPr lang="en-US" altLang="ja-JP" sz="800" dirty="0">
                <a:latin typeface="ＭＳ 明朝"/>
                <a:ea typeface="ＭＳ 明朝"/>
              </a:rPr>
              <a:t>※｢</a:t>
            </a:r>
            <a:r>
              <a:rPr lang="ja-JP" altLang="en-US" sz="800" dirty="0">
                <a:latin typeface="ＭＳ 明朝"/>
                <a:ea typeface="ＭＳ 明朝"/>
              </a:rPr>
              <a:t>県</a:t>
            </a:r>
            <a:r>
              <a:rPr lang="en-US" altLang="ja-JP" sz="800" dirty="0">
                <a:latin typeface="ＭＳ 明朝"/>
                <a:ea typeface="ＭＳ 明朝"/>
              </a:rPr>
              <a:t>｣</a:t>
            </a:r>
            <a:r>
              <a:rPr lang="ja-JP" altLang="en-US" sz="800" dirty="0">
                <a:latin typeface="ＭＳ 明朝"/>
                <a:ea typeface="ＭＳ 明朝"/>
              </a:rPr>
              <a:t>は栃木県を指す。「同規模」は真岡市、大田原市、日光市、</a:t>
            </a:r>
            <a:r>
              <a:rPr lang="en-US" altLang="ja-JP" sz="800" dirty="0">
                <a:latin typeface="ＭＳ 明朝"/>
                <a:ea typeface="ＭＳ 明朝"/>
              </a:rPr>
              <a:t>3</a:t>
            </a:r>
            <a:r>
              <a:rPr lang="ja-JP" altLang="en-US" sz="800" dirty="0">
                <a:latin typeface="ＭＳ 明朝"/>
                <a:ea typeface="ＭＳ 明朝"/>
              </a:rPr>
              <a:t>市の平均を指す。以下すべての表において同様である。</a:t>
            </a:r>
            <a:endParaRPr lang="en-US" altLang="ja-JP" sz="800" dirty="0">
              <a:latin typeface="ＭＳ 明朝"/>
              <a:ea typeface="ＭＳ 明朝"/>
            </a:endParaRPr>
          </a:p>
          <a:p>
            <a:r>
              <a:rPr lang="ja-JP" altLang="en-US" sz="800" dirty="0">
                <a:latin typeface="ＭＳ 明朝"/>
                <a:ea typeface="ＭＳ 明朝"/>
              </a:rPr>
              <a:t>出典</a:t>
            </a:r>
            <a:r>
              <a:rPr lang="en-US" altLang="ja-JP" sz="800" dirty="0">
                <a:latin typeface="ＭＳ 明朝"/>
                <a:ea typeface="ＭＳ 明朝"/>
              </a:rPr>
              <a:t>:</a:t>
            </a:r>
            <a:r>
              <a:rPr lang="ja-JP" altLang="en-US" sz="800" dirty="0">
                <a:latin typeface="ＭＳ 明朝"/>
                <a:ea typeface="ＭＳ 明朝"/>
              </a:rPr>
              <a:t>国保データベース</a:t>
            </a:r>
            <a:r>
              <a:rPr lang="en-US" altLang="ja-JP" sz="800" dirty="0">
                <a:latin typeface="ＭＳ 明朝"/>
                <a:ea typeface="ＭＳ 明朝"/>
              </a:rPr>
              <a:t>(KDB)</a:t>
            </a:r>
            <a:r>
              <a:rPr lang="ja-JP" altLang="en-US" sz="800" dirty="0">
                <a:latin typeface="ＭＳ 明朝"/>
                <a:ea typeface="ＭＳ 明朝"/>
              </a:rPr>
              <a:t>システム </a:t>
            </a:r>
            <a:r>
              <a:rPr lang="en-US" altLang="ja-JP" sz="800" dirty="0">
                <a:latin typeface="ＭＳ 明朝"/>
                <a:ea typeface="ＭＳ 明朝"/>
              </a:rPr>
              <a:t>｢</a:t>
            </a:r>
            <a:r>
              <a:rPr lang="ja-JP" altLang="en-US" sz="800" dirty="0">
                <a:latin typeface="ＭＳ 明朝"/>
                <a:ea typeface="ＭＳ 明朝"/>
              </a:rPr>
              <a:t>健診･医療･介護データからみる地域の健康課題</a:t>
            </a:r>
            <a:r>
              <a:rPr lang="en-US" altLang="ja-JP" sz="800" dirty="0">
                <a:latin typeface="ＭＳ 明朝"/>
                <a:ea typeface="ＭＳ 明朝"/>
              </a:rPr>
              <a:t>｣</a:t>
            </a:r>
            <a:endParaRPr lang="ja-JP" altLang="en-US" sz="800" dirty="0">
              <a:latin typeface="ＭＳ 明朝"/>
              <a:ea typeface="ＭＳ 明朝"/>
            </a:endParaRPr>
          </a:p>
        </p:txBody>
      </p:sp>
      <p:sp>
        <p:nvSpPr>
          <p:cNvPr id="10" name="注釈文章 9"/>
          <p:cNvSpPr txBox="1">
            <a:spLocks noChangeAspect="1"/>
          </p:cNvSpPr>
          <p:nvPr/>
        </p:nvSpPr>
        <p:spPr>
          <a:xfrm>
            <a:off x="508165" y="8654458"/>
            <a:ext cx="6097016" cy="215444"/>
          </a:xfrm>
          <a:prstGeom prst="rect">
            <a:avLst/>
          </a:prstGeom>
          <a:noFill/>
        </p:spPr>
        <p:txBody>
          <a:bodyPr wrap="square" lIns="0" rtlCol="0">
            <a:spAutoFit/>
          </a:bodyPr>
          <a:lstStyle/>
          <a:p>
            <a:r>
              <a:rPr lang="ja-JP" altLang="en-US" sz="800" dirty="0">
                <a:latin typeface="ＭＳ 明朝"/>
                <a:ea typeface="ＭＳ 明朝"/>
              </a:rPr>
              <a:t>出典</a:t>
            </a:r>
            <a:r>
              <a:rPr lang="en-US" altLang="ja-JP" sz="800" dirty="0">
                <a:latin typeface="ＭＳ 明朝"/>
                <a:ea typeface="ＭＳ 明朝"/>
              </a:rPr>
              <a:t>:</a:t>
            </a:r>
            <a:r>
              <a:rPr lang="ja-JP" altLang="en-US" sz="800">
                <a:latin typeface="ＭＳ 明朝"/>
                <a:ea typeface="ＭＳ 明朝"/>
              </a:rPr>
              <a:t>国保データベース</a:t>
            </a:r>
            <a:r>
              <a:rPr lang="en-US" altLang="ja-JP" sz="800">
                <a:latin typeface="ＭＳ 明朝"/>
                <a:ea typeface="ＭＳ 明朝"/>
              </a:rPr>
              <a:t>(KDB</a:t>
            </a:r>
            <a:r>
              <a:rPr lang="en-US" altLang="ja-JP" sz="800" dirty="0">
                <a:latin typeface="ＭＳ 明朝"/>
                <a:ea typeface="ＭＳ 明朝"/>
              </a:rPr>
              <a:t>)</a:t>
            </a:r>
            <a:r>
              <a:rPr lang="ja-JP" altLang="en-US" sz="800" dirty="0">
                <a:latin typeface="ＭＳ 明朝"/>
                <a:ea typeface="ＭＳ 明朝"/>
              </a:rPr>
              <a:t>システム </a:t>
            </a:r>
            <a:r>
              <a:rPr lang="en-US" altLang="ja-JP" sz="800" dirty="0">
                <a:latin typeface="ＭＳ 明朝"/>
                <a:ea typeface="ＭＳ 明朝"/>
              </a:rPr>
              <a:t>｢</a:t>
            </a:r>
            <a:r>
              <a:rPr lang="ja-JP" altLang="en-US" sz="800" dirty="0">
                <a:latin typeface="ＭＳ 明朝"/>
                <a:ea typeface="ＭＳ 明朝"/>
              </a:rPr>
              <a:t>人口及び被保険者の状況</a:t>
            </a:r>
            <a:r>
              <a:rPr lang="en-US" altLang="ja-JP" sz="800" dirty="0">
                <a:latin typeface="ＭＳ 明朝"/>
                <a:ea typeface="ＭＳ 明朝"/>
              </a:rPr>
              <a:t>｣</a:t>
            </a:r>
            <a:endParaRPr kumimoji="1" lang="ja-JP" altLang="en-US" sz="800" dirty="0">
              <a:latin typeface="ＭＳ 明朝"/>
              <a:ea typeface="ＭＳ 明朝"/>
            </a:endParaRPr>
          </a:p>
        </p:txBody>
      </p:sp>
      <p:pic>
        <p:nvPicPr>
          <p:cNvPr id="1026" name="table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2256243"/>
            <a:ext cx="5956300" cy="140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table3"/>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8000" y="4610100"/>
            <a:ext cx="5943600" cy="406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260894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ボックス 14"/>
          <p:cNvSpPr txBox="1">
            <a:spLocks noChangeAspect="1"/>
          </p:cNvSpPr>
          <p:nvPr/>
        </p:nvSpPr>
        <p:spPr>
          <a:xfrm>
            <a:off x="369000" y="941403"/>
            <a:ext cx="6120000" cy="261610"/>
          </a:xfrm>
          <a:prstGeom prst="rect">
            <a:avLst/>
          </a:prstGeom>
          <a:noFill/>
          <a:ln>
            <a:noFill/>
          </a:ln>
        </p:spPr>
        <p:txBody>
          <a:bodyPr wrap="square" lIns="0" rIns="0" rtlCol="0">
            <a:spAutoFit/>
          </a:bodyPr>
          <a:lstStyle/>
          <a:p>
            <a:r>
              <a:rPr lang="ja-JP" altLang="en-US" sz="1100" dirty="0">
                <a:latin typeface="ＭＳ 明朝"/>
                <a:ea typeface="ＭＳ 明朝"/>
              </a:rPr>
              <a:t>年齢階層別医療費　大分類上位</a:t>
            </a:r>
            <a:r>
              <a:rPr lang="en-US" altLang="ja-JP" sz="1100" dirty="0">
                <a:latin typeface="ＭＳ 明朝"/>
                <a:ea typeface="ＭＳ 明朝"/>
              </a:rPr>
              <a:t>5</a:t>
            </a:r>
            <a:r>
              <a:rPr lang="ja-JP" altLang="en-US" sz="1100" dirty="0">
                <a:latin typeface="ＭＳ 明朝"/>
                <a:ea typeface="ＭＳ 明朝"/>
              </a:rPr>
              <a:t>疾病</a:t>
            </a:r>
            <a:r>
              <a:rPr lang="en-US" altLang="ja-JP" sz="1100" dirty="0">
                <a:latin typeface="ＭＳ 明朝"/>
                <a:ea typeface="ＭＳ 明朝"/>
              </a:rPr>
              <a:t>(</a:t>
            </a:r>
            <a:r>
              <a:rPr lang="ja-JP" altLang="en-US" sz="1100" dirty="0">
                <a:latin typeface="ＭＳ 明朝"/>
                <a:ea typeface="ＭＳ 明朝"/>
              </a:rPr>
              <a:t>女性</a:t>
            </a:r>
            <a:r>
              <a:rPr lang="en-US" altLang="ja-JP" sz="1100" dirty="0">
                <a:latin typeface="ＭＳ 明朝"/>
                <a:ea typeface="ＭＳ 明朝"/>
              </a:rPr>
              <a:t>)</a:t>
            </a:r>
          </a:p>
        </p:txBody>
      </p:sp>
      <p:sp>
        <p:nvSpPr>
          <p:cNvPr id="4" name="スライド番号プレースホルダ 10"/>
          <p:cNvSpPr>
            <a:spLocks noGrp="1"/>
          </p:cNvSpPr>
          <p:nvPr>
            <p:ph type="sldNum" sz="quarter" idx="12"/>
          </p:nvPr>
        </p:nvSpPr>
        <p:spPr>
          <a:xfrm>
            <a:off x="2628900" y="8783668"/>
            <a:ext cx="1600200" cy="485775"/>
          </a:xfrm>
        </p:spPr>
        <p:txBody>
          <a:bodyPr/>
          <a:lstStyle/>
          <a:p>
            <a:r>
              <a:rPr kumimoji="1" lang="en-US" altLang="ja-JP" dirty="0" smtClean="0">
                <a:latin typeface="ＭＳ 明朝"/>
                <a:ea typeface="ＭＳ 明朝"/>
              </a:rPr>
              <a:t>57</a:t>
            </a:r>
            <a:endParaRPr kumimoji="1" lang="ja-JP" altLang="en-US" dirty="0">
              <a:latin typeface="ＭＳ 明朝"/>
              <a:ea typeface="ＭＳ 明朝"/>
            </a:endParaRPr>
          </a:p>
        </p:txBody>
      </p:sp>
      <p:sp>
        <p:nvSpPr>
          <p:cNvPr id="5" name="注釈文章 13"/>
          <p:cNvSpPr txBox="1">
            <a:spLocks noChangeAspect="1"/>
          </p:cNvSpPr>
          <p:nvPr/>
        </p:nvSpPr>
        <p:spPr>
          <a:xfrm>
            <a:off x="380289" y="6095457"/>
            <a:ext cx="6120000" cy="584775"/>
          </a:xfrm>
          <a:prstGeom prst="rect">
            <a:avLst/>
          </a:prstGeom>
          <a:noFill/>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endParaRPr lang="ja-JP" altLang="en-US" sz="800" dirty="0">
              <a:latin typeface="ＭＳ 明朝"/>
              <a:ea typeface="ＭＳ 明朝"/>
            </a:endParaRPr>
          </a:p>
          <a:p>
            <a:r>
              <a:rPr lang="ja-JP" altLang="en-US" sz="800" dirty="0">
                <a:latin typeface="ＭＳ 明朝"/>
                <a:ea typeface="ＭＳ 明朝"/>
              </a:rPr>
              <a:t>消化器系の疾患</a:t>
            </a:r>
            <a:r>
              <a:rPr lang="en-US" altLang="ja-JP" sz="800" dirty="0">
                <a:latin typeface="ＭＳ 明朝"/>
                <a:ea typeface="ＭＳ 明朝"/>
              </a:rPr>
              <a:t>…</a:t>
            </a:r>
            <a:r>
              <a:rPr lang="ja-JP" altLang="en-US" sz="800" dirty="0">
                <a:latin typeface="ＭＳ 明朝"/>
                <a:ea typeface="ＭＳ 明朝"/>
              </a:rPr>
              <a:t>歯科レセプト情報と思われるものはデータ化対象外のため算出できない。</a:t>
            </a:r>
            <a:endParaRPr kumimoji="1" lang="ja-JP" altLang="en-US" sz="800" dirty="0">
              <a:latin typeface="ＭＳ 明朝"/>
              <a:ea typeface="ＭＳ 明朝"/>
            </a:endParaRPr>
          </a:p>
        </p:txBody>
      </p:sp>
      <p:sp>
        <p:nvSpPr>
          <p:cNvPr id="6" name="タイトル 1"/>
          <p:cNvSpPr txBox="1">
            <a:spLocks/>
          </p:cNvSpPr>
          <p:nvPr/>
        </p:nvSpPr>
        <p:spPr>
          <a:xfrm>
            <a:off x="369000" y="251521"/>
            <a:ext cx="6120000" cy="966881"/>
          </a:xfrm>
          <a:prstGeom prst="rect">
            <a:avLst/>
          </a:prstGeom>
          <a:ln>
            <a:noFill/>
          </a:ln>
        </p:spPr>
        <p:txBody>
          <a:bodyPr vert="horz" lIns="0" tIns="45720" rIns="0" bIns="45720" rtlCol="0" anchor="t">
            <a:noAutofit/>
          </a:bodyPr>
          <a:lstStyle/>
          <a:p>
            <a:pPr marL="90488" lvl="0" indent="174625">
              <a:spcBef>
                <a:spcPct val="0"/>
              </a:spcBef>
              <a:defRPr/>
            </a:pPr>
            <a:r>
              <a:rPr lang="zh-CN" altLang="en-US" sz="1200">
                <a:latin typeface="ＭＳ 明朝"/>
                <a:ea typeface="ＭＳ 明朝"/>
              </a:rPr>
              <a:t>下野市国民健康保険</a:t>
            </a:r>
            <a:r>
              <a:rPr lang="ja-JP" altLang="en-US" sz="1200">
                <a:latin typeface="ＭＳ 明朝"/>
                <a:ea typeface="ＭＳ 明朝"/>
              </a:rPr>
              <a:t>に</a:t>
            </a:r>
            <a:r>
              <a:rPr lang="ja-JP" altLang="en-US" sz="1200" dirty="0">
                <a:latin typeface="ＭＳ 明朝"/>
                <a:ea typeface="ＭＳ 明朝"/>
              </a:rPr>
              <a:t>おける疾病別医療費構成を年齢階層別に示す。</a:t>
            </a:r>
            <a:endParaRPr lang="en-US" altLang="ja-JP" sz="1200" dirty="0">
              <a:latin typeface="ＭＳ 明朝"/>
              <a:ea typeface="ＭＳ 明朝"/>
            </a:endParaRPr>
          </a:p>
          <a:p>
            <a:pPr marL="90488" lvl="0" indent="174625">
              <a:spcBef>
                <a:spcPct val="0"/>
              </a:spcBef>
              <a:defRPr/>
            </a:pPr>
            <a:r>
              <a:rPr lang="ja-JP" altLang="en-US" sz="1200" noProof="0" dirty="0">
                <a:latin typeface="ＭＳ 明朝"/>
                <a:ea typeface="ＭＳ 明朝"/>
              </a:rPr>
              <a:t>若年層</a:t>
            </a:r>
            <a:r>
              <a:rPr lang="ja-JP" altLang="en-US" sz="1200" noProof="0">
                <a:latin typeface="ＭＳ 明朝"/>
                <a:ea typeface="ＭＳ 明朝"/>
              </a:rPr>
              <a:t>では</a:t>
            </a:r>
            <a:r>
              <a:rPr lang="en-US" altLang="ja-JP" sz="1200" noProof="0">
                <a:latin typeface="ＭＳ 明朝"/>
                <a:ea typeface="ＭＳ 明朝"/>
              </a:rPr>
              <a:t>｢</a:t>
            </a:r>
            <a:r>
              <a:rPr lang="ja-JP" altLang="en-US" sz="1200" noProof="0">
                <a:latin typeface="ＭＳ 明朝"/>
                <a:ea typeface="ＭＳ 明朝"/>
              </a:rPr>
              <a:t>呼吸器</a:t>
            </a:r>
            <a:r>
              <a:rPr lang="ja-JP" altLang="en-US" sz="1200" noProof="0" dirty="0">
                <a:latin typeface="ＭＳ 明朝"/>
                <a:ea typeface="ＭＳ 明朝"/>
              </a:rPr>
              <a:t>系</a:t>
            </a:r>
            <a:r>
              <a:rPr lang="ja-JP" altLang="en-US" sz="1200" noProof="0">
                <a:latin typeface="ＭＳ 明朝"/>
                <a:ea typeface="ＭＳ 明朝"/>
              </a:rPr>
              <a:t>の疾患</a:t>
            </a:r>
            <a:r>
              <a:rPr lang="en-US" altLang="ja-JP" sz="1200" noProof="0">
                <a:latin typeface="ＭＳ 明朝"/>
                <a:ea typeface="ＭＳ 明朝"/>
              </a:rPr>
              <a:t>｣</a:t>
            </a:r>
            <a:r>
              <a:rPr lang="ja-JP" altLang="en-US" sz="1200" noProof="0">
                <a:latin typeface="ＭＳ 明朝"/>
                <a:ea typeface="ＭＳ 明朝"/>
              </a:rPr>
              <a:t>、</a:t>
            </a:r>
            <a:r>
              <a:rPr lang="ja-JP" altLang="en-US" sz="1200" noProof="0" dirty="0">
                <a:latin typeface="ＭＳ 明朝"/>
                <a:ea typeface="ＭＳ 明朝"/>
              </a:rPr>
              <a:t>中年層</a:t>
            </a:r>
            <a:r>
              <a:rPr lang="ja-JP" altLang="en-US" sz="1200" noProof="0">
                <a:latin typeface="ＭＳ 明朝"/>
                <a:ea typeface="ＭＳ 明朝"/>
              </a:rPr>
              <a:t>では</a:t>
            </a:r>
            <a:r>
              <a:rPr lang="en-US" altLang="ja-JP" sz="1200" noProof="0">
                <a:latin typeface="ＭＳ 明朝"/>
                <a:ea typeface="ＭＳ 明朝"/>
              </a:rPr>
              <a:t>｢</a:t>
            </a:r>
            <a:r>
              <a:rPr lang="ja-JP" altLang="en-US" sz="1200" noProof="0">
                <a:latin typeface="ＭＳ 明朝"/>
                <a:ea typeface="ＭＳ 明朝"/>
              </a:rPr>
              <a:t>精神</a:t>
            </a:r>
            <a:r>
              <a:rPr lang="ja-JP" altLang="en-US" sz="1200" noProof="0" dirty="0">
                <a:latin typeface="ＭＳ 明朝"/>
                <a:ea typeface="ＭＳ 明朝"/>
              </a:rPr>
              <a:t>及び行動</a:t>
            </a:r>
            <a:r>
              <a:rPr lang="ja-JP" altLang="en-US" sz="1200" noProof="0">
                <a:latin typeface="ＭＳ 明朝"/>
                <a:ea typeface="ＭＳ 明朝"/>
              </a:rPr>
              <a:t>の障害</a:t>
            </a:r>
            <a:r>
              <a:rPr lang="en-US" altLang="ja-JP" sz="1200" noProof="0">
                <a:latin typeface="ＭＳ 明朝"/>
                <a:ea typeface="ＭＳ 明朝"/>
              </a:rPr>
              <a:t>｣</a:t>
            </a:r>
            <a:r>
              <a:rPr lang="ja-JP" altLang="en-US" sz="1200" noProof="0">
                <a:latin typeface="ＭＳ 明朝"/>
                <a:ea typeface="ＭＳ 明朝"/>
              </a:rPr>
              <a:t>、</a:t>
            </a:r>
            <a:r>
              <a:rPr lang="ja-JP" altLang="en-US" sz="1200" noProof="0" dirty="0">
                <a:latin typeface="ＭＳ 明朝"/>
                <a:ea typeface="ＭＳ 明朝"/>
              </a:rPr>
              <a:t>高年層</a:t>
            </a:r>
            <a:r>
              <a:rPr lang="ja-JP" altLang="en-US" sz="1200" noProof="0">
                <a:latin typeface="ＭＳ 明朝"/>
                <a:ea typeface="ＭＳ 明朝"/>
              </a:rPr>
              <a:t>では</a:t>
            </a:r>
            <a:r>
              <a:rPr lang="en-US" altLang="ja-JP" sz="1200" noProof="0">
                <a:latin typeface="ＭＳ 明朝"/>
                <a:ea typeface="ＭＳ 明朝"/>
              </a:rPr>
              <a:t>｢</a:t>
            </a:r>
            <a:r>
              <a:rPr lang="ja-JP" altLang="en-US" sz="1200" noProof="0">
                <a:latin typeface="ＭＳ 明朝"/>
                <a:ea typeface="ＭＳ 明朝"/>
              </a:rPr>
              <a:t>循環器</a:t>
            </a:r>
            <a:r>
              <a:rPr lang="ja-JP" altLang="en-US" sz="1200" noProof="0" dirty="0">
                <a:latin typeface="ＭＳ 明朝"/>
                <a:ea typeface="ＭＳ 明朝"/>
              </a:rPr>
              <a:t>系</a:t>
            </a:r>
            <a:r>
              <a:rPr lang="ja-JP" altLang="en-US" sz="1200" noProof="0">
                <a:latin typeface="ＭＳ 明朝"/>
                <a:ea typeface="ＭＳ 明朝"/>
              </a:rPr>
              <a:t>の疾患</a:t>
            </a:r>
            <a:r>
              <a:rPr lang="en-US" altLang="ja-JP" sz="1200" noProof="0">
                <a:latin typeface="ＭＳ 明朝"/>
                <a:ea typeface="ＭＳ 明朝"/>
              </a:rPr>
              <a:t>｣｢</a:t>
            </a:r>
            <a:r>
              <a:rPr lang="ja-JP" altLang="en-US" sz="1200" noProof="0">
                <a:latin typeface="ＭＳ 明朝"/>
                <a:ea typeface="ＭＳ 明朝"/>
              </a:rPr>
              <a:t>新生物</a:t>
            </a:r>
            <a:r>
              <a:rPr lang="en-US" altLang="ja-JP" sz="1200" noProof="0">
                <a:latin typeface="ＭＳ 明朝"/>
                <a:ea typeface="ＭＳ 明朝"/>
              </a:rPr>
              <a:t>｣</a:t>
            </a:r>
            <a:r>
              <a:rPr lang="ja-JP" altLang="en-US" sz="1200" noProof="0">
                <a:latin typeface="ＭＳ 明朝"/>
                <a:ea typeface="ＭＳ 明朝"/>
              </a:rPr>
              <a:t>が</a:t>
            </a:r>
            <a:r>
              <a:rPr lang="ja-JP" altLang="en-US" sz="1200" noProof="0" dirty="0">
                <a:latin typeface="ＭＳ 明朝"/>
                <a:ea typeface="ＭＳ 明朝"/>
              </a:rPr>
              <a:t>上位を占める。</a:t>
            </a:r>
            <a:r>
              <a:rPr kumimoji="1" lang="ja-JP" altLang="ja-JP" sz="1200" b="0" i="0" u="none" strike="noStrike" kern="1200" cap="none" spc="0" normalizeH="0" baseline="0" noProof="0" dirty="0">
                <a:ln>
                  <a:noFill/>
                </a:ln>
                <a:effectLst/>
                <a:uLnTx/>
                <a:uFillTx/>
                <a:latin typeface="ＭＳ 明朝"/>
                <a:ea typeface="ＭＳ 明朝"/>
                <a:cs typeface="+mj-cs"/>
              </a:rPr>
              <a:t/>
            </a:r>
            <a:br>
              <a:rPr kumimoji="1" lang="ja-JP" altLang="ja-JP" sz="1200" b="0" i="0" u="none" strike="noStrike" kern="1200" cap="none" spc="0" normalizeH="0" baseline="0" noProof="0" dirty="0">
                <a:ln>
                  <a:noFill/>
                </a:ln>
                <a:effectLst/>
                <a:uLnTx/>
                <a:uFillTx/>
                <a:latin typeface="ＭＳ 明朝"/>
                <a:ea typeface="ＭＳ 明朝"/>
                <a:cs typeface="+mj-cs"/>
              </a:rPr>
            </a:br>
            <a:r>
              <a:rPr kumimoji="1" lang="ja-JP" altLang="ja-JP" sz="1200" b="0" i="0" u="none" strike="noStrike" kern="1200" cap="none" spc="0" normalizeH="0" baseline="0" noProof="0" dirty="0">
                <a:ln>
                  <a:noFill/>
                </a:ln>
                <a:effectLst/>
                <a:uLnTx/>
                <a:uFillTx/>
                <a:latin typeface="ＭＳ 明朝"/>
                <a:ea typeface="ＭＳ 明朝"/>
                <a:cs typeface="+mj-cs"/>
              </a:rPr>
              <a:t>　</a:t>
            </a:r>
            <a:endParaRPr kumimoji="1" lang="ja-JP" altLang="en-US" sz="1200" b="0" i="0" u="none" strike="noStrike" kern="1200" cap="none" spc="0" normalizeH="0" baseline="0" noProof="0" dirty="0">
              <a:ln>
                <a:noFill/>
              </a:ln>
              <a:effectLst/>
              <a:uLnTx/>
              <a:uFillTx/>
              <a:latin typeface="ＭＳ 明朝"/>
              <a:ea typeface="ＭＳ 明朝"/>
              <a:cs typeface="+mj-cs"/>
            </a:endParaRPr>
          </a:p>
        </p:txBody>
      </p:sp>
      <p:pic>
        <p:nvPicPr>
          <p:cNvPr id="28674" name="table48"/>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206500"/>
            <a:ext cx="6350000" cy="490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932933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p:cNvSpPr txBox="1"/>
          <p:nvPr/>
        </p:nvSpPr>
        <p:spPr>
          <a:xfrm>
            <a:off x="369000" y="1508502"/>
            <a:ext cx="3348032" cy="261610"/>
          </a:xfrm>
          <a:prstGeom prst="rect">
            <a:avLst/>
          </a:prstGeom>
          <a:noFill/>
          <a:ln>
            <a:noFill/>
          </a:ln>
        </p:spPr>
        <p:txBody>
          <a:bodyPr wrap="square" lIns="0" rIns="0" rtlCol="0">
            <a:spAutoFit/>
          </a:bodyPr>
          <a:lstStyle/>
          <a:p>
            <a:r>
              <a:rPr lang="en-US" altLang="ja-JP" sz="1100" dirty="0">
                <a:latin typeface="ＭＳ 明朝"/>
                <a:ea typeface="ＭＳ 明朝"/>
              </a:rPr>
              <a:t>【</a:t>
            </a:r>
            <a:r>
              <a:rPr lang="zh-CN" altLang="en-US" sz="1100" dirty="0">
                <a:latin typeface="ＭＳ 明朝"/>
                <a:ea typeface="ＭＳ 明朝"/>
              </a:rPr>
              <a:t>南河内中学校区</a:t>
            </a:r>
            <a:r>
              <a:rPr lang="en-US" altLang="ja-JP" sz="1100" dirty="0">
                <a:latin typeface="ＭＳ 明朝"/>
                <a:ea typeface="ＭＳ 明朝"/>
              </a:rPr>
              <a:t>】</a:t>
            </a:r>
            <a:r>
              <a:rPr lang="ja-JP" altLang="en-US" sz="1100" dirty="0">
                <a:latin typeface="ＭＳ 明朝"/>
                <a:ea typeface="ＭＳ 明朝"/>
              </a:rPr>
              <a:t>大分類による疾病別医療費統計                 </a:t>
            </a:r>
            <a:r>
              <a:rPr lang="en-US" altLang="ja-JP" sz="1100" dirty="0">
                <a:latin typeface="ＭＳ 明朝"/>
                <a:ea typeface="ＭＳ 明朝"/>
              </a:rPr>
              <a:t>               </a:t>
            </a:r>
            <a:r>
              <a:rPr lang="ja-JP" altLang="en-US" sz="1100" dirty="0">
                <a:latin typeface="ＭＳ 明朝"/>
                <a:ea typeface="ＭＳ 明朝"/>
              </a:rPr>
              <a:t>  </a:t>
            </a:r>
            <a:r>
              <a:rPr lang="ja-JP" altLang="en-US" sz="1000" dirty="0">
                <a:latin typeface="ＭＳ 明朝"/>
                <a:ea typeface="ＭＳ 明朝"/>
              </a:rPr>
              <a:t>　　</a:t>
            </a:r>
            <a:endParaRPr kumimoji="1" lang="ja-JP" altLang="en-US" sz="1000" dirty="0">
              <a:latin typeface="ＭＳ 明朝"/>
              <a:ea typeface="ＭＳ 明朝"/>
            </a:endParaRPr>
          </a:p>
        </p:txBody>
      </p:sp>
      <p:sp>
        <p:nvSpPr>
          <p:cNvPr id="4" name="タイトル 1"/>
          <p:cNvSpPr txBox="1">
            <a:spLocks/>
          </p:cNvSpPr>
          <p:nvPr/>
        </p:nvSpPr>
        <p:spPr>
          <a:xfrm>
            <a:off x="369000" y="0"/>
            <a:ext cx="6120000" cy="539552"/>
          </a:xfrm>
          <a:prstGeom prst="rect">
            <a:avLst/>
          </a:prstGeom>
          <a:ln>
            <a:noFill/>
          </a:ln>
        </p:spPr>
        <p:txBody>
          <a:bodyPr vert="horz" lIns="0" tIns="45720" rIns="0" bIns="45720" rtlCol="0" anchor="t">
            <a:noAutofit/>
          </a:bodyPr>
          <a:lstStyle/>
          <a:p>
            <a:pPr marL="90488">
              <a:lnSpc>
                <a:spcPct val="150000"/>
              </a:lnSpc>
              <a:spcBef>
                <a:spcPct val="0"/>
              </a:spcBef>
              <a:defRPr/>
            </a:pPr>
            <a:r>
              <a:rPr lang="ja-JP" altLang="en-US" sz="1300" dirty="0">
                <a:latin typeface="ＭＳ 明朝"/>
                <a:ea typeface="ＭＳ 明朝"/>
              </a:rPr>
              <a:t>⑤地区比較</a:t>
            </a:r>
            <a:endParaRPr lang="en-US" altLang="ja-JP" sz="1300" dirty="0">
              <a:latin typeface="ＭＳ 明朝"/>
              <a:ea typeface="ＭＳ 明朝"/>
            </a:endParaRPr>
          </a:p>
          <a:p>
            <a:pPr marL="90488" lvl="0" indent="174625">
              <a:lnSpc>
                <a:spcPct val="150000"/>
              </a:lnSpc>
              <a:spcBef>
                <a:spcPct val="0"/>
              </a:spcBef>
              <a:defRPr/>
            </a:pPr>
            <a:r>
              <a:rPr lang="ja-JP" altLang="en-US" sz="1200" dirty="0">
                <a:latin typeface="ＭＳ 明朝"/>
                <a:ea typeface="ＭＳ 明朝"/>
              </a:rPr>
              <a:t>地区</a:t>
            </a:r>
            <a:r>
              <a:rPr kumimoji="1" lang="ja-JP" altLang="en-US" sz="1200" b="0" i="0" u="none" strike="noStrike" kern="1200" cap="none" spc="0" normalizeH="0" baseline="0" noProof="0" dirty="0">
                <a:ln>
                  <a:noFill/>
                </a:ln>
                <a:effectLst/>
                <a:uLnTx/>
                <a:uFillTx/>
                <a:latin typeface="ＭＳ 明朝"/>
                <a:ea typeface="ＭＳ 明朝"/>
                <a:cs typeface="+mj-cs"/>
              </a:rPr>
              <a:t>毎に集計した。</a:t>
            </a:r>
          </a:p>
        </p:txBody>
      </p:sp>
      <p:sp>
        <p:nvSpPr>
          <p:cNvPr id="11" name="スライド番号プレースホルダ 11"/>
          <p:cNvSpPr>
            <a:spLocks noGrp="1"/>
          </p:cNvSpPr>
          <p:nvPr>
            <p:ph type="sldNum" sz="quarter" idx="12"/>
          </p:nvPr>
        </p:nvSpPr>
        <p:spPr>
          <a:xfrm>
            <a:off x="2628900" y="8783668"/>
            <a:ext cx="1600200" cy="485775"/>
          </a:xfrm>
        </p:spPr>
        <p:txBody>
          <a:bodyPr/>
          <a:lstStyle/>
          <a:p>
            <a:pPr algn="ctr"/>
            <a:r>
              <a:rPr kumimoji="1" lang="en-US" altLang="ja-JP" sz="800" dirty="0" smtClean="0">
                <a:latin typeface="ＭＳ 明朝"/>
                <a:ea typeface="ＭＳ 明朝"/>
              </a:rPr>
              <a:t>58</a:t>
            </a:r>
            <a:endParaRPr kumimoji="1" lang="ja-JP" altLang="en-US" sz="800" dirty="0">
              <a:latin typeface="ＭＳ 明朝"/>
              <a:ea typeface="ＭＳ 明朝"/>
            </a:endParaRPr>
          </a:p>
        </p:txBody>
      </p:sp>
      <p:sp>
        <p:nvSpPr>
          <p:cNvPr id="8" name="注釈文章 9"/>
          <p:cNvSpPr txBox="1">
            <a:spLocks noChangeAspect="1"/>
          </p:cNvSpPr>
          <p:nvPr/>
        </p:nvSpPr>
        <p:spPr>
          <a:xfrm>
            <a:off x="380289" y="7287381"/>
            <a:ext cx="6480000" cy="1446550"/>
          </a:xfrm>
          <a:prstGeom prst="rect">
            <a:avLst/>
          </a:prstGeom>
          <a:noFill/>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消化器系の疾患</a:t>
            </a:r>
            <a:r>
              <a:rPr lang="en-US" altLang="ja-JP" sz="800" dirty="0">
                <a:latin typeface="ＭＳ 明朝"/>
                <a:ea typeface="ＭＳ 明朝"/>
              </a:rPr>
              <a:t>…</a:t>
            </a:r>
            <a:r>
              <a:rPr lang="ja-JP" altLang="en-US" sz="800" dirty="0">
                <a:latin typeface="ＭＳ 明朝"/>
                <a:ea typeface="ＭＳ 明朝"/>
              </a:rPr>
              <a:t>歯科レセプト情報と思われるものはデータ化対象外のため算出できない。</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妊娠</a:t>
            </a:r>
            <a:r>
              <a:rPr lang="en-US" altLang="ja-JP" sz="800" dirty="0">
                <a:latin typeface="ＭＳ 明朝"/>
                <a:ea typeface="ＭＳ 明朝"/>
              </a:rPr>
              <a:t>,</a:t>
            </a:r>
            <a:r>
              <a:rPr lang="ja-JP" altLang="en-US" sz="800" dirty="0">
                <a:latin typeface="ＭＳ 明朝"/>
                <a:ea typeface="ＭＳ 明朝"/>
              </a:rPr>
              <a:t>分娩及び産</a:t>
            </a:r>
            <a:r>
              <a:rPr lang="ja-JP" altLang="en-US" sz="800" dirty="0" err="1">
                <a:latin typeface="ＭＳ 明朝"/>
                <a:ea typeface="ＭＳ 明朝"/>
              </a:rPr>
              <a:t>じょく</a:t>
            </a:r>
            <a:r>
              <a:rPr lang="en-US" altLang="ja-JP" sz="800" dirty="0">
                <a:latin typeface="ＭＳ 明朝"/>
                <a:ea typeface="ＭＳ 明朝"/>
              </a:rPr>
              <a:t>…</a:t>
            </a:r>
            <a:r>
              <a:rPr lang="ja-JP" altLang="en-US" sz="800" dirty="0">
                <a:latin typeface="ＭＳ 明朝"/>
                <a:ea typeface="ＭＳ 明朝"/>
              </a:rPr>
              <a:t>乳房腫大･骨盤変形等の傷病名が含まれるため、“男性”においても医療費が発生する可能性がある。 </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周産期に発生した病態</a:t>
            </a:r>
            <a:r>
              <a:rPr lang="en-US" altLang="ja-JP" sz="800" dirty="0">
                <a:latin typeface="ＭＳ 明朝"/>
                <a:ea typeface="ＭＳ 明朝"/>
              </a:rPr>
              <a:t>…ABO</a:t>
            </a:r>
            <a:r>
              <a:rPr lang="ja-JP" altLang="en-US" sz="800" dirty="0">
                <a:latin typeface="ＭＳ 明朝"/>
                <a:ea typeface="ＭＳ 明朝"/>
              </a:rPr>
              <a:t>因子不適合等の傷病名が含まれるため、周産期</a:t>
            </a:r>
            <a:r>
              <a:rPr lang="en-US" altLang="ja-JP" sz="800" dirty="0">
                <a:latin typeface="ＭＳ 明朝"/>
                <a:ea typeface="ＭＳ 明朝"/>
              </a:rPr>
              <a:t>(</a:t>
            </a:r>
            <a:r>
              <a:rPr lang="ja-JP" altLang="en-US" sz="800" dirty="0">
                <a:latin typeface="ＭＳ 明朝"/>
                <a:ea typeface="ＭＳ 明朝"/>
              </a:rPr>
              <a:t>妊娠</a:t>
            </a:r>
            <a:r>
              <a:rPr lang="en-US" altLang="ja-JP" sz="800" dirty="0">
                <a:latin typeface="ＭＳ 明朝"/>
                <a:ea typeface="ＭＳ 明朝"/>
              </a:rPr>
              <a:t>22</a:t>
            </a:r>
            <a:r>
              <a:rPr lang="ja-JP" altLang="en-US" sz="800" dirty="0">
                <a:latin typeface="ＭＳ 明朝"/>
                <a:ea typeface="ＭＳ 明朝"/>
              </a:rPr>
              <a:t>週から出生後</a:t>
            </a:r>
            <a:r>
              <a:rPr lang="en-US" altLang="ja-JP" sz="800" dirty="0">
                <a:latin typeface="ＭＳ 明朝"/>
                <a:ea typeface="ＭＳ 明朝"/>
              </a:rPr>
              <a:t>7</a:t>
            </a:r>
            <a:r>
              <a:rPr lang="ja-JP" altLang="en-US" sz="800" dirty="0">
                <a:latin typeface="ＭＳ 明朝"/>
                <a:ea typeface="ＭＳ 明朝"/>
              </a:rPr>
              <a:t>日未満</a:t>
            </a:r>
            <a:r>
              <a:rPr lang="en-US" altLang="ja-JP" sz="800" dirty="0">
                <a:latin typeface="ＭＳ 明朝"/>
                <a:ea typeface="ＭＳ 明朝"/>
              </a:rPr>
              <a:t>)</a:t>
            </a:r>
            <a:r>
              <a:rPr lang="ja-JP" altLang="en-US" sz="800" dirty="0">
                <a:latin typeface="ＭＳ 明朝"/>
                <a:ea typeface="ＭＳ 明朝"/>
              </a:rPr>
              <a:t>以外においても医療費が発生する可能性がある。</a:t>
            </a:r>
            <a:r>
              <a:rPr lang="en-US" altLang="ja-JP" sz="800" dirty="0">
                <a:latin typeface="ＭＳ 明朝"/>
                <a:ea typeface="ＭＳ 明朝"/>
              </a:rPr>
              <a:t/>
            </a:r>
            <a:br>
              <a:rPr lang="en-US" altLang="ja-JP" sz="800" dirty="0">
                <a:latin typeface="ＭＳ 明朝"/>
                <a:ea typeface="ＭＳ 明朝"/>
              </a:rPr>
            </a:br>
            <a:r>
              <a:rPr lang="en-US" altLang="ja-JP" sz="800" dirty="0">
                <a:latin typeface="ＭＳ 明朝"/>
                <a:ea typeface="ＭＳ 明朝"/>
              </a:rPr>
              <a:t>※</a:t>
            </a:r>
            <a:r>
              <a:rPr lang="ja-JP" altLang="en-US" sz="800" dirty="0">
                <a:latin typeface="ＭＳ 明朝"/>
                <a:ea typeface="ＭＳ 明朝"/>
              </a:rPr>
              <a:t>医療費総計</a:t>
            </a:r>
            <a:r>
              <a:rPr lang="en-US" altLang="ja-JP" sz="800" dirty="0">
                <a:latin typeface="ＭＳ 明朝"/>
                <a:ea typeface="ＭＳ 明朝"/>
              </a:rPr>
              <a:t>…</a:t>
            </a:r>
            <a:r>
              <a:rPr lang="ja-JP" altLang="en-US" sz="800" dirty="0">
                <a:latin typeface="ＭＳ 明朝"/>
                <a:ea typeface="ＭＳ 明朝"/>
              </a:rPr>
              <a:t>大分類の疾病項目毎に集計するため、データ化時点で医科レセプトが存在しない</a:t>
            </a:r>
            <a:r>
              <a:rPr lang="en-US" altLang="ja-JP" sz="800" dirty="0">
                <a:latin typeface="ＭＳ 明朝"/>
                <a:ea typeface="ＭＳ 明朝"/>
              </a:rPr>
              <a:t>(</a:t>
            </a:r>
            <a:r>
              <a:rPr lang="ja-JP" altLang="en-US" sz="800" dirty="0">
                <a:latin typeface="ＭＳ 明朝"/>
                <a:ea typeface="ＭＳ 明朝"/>
              </a:rPr>
              <a:t>画像レセプト、月遅れ等</a:t>
            </a:r>
            <a:r>
              <a:rPr lang="en-US" altLang="ja-JP" sz="800" dirty="0">
                <a:latin typeface="ＭＳ 明朝"/>
                <a:ea typeface="ＭＳ 明朝"/>
              </a:rPr>
              <a:t>)</a:t>
            </a:r>
            <a:r>
              <a:rPr lang="ja-JP" altLang="en-US" sz="800" dirty="0">
                <a:latin typeface="ＭＳ 明朝"/>
                <a:ea typeface="ＭＳ 明朝"/>
              </a:rPr>
              <a:t>場合集計できない。そのため他統計と一致しない。</a:t>
            </a:r>
            <a:r>
              <a:rPr lang="en-US" altLang="ja-JP" sz="800" dirty="0">
                <a:latin typeface="ＭＳ 明朝"/>
                <a:ea typeface="ＭＳ 明朝"/>
              </a:rPr>
              <a:t/>
            </a:r>
            <a:br>
              <a:rPr lang="en-US" altLang="ja-JP" sz="800" dirty="0">
                <a:latin typeface="ＭＳ 明朝"/>
                <a:ea typeface="ＭＳ 明朝"/>
              </a:rPr>
            </a:br>
            <a:r>
              <a:rPr lang="en-US" altLang="ja-JP" sz="800" dirty="0">
                <a:latin typeface="ＭＳ 明朝"/>
                <a:ea typeface="ＭＳ 明朝"/>
              </a:rPr>
              <a:t>※</a:t>
            </a:r>
            <a:r>
              <a:rPr lang="ja-JP" altLang="en-US" sz="800" dirty="0">
                <a:latin typeface="ＭＳ 明朝"/>
                <a:ea typeface="ＭＳ 明朝"/>
              </a:rPr>
              <a:t>レセプト件数</a:t>
            </a:r>
            <a:r>
              <a:rPr lang="en-US" altLang="ja-JP" sz="800" dirty="0">
                <a:latin typeface="ＭＳ 明朝"/>
                <a:ea typeface="ＭＳ 明朝"/>
              </a:rPr>
              <a:t>…</a:t>
            </a:r>
            <a:r>
              <a:rPr lang="ja-JP" altLang="en-US" sz="800" dirty="0">
                <a:latin typeface="ＭＳ 明朝"/>
                <a:ea typeface="ＭＳ 明朝"/>
              </a:rPr>
              <a:t>大分類における疾病項目毎に集計するため、合計件数は他統計と一致しない</a:t>
            </a:r>
            <a:r>
              <a:rPr lang="en-US" altLang="ja-JP" sz="800" dirty="0">
                <a:latin typeface="ＭＳ 明朝"/>
                <a:ea typeface="ＭＳ 明朝"/>
              </a:rPr>
              <a:t>(</a:t>
            </a:r>
            <a:r>
              <a:rPr lang="ja-JP" altLang="en-US" sz="800" dirty="0">
                <a:latin typeface="ＭＳ 明朝"/>
                <a:ea typeface="ＭＳ 明朝"/>
              </a:rPr>
              <a:t>一件のレセプトに複数の疾病があるため</a:t>
            </a:r>
            <a:r>
              <a:rPr lang="en-US" altLang="ja-JP" sz="800" dirty="0">
                <a:latin typeface="ＭＳ 明朝"/>
                <a:ea typeface="ＭＳ 明朝"/>
              </a:rPr>
              <a:t>)</a:t>
            </a:r>
            <a:r>
              <a:rPr lang="ja-JP" altLang="en-US" sz="800" dirty="0" err="1">
                <a:latin typeface="ＭＳ 明朝"/>
                <a:ea typeface="ＭＳ 明朝"/>
              </a:rPr>
              <a:t>。</a:t>
            </a:r>
            <a:r>
              <a:rPr lang="en-US" altLang="ja-JP" sz="800" dirty="0">
                <a:latin typeface="ＭＳ 明朝"/>
                <a:ea typeface="ＭＳ 明朝"/>
              </a:rPr>
              <a:t/>
            </a:r>
            <a:br>
              <a:rPr lang="en-US" altLang="ja-JP" sz="800" dirty="0">
                <a:latin typeface="ＭＳ 明朝"/>
                <a:ea typeface="ＭＳ 明朝"/>
              </a:rPr>
            </a:br>
            <a:r>
              <a:rPr lang="en-US" altLang="ja-JP" sz="800" dirty="0">
                <a:latin typeface="ＭＳ 明朝"/>
                <a:ea typeface="ＭＳ 明朝"/>
              </a:rPr>
              <a:t>※</a:t>
            </a:r>
            <a:r>
              <a:rPr lang="ja-JP" altLang="en-US" sz="800" dirty="0">
                <a:latin typeface="ＭＳ 明朝"/>
                <a:ea typeface="ＭＳ 明朝"/>
              </a:rPr>
              <a:t>患者数</a:t>
            </a:r>
            <a:r>
              <a:rPr lang="en-US" altLang="ja-JP" sz="800" dirty="0">
                <a:latin typeface="ＭＳ 明朝"/>
                <a:ea typeface="ＭＳ 明朝"/>
              </a:rPr>
              <a:t>…</a:t>
            </a:r>
            <a:r>
              <a:rPr lang="ja-JP" altLang="en-US" sz="800" dirty="0">
                <a:latin typeface="ＭＳ 明朝"/>
                <a:ea typeface="ＭＳ 明朝"/>
              </a:rPr>
              <a:t>大分類における疾病項目毎に集計するため、合計人数は他統計と一致しない</a:t>
            </a:r>
            <a:r>
              <a:rPr lang="en-US" altLang="ja-JP" sz="800" dirty="0">
                <a:latin typeface="ＭＳ 明朝"/>
                <a:ea typeface="ＭＳ 明朝"/>
              </a:rPr>
              <a:t>(</a:t>
            </a:r>
            <a:r>
              <a:rPr lang="ja-JP" altLang="en-US" sz="800" dirty="0">
                <a:latin typeface="ＭＳ 明朝"/>
                <a:ea typeface="ＭＳ 明朝"/>
              </a:rPr>
              <a:t>複数疾病をもつ患者がいるため</a:t>
            </a:r>
            <a:r>
              <a:rPr lang="en-US" altLang="ja-JP" sz="800" dirty="0">
                <a:latin typeface="ＭＳ 明朝"/>
                <a:ea typeface="ＭＳ 明朝"/>
              </a:rPr>
              <a:t>)</a:t>
            </a:r>
            <a:r>
              <a:rPr lang="ja-JP" altLang="en-US" sz="800" dirty="0" err="1">
                <a:latin typeface="ＭＳ 明朝"/>
                <a:ea typeface="ＭＳ 明朝"/>
              </a:rPr>
              <a:t>。</a:t>
            </a:r>
            <a:r>
              <a:rPr lang="ja-JP" altLang="en-US" sz="800" dirty="0">
                <a:latin typeface="ＭＳ 明朝"/>
                <a:ea typeface="ＭＳ 明朝"/>
              </a:rPr>
              <a:t>  </a:t>
            </a:r>
            <a:endParaRPr kumimoji="1" lang="ja-JP" altLang="en-US" sz="800" dirty="0">
              <a:latin typeface="ＭＳ 明朝"/>
              <a:ea typeface="ＭＳ 明朝"/>
            </a:endParaRPr>
          </a:p>
        </p:txBody>
      </p:sp>
      <p:grpSp>
        <p:nvGrpSpPr>
          <p:cNvPr id="9" name="グループ化 8"/>
          <p:cNvGrpSpPr/>
          <p:nvPr/>
        </p:nvGrpSpPr>
        <p:grpSpPr>
          <a:xfrm>
            <a:off x="3554189" y="1733089"/>
            <a:ext cx="3206006" cy="246221"/>
            <a:chOff x="3376510" y="1733491"/>
            <a:chExt cx="3206006" cy="246221"/>
          </a:xfrm>
        </p:grpSpPr>
        <p:sp>
          <p:nvSpPr>
            <p:cNvPr id="12" name="テキスト ボックス 11"/>
            <p:cNvSpPr txBox="1"/>
            <p:nvPr/>
          </p:nvSpPr>
          <p:spPr>
            <a:xfrm>
              <a:off x="3376510" y="1733491"/>
              <a:ext cx="3206006" cy="246221"/>
            </a:xfrm>
            <a:prstGeom prst="rect">
              <a:avLst/>
            </a:prstGeom>
            <a:noFill/>
          </p:spPr>
          <p:txBody>
            <a:bodyPr wrap="none" lIns="0" rIns="0" rtlCol="0">
              <a:spAutoFit/>
            </a:bodyPr>
            <a:lstStyle/>
            <a:p>
              <a:r>
                <a:rPr lang="en-US" altLang="ja-JP" sz="1000" dirty="0">
                  <a:latin typeface="ＭＳ 明朝"/>
                  <a:ea typeface="ＭＳ 明朝"/>
                </a:rPr>
                <a:t>※</a:t>
              </a:r>
              <a:r>
                <a:rPr lang="ja-JP" altLang="en-US" sz="1000" dirty="0">
                  <a:latin typeface="ＭＳ 明朝"/>
                  <a:ea typeface="ＭＳ 明朝"/>
                </a:rPr>
                <a:t>各項目毎に上位</a:t>
              </a:r>
              <a:r>
                <a:rPr lang="en-US" altLang="ja-JP" sz="1000" dirty="0">
                  <a:latin typeface="ＭＳ 明朝"/>
                  <a:ea typeface="ＭＳ 明朝"/>
                </a:rPr>
                <a:t>5</a:t>
              </a:r>
              <a:r>
                <a:rPr lang="ja-JP" altLang="en-US" sz="1000" dirty="0">
                  <a:latin typeface="ＭＳ 明朝"/>
                  <a:ea typeface="ＭＳ 明朝"/>
                </a:rPr>
                <a:t>疾病を　　　　　　　　表示する。 </a:t>
              </a:r>
            </a:p>
          </p:txBody>
        </p:sp>
        <p:sp>
          <p:nvSpPr>
            <p:cNvPr id="13" name="正方形/長方形 12"/>
            <p:cNvSpPr/>
            <p:nvPr/>
          </p:nvSpPr>
          <p:spPr>
            <a:xfrm>
              <a:off x="4899726" y="1756588"/>
              <a:ext cx="885825" cy="200025"/>
            </a:xfrm>
            <a:prstGeom prst="rect">
              <a:avLst/>
            </a:prstGeom>
            <a:solidFill>
              <a:schemeClr val="accent6">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dirty="0">
                  <a:solidFill>
                    <a:sysClr val="windowText" lastClr="000000"/>
                  </a:solidFill>
                  <a:latin typeface="ＭＳ 明朝"/>
                  <a:ea typeface="ＭＳ 明朝"/>
                </a:rPr>
                <a:t>網掛け</a:t>
              </a:r>
            </a:p>
          </p:txBody>
        </p:sp>
      </p:grpSp>
      <p:pic>
        <p:nvPicPr>
          <p:cNvPr id="29698" name="table4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044700"/>
            <a:ext cx="62611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699" name="table50"/>
          <p:cNvPicPr>
            <a:picLocks noChangeArrowheads="1"/>
          </p:cNvPicPr>
          <p:nvPr/>
        </p:nvPicPr>
        <p:blipFill rotWithShape="1">
          <a:blip r:embed="rId3">
            <a:extLst>
              <a:ext uri="{28A0092B-C50C-407E-A947-70E740481C1C}">
                <a14:useLocalDpi xmlns:a14="http://schemas.microsoft.com/office/drawing/2010/main" val="0"/>
              </a:ext>
            </a:extLst>
          </a:blip>
          <a:srcRect r="19809" b="-3836"/>
          <a:stretch/>
        </p:blipFill>
        <p:spPr bwMode="auto">
          <a:xfrm>
            <a:off x="482600" y="825500"/>
            <a:ext cx="4674592" cy="290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496886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a:spLocks noChangeAspect="1"/>
          </p:cNvSpPr>
          <p:nvPr/>
        </p:nvSpPr>
        <p:spPr>
          <a:xfrm>
            <a:off x="369000" y="1508502"/>
            <a:ext cx="6120000" cy="276999"/>
          </a:xfrm>
          <a:prstGeom prst="rect">
            <a:avLst/>
          </a:prstGeom>
          <a:noFill/>
          <a:ln>
            <a:noFill/>
          </a:ln>
        </p:spPr>
        <p:txBody>
          <a:bodyPr wrap="square" lIns="0" rIns="0" rtlCol="0">
            <a:spAutoFit/>
          </a:bodyPr>
          <a:lstStyle/>
          <a:p>
            <a:r>
              <a:rPr lang="en-US" altLang="ja-JP" sz="1100" dirty="0">
                <a:latin typeface="ＭＳ 明朝"/>
                <a:ea typeface="ＭＳ 明朝"/>
              </a:rPr>
              <a:t>【</a:t>
            </a:r>
            <a:r>
              <a:rPr lang="zh-CN" altLang="en-US" sz="1100" dirty="0">
                <a:latin typeface="ＭＳ 明朝"/>
                <a:ea typeface="ＭＳ 明朝"/>
              </a:rPr>
              <a:t>南河内第二中学校区</a:t>
            </a:r>
            <a:r>
              <a:rPr lang="en-US" altLang="ja-JP" sz="1100" dirty="0">
                <a:latin typeface="ＭＳ 明朝"/>
                <a:ea typeface="ＭＳ 明朝"/>
              </a:rPr>
              <a:t>】</a:t>
            </a:r>
            <a:r>
              <a:rPr lang="ja-JP" altLang="en-US" sz="1100" dirty="0">
                <a:latin typeface="ＭＳ 明朝"/>
                <a:ea typeface="ＭＳ 明朝"/>
              </a:rPr>
              <a:t>大分類による疾病別医療費統計                 </a:t>
            </a:r>
            <a:r>
              <a:rPr lang="en-US" altLang="ja-JP" sz="1100" dirty="0">
                <a:latin typeface="ＭＳ 明朝"/>
                <a:ea typeface="ＭＳ 明朝"/>
              </a:rPr>
              <a:t>               </a:t>
            </a:r>
            <a:r>
              <a:rPr lang="ja-JP" altLang="en-US" sz="1100" dirty="0">
                <a:latin typeface="ＭＳ 明朝"/>
                <a:ea typeface="ＭＳ 明朝"/>
              </a:rPr>
              <a:t>  </a:t>
            </a:r>
            <a:r>
              <a:rPr lang="ja-JP" altLang="en-US" sz="1200" dirty="0">
                <a:latin typeface="ＭＳ 明朝"/>
                <a:ea typeface="ＭＳ 明朝"/>
              </a:rPr>
              <a:t>　　</a:t>
            </a:r>
            <a:endParaRPr kumimoji="1" lang="ja-JP" altLang="en-US" sz="1200" dirty="0">
              <a:latin typeface="ＭＳ 明朝"/>
              <a:ea typeface="ＭＳ 明朝"/>
            </a:endParaRPr>
          </a:p>
        </p:txBody>
      </p:sp>
      <p:sp>
        <p:nvSpPr>
          <p:cNvPr id="9" name="スライド番号プレースホルダ 11"/>
          <p:cNvSpPr>
            <a:spLocks noGrp="1"/>
          </p:cNvSpPr>
          <p:nvPr>
            <p:ph type="sldNum" sz="quarter" idx="12"/>
          </p:nvPr>
        </p:nvSpPr>
        <p:spPr>
          <a:xfrm>
            <a:off x="2628900" y="8783668"/>
            <a:ext cx="1600200" cy="485775"/>
          </a:xfrm>
        </p:spPr>
        <p:txBody>
          <a:bodyPr/>
          <a:lstStyle/>
          <a:p>
            <a:pPr algn="ctr"/>
            <a:r>
              <a:rPr kumimoji="1" lang="en-US" altLang="ja-JP" sz="800" dirty="0" smtClean="0">
                <a:latin typeface="ＭＳ 明朝"/>
                <a:ea typeface="ＭＳ 明朝"/>
              </a:rPr>
              <a:t>59</a:t>
            </a:r>
            <a:endParaRPr kumimoji="1" lang="ja-JP" altLang="en-US" sz="800" dirty="0">
              <a:latin typeface="ＭＳ 明朝"/>
              <a:ea typeface="ＭＳ 明朝"/>
            </a:endParaRPr>
          </a:p>
        </p:txBody>
      </p:sp>
      <p:grpSp>
        <p:nvGrpSpPr>
          <p:cNvPr id="11" name="グループ化 10"/>
          <p:cNvGrpSpPr/>
          <p:nvPr/>
        </p:nvGrpSpPr>
        <p:grpSpPr>
          <a:xfrm>
            <a:off x="3574160" y="1733491"/>
            <a:ext cx="3206006" cy="246221"/>
            <a:chOff x="3376510" y="1733491"/>
            <a:chExt cx="3206006" cy="246221"/>
          </a:xfrm>
        </p:grpSpPr>
        <p:sp>
          <p:nvSpPr>
            <p:cNvPr id="12" name="テキスト ボックス 11"/>
            <p:cNvSpPr txBox="1"/>
            <p:nvPr/>
          </p:nvSpPr>
          <p:spPr>
            <a:xfrm>
              <a:off x="3376510" y="1733491"/>
              <a:ext cx="3206006" cy="246221"/>
            </a:xfrm>
            <a:prstGeom prst="rect">
              <a:avLst/>
            </a:prstGeom>
            <a:noFill/>
          </p:spPr>
          <p:txBody>
            <a:bodyPr wrap="none" lIns="0" rIns="0" rtlCol="0">
              <a:spAutoFit/>
            </a:bodyPr>
            <a:lstStyle/>
            <a:p>
              <a:r>
                <a:rPr lang="en-US" altLang="ja-JP" sz="1000" dirty="0">
                  <a:latin typeface="ＭＳ 明朝"/>
                  <a:ea typeface="ＭＳ 明朝"/>
                </a:rPr>
                <a:t>※</a:t>
              </a:r>
              <a:r>
                <a:rPr lang="ja-JP" altLang="en-US" sz="1000" dirty="0">
                  <a:latin typeface="ＭＳ 明朝"/>
                  <a:ea typeface="ＭＳ 明朝"/>
                </a:rPr>
                <a:t>各項目毎に上位</a:t>
              </a:r>
              <a:r>
                <a:rPr lang="en-US" altLang="ja-JP" sz="1000" dirty="0">
                  <a:latin typeface="ＭＳ 明朝"/>
                  <a:ea typeface="ＭＳ 明朝"/>
                </a:rPr>
                <a:t>5</a:t>
              </a:r>
              <a:r>
                <a:rPr lang="ja-JP" altLang="en-US" sz="1000" dirty="0">
                  <a:latin typeface="ＭＳ 明朝"/>
                  <a:ea typeface="ＭＳ 明朝"/>
                </a:rPr>
                <a:t>疾病を　　　　　　　　表示する。 </a:t>
              </a:r>
            </a:p>
          </p:txBody>
        </p:sp>
        <p:sp>
          <p:nvSpPr>
            <p:cNvPr id="14" name="正方形/長方形 13"/>
            <p:cNvSpPr/>
            <p:nvPr/>
          </p:nvSpPr>
          <p:spPr>
            <a:xfrm>
              <a:off x="4899726" y="1756588"/>
              <a:ext cx="885825" cy="200025"/>
            </a:xfrm>
            <a:prstGeom prst="rect">
              <a:avLst/>
            </a:prstGeom>
            <a:solidFill>
              <a:schemeClr val="accent6">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dirty="0">
                  <a:solidFill>
                    <a:sysClr val="windowText" lastClr="000000"/>
                  </a:solidFill>
                  <a:latin typeface="ＭＳ 明朝"/>
                  <a:ea typeface="ＭＳ 明朝"/>
                </a:rPr>
                <a:t>網掛け</a:t>
              </a:r>
            </a:p>
          </p:txBody>
        </p:sp>
      </p:grpSp>
      <p:sp>
        <p:nvSpPr>
          <p:cNvPr id="10" name="注釈文章 9"/>
          <p:cNvSpPr txBox="1">
            <a:spLocks noChangeAspect="1"/>
          </p:cNvSpPr>
          <p:nvPr/>
        </p:nvSpPr>
        <p:spPr>
          <a:xfrm>
            <a:off x="380289" y="7287381"/>
            <a:ext cx="6480000" cy="1446550"/>
          </a:xfrm>
          <a:prstGeom prst="rect">
            <a:avLst/>
          </a:prstGeom>
          <a:noFill/>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消化器系の疾患</a:t>
            </a:r>
            <a:r>
              <a:rPr lang="en-US" altLang="ja-JP" sz="800" dirty="0">
                <a:latin typeface="ＭＳ 明朝"/>
                <a:ea typeface="ＭＳ 明朝"/>
              </a:rPr>
              <a:t>…</a:t>
            </a:r>
            <a:r>
              <a:rPr lang="ja-JP" altLang="en-US" sz="800" dirty="0">
                <a:latin typeface="ＭＳ 明朝"/>
                <a:ea typeface="ＭＳ 明朝"/>
              </a:rPr>
              <a:t>歯科レセプト情報と思われるものはデータ化対象外のため算出できない。</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妊娠</a:t>
            </a:r>
            <a:r>
              <a:rPr lang="en-US" altLang="ja-JP" sz="800" dirty="0">
                <a:latin typeface="ＭＳ 明朝"/>
                <a:ea typeface="ＭＳ 明朝"/>
              </a:rPr>
              <a:t>,</a:t>
            </a:r>
            <a:r>
              <a:rPr lang="ja-JP" altLang="en-US" sz="800" dirty="0">
                <a:latin typeface="ＭＳ 明朝"/>
                <a:ea typeface="ＭＳ 明朝"/>
              </a:rPr>
              <a:t>分娩及び産</a:t>
            </a:r>
            <a:r>
              <a:rPr lang="ja-JP" altLang="en-US" sz="800" dirty="0" err="1">
                <a:latin typeface="ＭＳ 明朝"/>
                <a:ea typeface="ＭＳ 明朝"/>
              </a:rPr>
              <a:t>じょく</a:t>
            </a:r>
            <a:r>
              <a:rPr lang="en-US" altLang="ja-JP" sz="800" dirty="0">
                <a:latin typeface="ＭＳ 明朝"/>
                <a:ea typeface="ＭＳ 明朝"/>
              </a:rPr>
              <a:t>…</a:t>
            </a:r>
            <a:r>
              <a:rPr lang="ja-JP" altLang="en-US" sz="800" dirty="0">
                <a:latin typeface="ＭＳ 明朝"/>
                <a:ea typeface="ＭＳ 明朝"/>
              </a:rPr>
              <a:t>乳房腫大･骨盤変形等の傷病名が含まれるため、“男性”においても医療費が発生する可能性がある。 </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周産期に発生した病態</a:t>
            </a:r>
            <a:r>
              <a:rPr lang="en-US" altLang="ja-JP" sz="800" dirty="0">
                <a:latin typeface="ＭＳ 明朝"/>
                <a:ea typeface="ＭＳ 明朝"/>
              </a:rPr>
              <a:t>…ABO</a:t>
            </a:r>
            <a:r>
              <a:rPr lang="ja-JP" altLang="en-US" sz="800" dirty="0">
                <a:latin typeface="ＭＳ 明朝"/>
                <a:ea typeface="ＭＳ 明朝"/>
              </a:rPr>
              <a:t>因子不適合等の傷病名が含まれるため、周産期</a:t>
            </a:r>
            <a:r>
              <a:rPr lang="en-US" altLang="ja-JP" sz="800" dirty="0">
                <a:latin typeface="ＭＳ 明朝"/>
                <a:ea typeface="ＭＳ 明朝"/>
              </a:rPr>
              <a:t>(</a:t>
            </a:r>
            <a:r>
              <a:rPr lang="ja-JP" altLang="en-US" sz="800" dirty="0">
                <a:latin typeface="ＭＳ 明朝"/>
                <a:ea typeface="ＭＳ 明朝"/>
              </a:rPr>
              <a:t>妊娠</a:t>
            </a:r>
            <a:r>
              <a:rPr lang="en-US" altLang="ja-JP" sz="800" dirty="0">
                <a:latin typeface="ＭＳ 明朝"/>
                <a:ea typeface="ＭＳ 明朝"/>
              </a:rPr>
              <a:t>22</a:t>
            </a:r>
            <a:r>
              <a:rPr lang="ja-JP" altLang="en-US" sz="800" dirty="0">
                <a:latin typeface="ＭＳ 明朝"/>
                <a:ea typeface="ＭＳ 明朝"/>
              </a:rPr>
              <a:t>週から出生後</a:t>
            </a:r>
            <a:r>
              <a:rPr lang="en-US" altLang="ja-JP" sz="800" dirty="0">
                <a:latin typeface="ＭＳ 明朝"/>
                <a:ea typeface="ＭＳ 明朝"/>
              </a:rPr>
              <a:t>7</a:t>
            </a:r>
            <a:r>
              <a:rPr lang="ja-JP" altLang="en-US" sz="800" dirty="0">
                <a:latin typeface="ＭＳ 明朝"/>
                <a:ea typeface="ＭＳ 明朝"/>
              </a:rPr>
              <a:t>日未満</a:t>
            </a:r>
            <a:r>
              <a:rPr lang="en-US" altLang="ja-JP" sz="800" dirty="0">
                <a:latin typeface="ＭＳ 明朝"/>
                <a:ea typeface="ＭＳ 明朝"/>
              </a:rPr>
              <a:t>)</a:t>
            </a:r>
            <a:r>
              <a:rPr lang="ja-JP" altLang="en-US" sz="800" dirty="0">
                <a:latin typeface="ＭＳ 明朝"/>
                <a:ea typeface="ＭＳ 明朝"/>
              </a:rPr>
              <a:t>以外においても医療費が発生する可能性がある。</a:t>
            </a:r>
            <a:r>
              <a:rPr lang="en-US" altLang="ja-JP" sz="800" dirty="0">
                <a:latin typeface="ＭＳ 明朝"/>
                <a:ea typeface="ＭＳ 明朝"/>
              </a:rPr>
              <a:t/>
            </a:r>
            <a:br>
              <a:rPr lang="en-US" altLang="ja-JP" sz="800" dirty="0">
                <a:latin typeface="ＭＳ 明朝"/>
                <a:ea typeface="ＭＳ 明朝"/>
              </a:rPr>
            </a:br>
            <a:r>
              <a:rPr lang="en-US" altLang="ja-JP" sz="800" dirty="0">
                <a:latin typeface="ＭＳ 明朝"/>
                <a:ea typeface="ＭＳ 明朝"/>
              </a:rPr>
              <a:t>※</a:t>
            </a:r>
            <a:r>
              <a:rPr lang="ja-JP" altLang="en-US" sz="800" dirty="0">
                <a:latin typeface="ＭＳ 明朝"/>
                <a:ea typeface="ＭＳ 明朝"/>
              </a:rPr>
              <a:t>医療費総計</a:t>
            </a:r>
            <a:r>
              <a:rPr lang="en-US" altLang="ja-JP" sz="800" dirty="0">
                <a:latin typeface="ＭＳ 明朝"/>
                <a:ea typeface="ＭＳ 明朝"/>
              </a:rPr>
              <a:t>…</a:t>
            </a:r>
            <a:r>
              <a:rPr lang="ja-JP" altLang="en-US" sz="800" dirty="0">
                <a:latin typeface="ＭＳ 明朝"/>
                <a:ea typeface="ＭＳ 明朝"/>
              </a:rPr>
              <a:t>大分類の疾病項目毎に集計するため、データ化時点で医科レセプトが存在しない</a:t>
            </a:r>
            <a:r>
              <a:rPr lang="en-US" altLang="ja-JP" sz="800" dirty="0">
                <a:latin typeface="ＭＳ 明朝"/>
                <a:ea typeface="ＭＳ 明朝"/>
              </a:rPr>
              <a:t>(</a:t>
            </a:r>
            <a:r>
              <a:rPr lang="ja-JP" altLang="en-US" sz="800" dirty="0">
                <a:latin typeface="ＭＳ 明朝"/>
                <a:ea typeface="ＭＳ 明朝"/>
              </a:rPr>
              <a:t>画像レセプト、月遅れ等</a:t>
            </a:r>
            <a:r>
              <a:rPr lang="en-US" altLang="ja-JP" sz="800" dirty="0">
                <a:latin typeface="ＭＳ 明朝"/>
                <a:ea typeface="ＭＳ 明朝"/>
              </a:rPr>
              <a:t>)</a:t>
            </a:r>
            <a:r>
              <a:rPr lang="ja-JP" altLang="en-US" sz="800" dirty="0">
                <a:latin typeface="ＭＳ 明朝"/>
                <a:ea typeface="ＭＳ 明朝"/>
              </a:rPr>
              <a:t>場合集計できない。そのため他統計と一致しない。</a:t>
            </a:r>
            <a:r>
              <a:rPr lang="en-US" altLang="ja-JP" sz="800" dirty="0">
                <a:latin typeface="ＭＳ 明朝"/>
                <a:ea typeface="ＭＳ 明朝"/>
              </a:rPr>
              <a:t/>
            </a:r>
            <a:br>
              <a:rPr lang="en-US" altLang="ja-JP" sz="800" dirty="0">
                <a:latin typeface="ＭＳ 明朝"/>
                <a:ea typeface="ＭＳ 明朝"/>
              </a:rPr>
            </a:br>
            <a:r>
              <a:rPr lang="en-US" altLang="ja-JP" sz="800" dirty="0">
                <a:latin typeface="ＭＳ 明朝"/>
                <a:ea typeface="ＭＳ 明朝"/>
              </a:rPr>
              <a:t>※</a:t>
            </a:r>
            <a:r>
              <a:rPr lang="ja-JP" altLang="en-US" sz="800" dirty="0">
                <a:latin typeface="ＭＳ 明朝"/>
                <a:ea typeface="ＭＳ 明朝"/>
              </a:rPr>
              <a:t>レセプト件数</a:t>
            </a:r>
            <a:r>
              <a:rPr lang="en-US" altLang="ja-JP" sz="800" dirty="0">
                <a:latin typeface="ＭＳ 明朝"/>
                <a:ea typeface="ＭＳ 明朝"/>
              </a:rPr>
              <a:t>…</a:t>
            </a:r>
            <a:r>
              <a:rPr lang="ja-JP" altLang="en-US" sz="800" dirty="0">
                <a:latin typeface="ＭＳ 明朝"/>
                <a:ea typeface="ＭＳ 明朝"/>
              </a:rPr>
              <a:t>大分類における疾病項目毎に集計するため、合計件数は他統計と一致しない</a:t>
            </a:r>
            <a:r>
              <a:rPr lang="en-US" altLang="ja-JP" sz="800" dirty="0">
                <a:latin typeface="ＭＳ 明朝"/>
                <a:ea typeface="ＭＳ 明朝"/>
              </a:rPr>
              <a:t>(</a:t>
            </a:r>
            <a:r>
              <a:rPr lang="ja-JP" altLang="en-US" sz="800" dirty="0">
                <a:latin typeface="ＭＳ 明朝"/>
                <a:ea typeface="ＭＳ 明朝"/>
              </a:rPr>
              <a:t>一件のレセプトに複数の疾病があるため</a:t>
            </a:r>
            <a:r>
              <a:rPr lang="en-US" altLang="ja-JP" sz="800" dirty="0">
                <a:latin typeface="ＭＳ 明朝"/>
                <a:ea typeface="ＭＳ 明朝"/>
              </a:rPr>
              <a:t>)</a:t>
            </a:r>
            <a:r>
              <a:rPr lang="ja-JP" altLang="en-US" sz="800" dirty="0" err="1">
                <a:latin typeface="ＭＳ 明朝"/>
                <a:ea typeface="ＭＳ 明朝"/>
              </a:rPr>
              <a:t>。</a:t>
            </a:r>
            <a:r>
              <a:rPr lang="en-US" altLang="ja-JP" sz="800" dirty="0">
                <a:latin typeface="ＭＳ 明朝"/>
                <a:ea typeface="ＭＳ 明朝"/>
              </a:rPr>
              <a:t/>
            </a:r>
            <a:br>
              <a:rPr lang="en-US" altLang="ja-JP" sz="800" dirty="0">
                <a:latin typeface="ＭＳ 明朝"/>
                <a:ea typeface="ＭＳ 明朝"/>
              </a:rPr>
            </a:br>
            <a:r>
              <a:rPr lang="en-US" altLang="ja-JP" sz="800" dirty="0">
                <a:latin typeface="ＭＳ 明朝"/>
                <a:ea typeface="ＭＳ 明朝"/>
              </a:rPr>
              <a:t>※</a:t>
            </a:r>
            <a:r>
              <a:rPr lang="ja-JP" altLang="en-US" sz="800" dirty="0">
                <a:latin typeface="ＭＳ 明朝"/>
                <a:ea typeface="ＭＳ 明朝"/>
              </a:rPr>
              <a:t>患者数</a:t>
            </a:r>
            <a:r>
              <a:rPr lang="en-US" altLang="ja-JP" sz="800" dirty="0">
                <a:latin typeface="ＭＳ 明朝"/>
                <a:ea typeface="ＭＳ 明朝"/>
              </a:rPr>
              <a:t>…</a:t>
            </a:r>
            <a:r>
              <a:rPr lang="ja-JP" altLang="en-US" sz="800" dirty="0">
                <a:latin typeface="ＭＳ 明朝"/>
                <a:ea typeface="ＭＳ 明朝"/>
              </a:rPr>
              <a:t>大分類における疾病項目毎に集計するため、合計人数は他統計と一致しない</a:t>
            </a:r>
            <a:r>
              <a:rPr lang="en-US" altLang="ja-JP" sz="800" dirty="0">
                <a:latin typeface="ＭＳ 明朝"/>
                <a:ea typeface="ＭＳ 明朝"/>
              </a:rPr>
              <a:t>(</a:t>
            </a:r>
            <a:r>
              <a:rPr lang="ja-JP" altLang="en-US" sz="800" dirty="0">
                <a:latin typeface="ＭＳ 明朝"/>
                <a:ea typeface="ＭＳ 明朝"/>
              </a:rPr>
              <a:t>複数疾病をもつ患者がいるため</a:t>
            </a:r>
            <a:r>
              <a:rPr lang="en-US" altLang="ja-JP" sz="800" dirty="0">
                <a:latin typeface="ＭＳ 明朝"/>
                <a:ea typeface="ＭＳ 明朝"/>
              </a:rPr>
              <a:t>)</a:t>
            </a:r>
            <a:r>
              <a:rPr lang="ja-JP" altLang="en-US" sz="800" dirty="0" err="1">
                <a:latin typeface="ＭＳ 明朝"/>
                <a:ea typeface="ＭＳ 明朝"/>
              </a:rPr>
              <a:t>。</a:t>
            </a:r>
            <a:r>
              <a:rPr lang="ja-JP" altLang="en-US" sz="800" dirty="0">
                <a:latin typeface="ＭＳ 明朝"/>
                <a:ea typeface="ＭＳ 明朝"/>
              </a:rPr>
              <a:t>  </a:t>
            </a:r>
            <a:endParaRPr kumimoji="1" lang="ja-JP" altLang="en-US" sz="800" dirty="0">
              <a:latin typeface="ＭＳ 明朝"/>
              <a:ea typeface="ＭＳ 明朝"/>
            </a:endParaRPr>
          </a:p>
        </p:txBody>
      </p:sp>
      <p:pic>
        <p:nvPicPr>
          <p:cNvPr id="30722" name="table5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044700"/>
            <a:ext cx="62611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3" name="table52"/>
          <p:cNvPicPr>
            <a:picLocks noChangeArrowheads="1"/>
          </p:cNvPicPr>
          <p:nvPr/>
        </p:nvPicPr>
        <p:blipFill rotWithShape="1">
          <a:blip r:embed="rId3">
            <a:extLst>
              <a:ext uri="{28A0092B-C50C-407E-A947-70E740481C1C}">
                <a14:useLocalDpi xmlns:a14="http://schemas.microsoft.com/office/drawing/2010/main" val="0"/>
              </a:ext>
            </a:extLst>
          </a:blip>
          <a:srcRect r="19809" b="-3836"/>
          <a:stretch/>
        </p:blipFill>
        <p:spPr bwMode="auto">
          <a:xfrm>
            <a:off x="482600" y="825500"/>
            <a:ext cx="4674592" cy="290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679455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a:spLocks noChangeAspect="1"/>
          </p:cNvSpPr>
          <p:nvPr/>
        </p:nvSpPr>
        <p:spPr>
          <a:xfrm>
            <a:off x="369000" y="1508502"/>
            <a:ext cx="6120000" cy="276999"/>
          </a:xfrm>
          <a:prstGeom prst="rect">
            <a:avLst/>
          </a:prstGeom>
          <a:noFill/>
          <a:ln>
            <a:noFill/>
          </a:ln>
        </p:spPr>
        <p:txBody>
          <a:bodyPr wrap="square" lIns="0" rIns="0" rtlCol="0">
            <a:spAutoFit/>
          </a:bodyPr>
          <a:lstStyle/>
          <a:p>
            <a:r>
              <a:rPr lang="en-US" altLang="ja-JP" sz="1100" dirty="0">
                <a:latin typeface="ＭＳ 明朝"/>
                <a:ea typeface="ＭＳ 明朝"/>
              </a:rPr>
              <a:t>【</a:t>
            </a:r>
            <a:r>
              <a:rPr lang="zh-CN" altLang="en-US" sz="1100" dirty="0">
                <a:latin typeface="ＭＳ 明朝"/>
                <a:ea typeface="ＭＳ 明朝"/>
              </a:rPr>
              <a:t>国分寺中学校区</a:t>
            </a:r>
            <a:r>
              <a:rPr lang="en-US" altLang="ja-JP" sz="1100" dirty="0">
                <a:latin typeface="ＭＳ 明朝"/>
                <a:ea typeface="ＭＳ 明朝"/>
              </a:rPr>
              <a:t>】</a:t>
            </a:r>
            <a:r>
              <a:rPr lang="ja-JP" altLang="en-US" sz="1100" dirty="0">
                <a:latin typeface="ＭＳ 明朝"/>
                <a:ea typeface="ＭＳ 明朝"/>
              </a:rPr>
              <a:t>大分類による疾病別医療費統計                 </a:t>
            </a:r>
            <a:r>
              <a:rPr lang="en-US" altLang="ja-JP" sz="1100" dirty="0">
                <a:latin typeface="ＭＳ 明朝"/>
                <a:ea typeface="ＭＳ 明朝"/>
              </a:rPr>
              <a:t>               </a:t>
            </a:r>
            <a:r>
              <a:rPr lang="ja-JP" altLang="en-US" sz="1100" dirty="0">
                <a:latin typeface="ＭＳ 明朝"/>
                <a:ea typeface="ＭＳ 明朝"/>
              </a:rPr>
              <a:t>  </a:t>
            </a:r>
            <a:r>
              <a:rPr lang="ja-JP" altLang="en-US" sz="1200" dirty="0">
                <a:latin typeface="ＭＳ 明朝"/>
                <a:ea typeface="ＭＳ 明朝"/>
              </a:rPr>
              <a:t>　　</a:t>
            </a:r>
            <a:endParaRPr kumimoji="1" lang="ja-JP" altLang="en-US" sz="1200" dirty="0">
              <a:latin typeface="ＭＳ 明朝"/>
              <a:ea typeface="ＭＳ 明朝"/>
            </a:endParaRPr>
          </a:p>
        </p:txBody>
      </p:sp>
      <p:sp>
        <p:nvSpPr>
          <p:cNvPr id="9" name="スライド番号プレースホルダ 11"/>
          <p:cNvSpPr>
            <a:spLocks noGrp="1"/>
          </p:cNvSpPr>
          <p:nvPr>
            <p:ph type="sldNum" sz="quarter" idx="12"/>
          </p:nvPr>
        </p:nvSpPr>
        <p:spPr>
          <a:xfrm>
            <a:off x="2628900" y="8783668"/>
            <a:ext cx="1600200" cy="485775"/>
          </a:xfrm>
        </p:spPr>
        <p:txBody>
          <a:bodyPr/>
          <a:lstStyle/>
          <a:p>
            <a:pPr algn="ctr"/>
            <a:r>
              <a:rPr kumimoji="1" lang="en-US" altLang="ja-JP" sz="800" dirty="0" smtClean="0">
                <a:latin typeface="ＭＳ 明朝"/>
                <a:ea typeface="ＭＳ 明朝"/>
              </a:rPr>
              <a:t>60</a:t>
            </a:r>
            <a:endParaRPr kumimoji="1" lang="ja-JP" altLang="en-US" sz="800" dirty="0">
              <a:latin typeface="ＭＳ 明朝"/>
              <a:ea typeface="ＭＳ 明朝"/>
            </a:endParaRPr>
          </a:p>
        </p:txBody>
      </p:sp>
      <p:grpSp>
        <p:nvGrpSpPr>
          <p:cNvPr id="11" name="グループ化 10"/>
          <p:cNvGrpSpPr/>
          <p:nvPr/>
        </p:nvGrpSpPr>
        <p:grpSpPr>
          <a:xfrm>
            <a:off x="3574160" y="1733491"/>
            <a:ext cx="3206006" cy="246221"/>
            <a:chOff x="3376510" y="1733491"/>
            <a:chExt cx="3206006" cy="246221"/>
          </a:xfrm>
        </p:grpSpPr>
        <p:sp>
          <p:nvSpPr>
            <p:cNvPr id="12" name="テキスト ボックス 11"/>
            <p:cNvSpPr txBox="1"/>
            <p:nvPr/>
          </p:nvSpPr>
          <p:spPr>
            <a:xfrm>
              <a:off x="3376510" y="1733491"/>
              <a:ext cx="3206006" cy="246221"/>
            </a:xfrm>
            <a:prstGeom prst="rect">
              <a:avLst/>
            </a:prstGeom>
            <a:noFill/>
          </p:spPr>
          <p:txBody>
            <a:bodyPr wrap="none" lIns="0" rIns="0" rtlCol="0">
              <a:spAutoFit/>
            </a:bodyPr>
            <a:lstStyle/>
            <a:p>
              <a:r>
                <a:rPr lang="en-US" altLang="ja-JP" sz="1000" dirty="0">
                  <a:latin typeface="ＭＳ 明朝"/>
                  <a:ea typeface="ＭＳ 明朝"/>
                </a:rPr>
                <a:t>※</a:t>
              </a:r>
              <a:r>
                <a:rPr lang="ja-JP" altLang="en-US" sz="1000" dirty="0">
                  <a:latin typeface="ＭＳ 明朝"/>
                  <a:ea typeface="ＭＳ 明朝"/>
                </a:rPr>
                <a:t>各項目毎に上位</a:t>
              </a:r>
              <a:r>
                <a:rPr lang="en-US" altLang="ja-JP" sz="1000" dirty="0">
                  <a:latin typeface="ＭＳ 明朝"/>
                  <a:ea typeface="ＭＳ 明朝"/>
                </a:rPr>
                <a:t>5</a:t>
              </a:r>
              <a:r>
                <a:rPr lang="ja-JP" altLang="en-US" sz="1000" dirty="0">
                  <a:latin typeface="ＭＳ 明朝"/>
                  <a:ea typeface="ＭＳ 明朝"/>
                </a:rPr>
                <a:t>疾病を　　　　　　　　表示する。 </a:t>
              </a:r>
            </a:p>
          </p:txBody>
        </p:sp>
        <p:sp>
          <p:nvSpPr>
            <p:cNvPr id="14" name="正方形/長方形 13"/>
            <p:cNvSpPr/>
            <p:nvPr/>
          </p:nvSpPr>
          <p:spPr>
            <a:xfrm>
              <a:off x="4899726" y="1756588"/>
              <a:ext cx="885825" cy="200025"/>
            </a:xfrm>
            <a:prstGeom prst="rect">
              <a:avLst/>
            </a:prstGeom>
            <a:solidFill>
              <a:schemeClr val="accent6">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dirty="0">
                  <a:solidFill>
                    <a:sysClr val="windowText" lastClr="000000"/>
                  </a:solidFill>
                  <a:latin typeface="ＭＳ 明朝"/>
                  <a:ea typeface="ＭＳ 明朝"/>
                </a:rPr>
                <a:t>網掛け</a:t>
              </a:r>
            </a:p>
          </p:txBody>
        </p:sp>
      </p:grpSp>
      <p:sp>
        <p:nvSpPr>
          <p:cNvPr id="10" name="注釈文章 9"/>
          <p:cNvSpPr txBox="1">
            <a:spLocks noChangeAspect="1"/>
          </p:cNvSpPr>
          <p:nvPr/>
        </p:nvSpPr>
        <p:spPr>
          <a:xfrm>
            <a:off x="380289" y="7287381"/>
            <a:ext cx="6480000" cy="1446550"/>
          </a:xfrm>
          <a:prstGeom prst="rect">
            <a:avLst/>
          </a:prstGeom>
          <a:noFill/>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消化器系の疾患</a:t>
            </a:r>
            <a:r>
              <a:rPr lang="en-US" altLang="ja-JP" sz="800" dirty="0">
                <a:latin typeface="ＭＳ 明朝"/>
                <a:ea typeface="ＭＳ 明朝"/>
              </a:rPr>
              <a:t>…</a:t>
            </a:r>
            <a:r>
              <a:rPr lang="ja-JP" altLang="en-US" sz="800" dirty="0">
                <a:latin typeface="ＭＳ 明朝"/>
                <a:ea typeface="ＭＳ 明朝"/>
              </a:rPr>
              <a:t>歯科レセプト情報と思われるものはデータ化対象外のため算出できない。</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妊娠</a:t>
            </a:r>
            <a:r>
              <a:rPr lang="en-US" altLang="ja-JP" sz="800" dirty="0">
                <a:latin typeface="ＭＳ 明朝"/>
                <a:ea typeface="ＭＳ 明朝"/>
              </a:rPr>
              <a:t>,</a:t>
            </a:r>
            <a:r>
              <a:rPr lang="ja-JP" altLang="en-US" sz="800" dirty="0">
                <a:latin typeface="ＭＳ 明朝"/>
                <a:ea typeface="ＭＳ 明朝"/>
              </a:rPr>
              <a:t>分娩及び産</a:t>
            </a:r>
            <a:r>
              <a:rPr lang="ja-JP" altLang="en-US" sz="800" dirty="0" err="1">
                <a:latin typeface="ＭＳ 明朝"/>
                <a:ea typeface="ＭＳ 明朝"/>
              </a:rPr>
              <a:t>じょく</a:t>
            </a:r>
            <a:r>
              <a:rPr lang="en-US" altLang="ja-JP" sz="800" dirty="0">
                <a:latin typeface="ＭＳ 明朝"/>
                <a:ea typeface="ＭＳ 明朝"/>
              </a:rPr>
              <a:t>…</a:t>
            </a:r>
            <a:r>
              <a:rPr lang="ja-JP" altLang="en-US" sz="800" dirty="0">
                <a:latin typeface="ＭＳ 明朝"/>
                <a:ea typeface="ＭＳ 明朝"/>
              </a:rPr>
              <a:t>乳房腫大･骨盤変形等の傷病名が含まれるため、“男性”においても医療費が発生する可能性がある。 </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周産期に発生した病態</a:t>
            </a:r>
            <a:r>
              <a:rPr lang="en-US" altLang="ja-JP" sz="800" dirty="0">
                <a:latin typeface="ＭＳ 明朝"/>
                <a:ea typeface="ＭＳ 明朝"/>
              </a:rPr>
              <a:t>…ABO</a:t>
            </a:r>
            <a:r>
              <a:rPr lang="ja-JP" altLang="en-US" sz="800" dirty="0">
                <a:latin typeface="ＭＳ 明朝"/>
                <a:ea typeface="ＭＳ 明朝"/>
              </a:rPr>
              <a:t>因子不適合等の傷病名が含まれるため、周産期</a:t>
            </a:r>
            <a:r>
              <a:rPr lang="en-US" altLang="ja-JP" sz="800" dirty="0">
                <a:latin typeface="ＭＳ 明朝"/>
                <a:ea typeface="ＭＳ 明朝"/>
              </a:rPr>
              <a:t>(</a:t>
            </a:r>
            <a:r>
              <a:rPr lang="ja-JP" altLang="en-US" sz="800" dirty="0">
                <a:latin typeface="ＭＳ 明朝"/>
                <a:ea typeface="ＭＳ 明朝"/>
              </a:rPr>
              <a:t>妊娠</a:t>
            </a:r>
            <a:r>
              <a:rPr lang="en-US" altLang="ja-JP" sz="800" dirty="0">
                <a:latin typeface="ＭＳ 明朝"/>
                <a:ea typeface="ＭＳ 明朝"/>
              </a:rPr>
              <a:t>22</a:t>
            </a:r>
            <a:r>
              <a:rPr lang="ja-JP" altLang="en-US" sz="800" dirty="0">
                <a:latin typeface="ＭＳ 明朝"/>
                <a:ea typeface="ＭＳ 明朝"/>
              </a:rPr>
              <a:t>週から出生後</a:t>
            </a:r>
            <a:r>
              <a:rPr lang="en-US" altLang="ja-JP" sz="800" dirty="0">
                <a:latin typeface="ＭＳ 明朝"/>
                <a:ea typeface="ＭＳ 明朝"/>
              </a:rPr>
              <a:t>7</a:t>
            </a:r>
            <a:r>
              <a:rPr lang="ja-JP" altLang="en-US" sz="800" dirty="0">
                <a:latin typeface="ＭＳ 明朝"/>
                <a:ea typeface="ＭＳ 明朝"/>
              </a:rPr>
              <a:t>日未満</a:t>
            </a:r>
            <a:r>
              <a:rPr lang="en-US" altLang="ja-JP" sz="800" dirty="0">
                <a:latin typeface="ＭＳ 明朝"/>
                <a:ea typeface="ＭＳ 明朝"/>
              </a:rPr>
              <a:t>)</a:t>
            </a:r>
            <a:r>
              <a:rPr lang="ja-JP" altLang="en-US" sz="800" dirty="0">
                <a:latin typeface="ＭＳ 明朝"/>
                <a:ea typeface="ＭＳ 明朝"/>
              </a:rPr>
              <a:t>以外においても医療費が発生する可能性がある。</a:t>
            </a:r>
            <a:r>
              <a:rPr lang="en-US" altLang="ja-JP" sz="800" dirty="0">
                <a:latin typeface="ＭＳ 明朝"/>
                <a:ea typeface="ＭＳ 明朝"/>
              </a:rPr>
              <a:t/>
            </a:r>
            <a:br>
              <a:rPr lang="en-US" altLang="ja-JP" sz="800" dirty="0">
                <a:latin typeface="ＭＳ 明朝"/>
                <a:ea typeface="ＭＳ 明朝"/>
              </a:rPr>
            </a:br>
            <a:r>
              <a:rPr lang="en-US" altLang="ja-JP" sz="800" dirty="0">
                <a:latin typeface="ＭＳ 明朝"/>
                <a:ea typeface="ＭＳ 明朝"/>
              </a:rPr>
              <a:t>※</a:t>
            </a:r>
            <a:r>
              <a:rPr lang="ja-JP" altLang="en-US" sz="800" dirty="0">
                <a:latin typeface="ＭＳ 明朝"/>
                <a:ea typeface="ＭＳ 明朝"/>
              </a:rPr>
              <a:t>医療費総計</a:t>
            </a:r>
            <a:r>
              <a:rPr lang="en-US" altLang="ja-JP" sz="800" dirty="0">
                <a:latin typeface="ＭＳ 明朝"/>
                <a:ea typeface="ＭＳ 明朝"/>
              </a:rPr>
              <a:t>…</a:t>
            </a:r>
            <a:r>
              <a:rPr lang="ja-JP" altLang="en-US" sz="800" dirty="0">
                <a:latin typeface="ＭＳ 明朝"/>
                <a:ea typeface="ＭＳ 明朝"/>
              </a:rPr>
              <a:t>大分類の疾病項目毎に集計するため、データ化時点で医科レセプトが存在しない</a:t>
            </a:r>
            <a:r>
              <a:rPr lang="en-US" altLang="ja-JP" sz="800" dirty="0">
                <a:latin typeface="ＭＳ 明朝"/>
                <a:ea typeface="ＭＳ 明朝"/>
              </a:rPr>
              <a:t>(</a:t>
            </a:r>
            <a:r>
              <a:rPr lang="ja-JP" altLang="en-US" sz="800" dirty="0">
                <a:latin typeface="ＭＳ 明朝"/>
                <a:ea typeface="ＭＳ 明朝"/>
              </a:rPr>
              <a:t>画像レセプト、月遅れ等</a:t>
            </a:r>
            <a:r>
              <a:rPr lang="en-US" altLang="ja-JP" sz="800" dirty="0">
                <a:latin typeface="ＭＳ 明朝"/>
                <a:ea typeface="ＭＳ 明朝"/>
              </a:rPr>
              <a:t>)</a:t>
            </a:r>
            <a:r>
              <a:rPr lang="ja-JP" altLang="en-US" sz="800" dirty="0">
                <a:latin typeface="ＭＳ 明朝"/>
                <a:ea typeface="ＭＳ 明朝"/>
              </a:rPr>
              <a:t>場合集計できない。そのため他統計と一致しない。</a:t>
            </a:r>
            <a:r>
              <a:rPr lang="en-US" altLang="ja-JP" sz="800" dirty="0">
                <a:latin typeface="ＭＳ 明朝"/>
                <a:ea typeface="ＭＳ 明朝"/>
              </a:rPr>
              <a:t/>
            </a:r>
            <a:br>
              <a:rPr lang="en-US" altLang="ja-JP" sz="800" dirty="0">
                <a:latin typeface="ＭＳ 明朝"/>
                <a:ea typeface="ＭＳ 明朝"/>
              </a:rPr>
            </a:br>
            <a:r>
              <a:rPr lang="en-US" altLang="ja-JP" sz="800" dirty="0">
                <a:latin typeface="ＭＳ 明朝"/>
                <a:ea typeface="ＭＳ 明朝"/>
              </a:rPr>
              <a:t>※</a:t>
            </a:r>
            <a:r>
              <a:rPr lang="ja-JP" altLang="en-US" sz="800" dirty="0">
                <a:latin typeface="ＭＳ 明朝"/>
                <a:ea typeface="ＭＳ 明朝"/>
              </a:rPr>
              <a:t>レセプト件数</a:t>
            </a:r>
            <a:r>
              <a:rPr lang="en-US" altLang="ja-JP" sz="800" dirty="0">
                <a:latin typeface="ＭＳ 明朝"/>
                <a:ea typeface="ＭＳ 明朝"/>
              </a:rPr>
              <a:t>…</a:t>
            </a:r>
            <a:r>
              <a:rPr lang="ja-JP" altLang="en-US" sz="800" dirty="0">
                <a:latin typeface="ＭＳ 明朝"/>
                <a:ea typeface="ＭＳ 明朝"/>
              </a:rPr>
              <a:t>大分類における疾病項目毎に集計するため、合計件数は他統計と一致しない</a:t>
            </a:r>
            <a:r>
              <a:rPr lang="en-US" altLang="ja-JP" sz="800" dirty="0">
                <a:latin typeface="ＭＳ 明朝"/>
                <a:ea typeface="ＭＳ 明朝"/>
              </a:rPr>
              <a:t>(</a:t>
            </a:r>
            <a:r>
              <a:rPr lang="ja-JP" altLang="en-US" sz="800" dirty="0">
                <a:latin typeface="ＭＳ 明朝"/>
                <a:ea typeface="ＭＳ 明朝"/>
              </a:rPr>
              <a:t>一件のレセプトに複数の疾病があるため</a:t>
            </a:r>
            <a:r>
              <a:rPr lang="en-US" altLang="ja-JP" sz="800" dirty="0">
                <a:latin typeface="ＭＳ 明朝"/>
                <a:ea typeface="ＭＳ 明朝"/>
              </a:rPr>
              <a:t>)</a:t>
            </a:r>
            <a:r>
              <a:rPr lang="ja-JP" altLang="en-US" sz="800" dirty="0" err="1">
                <a:latin typeface="ＭＳ 明朝"/>
                <a:ea typeface="ＭＳ 明朝"/>
              </a:rPr>
              <a:t>。</a:t>
            </a:r>
            <a:r>
              <a:rPr lang="en-US" altLang="ja-JP" sz="800" dirty="0">
                <a:latin typeface="ＭＳ 明朝"/>
                <a:ea typeface="ＭＳ 明朝"/>
              </a:rPr>
              <a:t/>
            </a:r>
            <a:br>
              <a:rPr lang="en-US" altLang="ja-JP" sz="800" dirty="0">
                <a:latin typeface="ＭＳ 明朝"/>
                <a:ea typeface="ＭＳ 明朝"/>
              </a:rPr>
            </a:br>
            <a:r>
              <a:rPr lang="en-US" altLang="ja-JP" sz="800" dirty="0">
                <a:latin typeface="ＭＳ 明朝"/>
                <a:ea typeface="ＭＳ 明朝"/>
              </a:rPr>
              <a:t>※</a:t>
            </a:r>
            <a:r>
              <a:rPr lang="ja-JP" altLang="en-US" sz="800" dirty="0">
                <a:latin typeface="ＭＳ 明朝"/>
                <a:ea typeface="ＭＳ 明朝"/>
              </a:rPr>
              <a:t>患者数</a:t>
            </a:r>
            <a:r>
              <a:rPr lang="en-US" altLang="ja-JP" sz="800" dirty="0">
                <a:latin typeface="ＭＳ 明朝"/>
                <a:ea typeface="ＭＳ 明朝"/>
              </a:rPr>
              <a:t>…</a:t>
            </a:r>
            <a:r>
              <a:rPr lang="ja-JP" altLang="en-US" sz="800" dirty="0">
                <a:latin typeface="ＭＳ 明朝"/>
                <a:ea typeface="ＭＳ 明朝"/>
              </a:rPr>
              <a:t>大分類における疾病項目毎に集計するため、合計人数は他統計と一致しない</a:t>
            </a:r>
            <a:r>
              <a:rPr lang="en-US" altLang="ja-JP" sz="800" dirty="0">
                <a:latin typeface="ＭＳ 明朝"/>
                <a:ea typeface="ＭＳ 明朝"/>
              </a:rPr>
              <a:t>(</a:t>
            </a:r>
            <a:r>
              <a:rPr lang="ja-JP" altLang="en-US" sz="800" dirty="0">
                <a:latin typeface="ＭＳ 明朝"/>
                <a:ea typeface="ＭＳ 明朝"/>
              </a:rPr>
              <a:t>複数疾病をもつ患者がいるため</a:t>
            </a:r>
            <a:r>
              <a:rPr lang="en-US" altLang="ja-JP" sz="800" dirty="0">
                <a:latin typeface="ＭＳ 明朝"/>
                <a:ea typeface="ＭＳ 明朝"/>
              </a:rPr>
              <a:t>)</a:t>
            </a:r>
            <a:r>
              <a:rPr lang="ja-JP" altLang="en-US" sz="800" dirty="0" err="1">
                <a:latin typeface="ＭＳ 明朝"/>
                <a:ea typeface="ＭＳ 明朝"/>
              </a:rPr>
              <a:t>。</a:t>
            </a:r>
            <a:r>
              <a:rPr lang="ja-JP" altLang="en-US" sz="800" dirty="0">
                <a:latin typeface="ＭＳ 明朝"/>
                <a:ea typeface="ＭＳ 明朝"/>
              </a:rPr>
              <a:t>  </a:t>
            </a:r>
            <a:endParaRPr kumimoji="1" lang="ja-JP" altLang="en-US" sz="800" dirty="0">
              <a:latin typeface="ＭＳ 明朝"/>
              <a:ea typeface="ＭＳ 明朝"/>
            </a:endParaRPr>
          </a:p>
        </p:txBody>
      </p:sp>
      <p:pic>
        <p:nvPicPr>
          <p:cNvPr id="31746" name="table5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044700"/>
            <a:ext cx="62611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7" name="table54"/>
          <p:cNvPicPr>
            <a:picLocks noChangeArrowheads="1"/>
          </p:cNvPicPr>
          <p:nvPr/>
        </p:nvPicPr>
        <p:blipFill rotWithShape="1">
          <a:blip r:embed="rId3">
            <a:extLst>
              <a:ext uri="{28A0092B-C50C-407E-A947-70E740481C1C}">
                <a14:useLocalDpi xmlns:a14="http://schemas.microsoft.com/office/drawing/2010/main" val="0"/>
              </a:ext>
            </a:extLst>
          </a:blip>
          <a:srcRect r="19809" b="-3836"/>
          <a:stretch/>
        </p:blipFill>
        <p:spPr bwMode="auto">
          <a:xfrm>
            <a:off x="482600" y="825500"/>
            <a:ext cx="4674592" cy="290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371213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a:spLocks noChangeAspect="1"/>
          </p:cNvSpPr>
          <p:nvPr/>
        </p:nvSpPr>
        <p:spPr>
          <a:xfrm>
            <a:off x="375270" y="1525933"/>
            <a:ext cx="3205160" cy="276999"/>
          </a:xfrm>
          <a:prstGeom prst="rect">
            <a:avLst/>
          </a:prstGeom>
          <a:noFill/>
          <a:ln>
            <a:noFill/>
          </a:ln>
        </p:spPr>
        <p:txBody>
          <a:bodyPr wrap="square" lIns="0" rIns="0" rtlCol="0">
            <a:spAutoFit/>
          </a:bodyPr>
          <a:lstStyle/>
          <a:p>
            <a:r>
              <a:rPr lang="en-US" altLang="ja-JP" sz="1100" dirty="0">
                <a:latin typeface="ＭＳ 明朝"/>
                <a:ea typeface="ＭＳ 明朝"/>
              </a:rPr>
              <a:t>【</a:t>
            </a:r>
            <a:r>
              <a:rPr lang="zh-CN" altLang="en-US" sz="1100" dirty="0">
                <a:latin typeface="ＭＳ 明朝"/>
                <a:ea typeface="ＭＳ 明朝"/>
              </a:rPr>
              <a:t>石橋中学校区</a:t>
            </a:r>
            <a:r>
              <a:rPr lang="en-US" altLang="ja-JP" sz="1100" dirty="0">
                <a:latin typeface="ＭＳ 明朝"/>
                <a:ea typeface="ＭＳ 明朝"/>
              </a:rPr>
              <a:t>】</a:t>
            </a:r>
            <a:r>
              <a:rPr lang="ja-JP" altLang="en-US" sz="1100" dirty="0">
                <a:latin typeface="ＭＳ 明朝"/>
                <a:ea typeface="ＭＳ 明朝"/>
              </a:rPr>
              <a:t>大分類による疾病別医療費統計                 </a:t>
            </a:r>
            <a:r>
              <a:rPr lang="en-US" altLang="ja-JP" sz="1100" dirty="0">
                <a:latin typeface="ＭＳ 明朝"/>
                <a:ea typeface="ＭＳ 明朝"/>
              </a:rPr>
              <a:t>               </a:t>
            </a:r>
            <a:r>
              <a:rPr lang="ja-JP" altLang="en-US" sz="1100" dirty="0">
                <a:latin typeface="ＭＳ 明朝"/>
                <a:ea typeface="ＭＳ 明朝"/>
              </a:rPr>
              <a:t>  </a:t>
            </a:r>
            <a:r>
              <a:rPr lang="ja-JP" altLang="en-US" sz="1200" dirty="0">
                <a:latin typeface="ＭＳ 明朝"/>
                <a:ea typeface="ＭＳ 明朝"/>
              </a:rPr>
              <a:t>　　</a:t>
            </a:r>
            <a:endParaRPr kumimoji="1" lang="ja-JP" altLang="en-US" sz="1200" dirty="0">
              <a:latin typeface="ＭＳ 明朝"/>
              <a:ea typeface="ＭＳ 明朝"/>
            </a:endParaRPr>
          </a:p>
        </p:txBody>
      </p:sp>
      <p:sp>
        <p:nvSpPr>
          <p:cNvPr id="9" name="スライド番号プレースホルダ 11"/>
          <p:cNvSpPr>
            <a:spLocks noGrp="1"/>
          </p:cNvSpPr>
          <p:nvPr>
            <p:ph type="sldNum" sz="quarter" idx="12"/>
          </p:nvPr>
        </p:nvSpPr>
        <p:spPr>
          <a:xfrm>
            <a:off x="2628900" y="8783668"/>
            <a:ext cx="1600200" cy="485775"/>
          </a:xfrm>
        </p:spPr>
        <p:txBody>
          <a:bodyPr/>
          <a:lstStyle/>
          <a:p>
            <a:pPr algn="ctr"/>
            <a:r>
              <a:rPr kumimoji="1" lang="en-US" altLang="ja-JP" sz="800" dirty="0" smtClean="0">
                <a:latin typeface="ＭＳ 明朝"/>
                <a:ea typeface="ＭＳ 明朝"/>
              </a:rPr>
              <a:t>61</a:t>
            </a:r>
            <a:endParaRPr kumimoji="1" lang="ja-JP" altLang="en-US" sz="800" dirty="0">
              <a:latin typeface="ＭＳ 明朝"/>
              <a:ea typeface="ＭＳ 明朝"/>
            </a:endParaRPr>
          </a:p>
        </p:txBody>
      </p:sp>
      <p:grpSp>
        <p:nvGrpSpPr>
          <p:cNvPr id="11" name="グループ化 10"/>
          <p:cNvGrpSpPr/>
          <p:nvPr/>
        </p:nvGrpSpPr>
        <p:grpSpPr>
          <a:xfrm>
            <a:off x="3574160" y="1733491"/>
            <a:ext cx="3206006" cy="246221"/>
            <a:chOff x="3376510" y="1733491"/>
            <a:chExt cx="3206006" cy="246221"/>
          </a:xfrm>
        </p:grpSpPr>
        <p:sp>
          <p:nvSpPr>
            <p:cNvPr id="12" name="テキスト ボックス 11"/>
            <p:cNvSpPr txBox="1"/>
            <p:nvPr/>
          </p:nvSpPr>
          <p:spPr>
            <a:xfrm>
              <a:off x="3376510" y="1733491"/>
              <a:ext cx="3206006" cy="246221"/>
            </a:xfrm>
            <a:prstGeom prst="rect">
              <a:avLst/>
            </a:prstGeom>
            <a:noFill/>
          </p:spPr>
          <p:txBody>
            <a:bodyPr wrap="none" lIns="0" rIns="0" rtlCol="0">
              <a:spAutoFit/>
            </a:bodyPr>
            <a:lstStyle/>
            <a:p>
              <a:r>
                <a:rPr lang="en-US" altLang="ja-JP" sz="1000" dirty="0">
                  <a:latin typeface="ＭＳ 明朝"/>
                  <a:ea typeface="ＭＳ 明朝"/>
                </a:rPr>
                <a:t>※</a:t>
              </a:r>
              <a:r>
                <a:rPr lang="ja-JP" altLang="en-US" sz="1000" dirty="0">
                  <a:latin typeface="ＭＳ 明朝"/>
                  <a:ea typeface="ＭＳ 明朝"/>
                </a:rPr>
                <a:t>各項目毎に上位</a:t>
              </a:r>
              <a:r>
                <a:rPr lang="en-US" altLang="ja-JP" sz="1000" dirty="0">
                  <a:latin typeface="ＭＳ 明朝"/>
                  <a:ea typeface="ＭＳ 明朝"/>
                </a:rPr>
                <a:t>5</a:t>
              </a:r>
              <a:r>
                <a:rPr lang="ja-JP" altLang="en-US" sz="1000" dirty="0">
                  <a:latin typeface="ＭＳ 明朝"/>
                  <a:ea typeface="ＭＳ 明朝"/>
                </a:rPr>
                <a:t>疾病を　　　　　　　　表示する。 </a:t>
              </a:r>
            </a:p>
          </p:txBody>
        </p:sp>
        <p:sp>
          <p:nvSpPr>
            <p:cNvPr id="14" name="正方形/長方形 13"/>
            <p:cNvSpPr/>
            <p:nvPr/>
          </p:nvSpPr>
          <p:spPr>
            <a:xfrm>
              <a:off x="4899726" y="1756588"/>
              <a:ext cx="885825" cy="200025"/>
            </a:xfrm>
            <a:prstGeom prst="rect">
              <a:avLst/>
            </a:prstGeom>
            <a:solidFill>
              <a:schemeClr val="accent6">
                <a:lumMod val="40000"/>
                <a:lumOff val="6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000" dirty="0">
                  <a:solidFill>
                    <a:sysClr val="windowText" lastClr="000000"/>
                  </a:solidFill>
                  <a:latin typeface="ＭＳ 明朝"/>
                  <a:ea typeface="ＭＳ 明朝"/>
                </a:rPr>
                <a:t>網掛け</a:t>
              </a:r>
            </a:p>
          </p:txBody>
        </p:sp>
      </p:grpSp>
      <p:sp>
        <p:nvSpPr>
          <p:cNvPr id="10" name="注釈文章 9"/>
          <p:cNvSpPr txBox="1">
            <a:spLocks noChangeAspect="1"/>
          </p:cNvSpPr>
          <p:nvPr/>
        </p:nvSpPr>
        <p:spPr>
          <a:xfrm>
            <a:off x="380289" y="7287381"/>
            <a:ext cx="6480000" cy="1446550"/>
          </a:xfrm>
          <a:prstGeom prst="rect">
            <a:avLst/>
          </a:prstGeom>
          <a:noFill/>
        </p:spPr>
        <p:txBody>
          <a:bodyPr wrap="square" lIns="0" rIns="0" rtlCol="0">
            <a:spAutoFit/>
          </a:bodyPr>
          <a:lstStyle/>
          <a:p>
            <a:r>
              <a:rPr lang="ja-JP" altLang="en-US" sz="800" b="1" dirty="0">
                <a:latin typeface="ＭＳ 明朝"/>
                <a:ea typeface="ＭＳ 明朝"/>
              </a:rPr>
              <a:t>データ化範囲</a:t>
            </a:r>
            <a:r>
              <a:rPr lang="en-US" altLang="ja-JP" sz="800" b="1" dirty="0">
                <a:latin typeface="ＭＳ 明朝"/>
                <a:ea typeface="ＭＳ 明朝"/>
              </a:rPr>
              <a:t>(</a:t>
            </a:r>
            <a:r>
              <a:rPr lang="ja-JP" altLang="en-US" sz="800" b="1" dirty="0">
                <a:latin typeface="ＭＳ 明朝"/>
                <a:ea typeface="ＭＳ 明朝"/>
              </a:rPr>
              <a:t>分析対象</a:t>
            </a:r>
            <a:r>
              <a:rPr lang="en-US" altLang="ja-JP" sz="800" b="1" dirty="0">
                <a:latin typeface="ＭＳ 明朝"/>
                <a:ea typeface="ＭＳ 明朝"/>
              </a:rPr>
              <a:t>)…</a:t>
            </a:r>
            <a:r>
              <a:rPr lang="ja-JP" altLang="en-US" sz="800" b="1" dirty="0">
                <a:latin typeface="ＭＳ 明朝"/>
                <a:ea typeface="ＭＳ 明朝"/>
              </a:rPr>
              <a:t>入院</a:t>
            </a:r>
            <a:r>
              <a:rPr lang="en-US" altLang="ja-JP" sz="800" b="1" dirty="0">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dirty="0">
                <a:latin typeface="ＭＳ 明朝"/>
                <a:ea typeface="ＭＳ 明朝"/>
              </a:rPr>
              <a:t>月診療分</a:t>
            </a:r>
            <a:r>
              <a:rPr lang="en-US" altLang="ja-JP" sz="800" b="1" dirty="0">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消化器系の疾患</a:t>
            </a:r>
            <a:r>
              <a:rPr lang="en-US" altLang="ja-JP" sz="800" dirty="0">
                <a:latin typeface="ＭＳ 明朝"/>
                <a:ea typeface="ＭＳ 明朝"/>
              </a:rPr>
              <a:t>…</a:t>
            </a:r>
            <a:r>
              <a:rPr lang="ja-JP" altLang="en-US" sz="800" dirty="0">
                <a:latin typeface="ＭＳ 明朝"/>
                <a:ea typeface="ＭＳ 明朝"/>
              </a:rPr>
              <a:t>歯科レセプト情報と思われるものはデータ化対象外のため算出できない。</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妊娠</a:t>
            </a:r>
            <a:r>
              <a:rPr lang="en-US" altLang="ja-JP" sz="800" dirty="0">
                <a:latin typeface="ＭＳ 明朝"/>
                <a:ea typeface="ＭＳ 明朝"/>
              </a:rPr>
              <a:t>,</a:t>
            </a:r>
            <a:r>
              <a:rPr lang="ja-JP" altLang="en-US" sz="800" dirty="0">
                <a:latin typeface="ＭＳ 明朝"/>
                <a:ea typeface="ＭＳ 明朝"/>
              </a:rPr>
              <a:t>分娩及び産</a:t>
            </a:r>
            <a:r>
              <a:rPr lang="ja-JP" altLang="en-US" sz="800" dirty="0" err="1">
                <a:latin typeface="ＭＳ 明朝"/>
                <a:ea typeface="ＭＳ 明朝"/>
              </a:rPr>
              <a:t>じょく</a:t>
            </a:r>
            <a:r>
              <a:rPr lang="en-US" altLang="ja-JP" sz="800" dirty="0">
                <a:latin typeface="ＭＳ 明朝"/>
                <a:ea typeface="ＭＳ 明朝"/>
              </a:rPr>
              <a:t>…</a:t>
            </a:r>
            <a:r>
              <a:rPr lang="ja-JP" altLang="en-US" sz="800" dirty="0">
                <a:latin typeface="ＭＳ 明朝"/>
                <a:ea typeface="ＭＳ 明朝"/>
              </a:rPr>
              <a:t>乳房腫大･骨盤変形等の傷病名が含まれるため、“男性”においても医療費が発生する可能性がある。 </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周産期に発生した病態</a:t>
            </a:r>
            <a:r>
              <a:rPr lang="en-US" altLang="ja-JP" sz="800" dirty="0">
                <a:latin typeface="ＭＳ 明朝"/>
                <a:ea typeface="ＭＳ 明朝"/>
              </a:rPr>
              <a:t>…ABO</a:t>
            </a:r>
            <a:r>
              <a:rPr lang="ja-JP" altLang="en-US" sz="800" dirty="0">
                <a:latin typeface="ＭＳ 明朝"/>
                <a:ea typeface="ＭＳ 明朝"/>
              </a:rPr>
              <a:t>因子不適合等の傷病名が含まれるため、周産期</a:t>
            </a:r>
            <a:r>
              <a:rPr lang="en-US" altLang="ja-JP" sz="800" dirty="0">
                <a:latin typeface="ＭＳ 明朝"/>
                <a:ea typeface="ＭＳ 明朝"/>
              </a:rPr>
              <a:t>(</a:t>
            </a:r>
            <a:r>
              <a:rPr lang="ja-JP" altLang="en-US" sz="800" dirty="0">
                <a:latin typeface="ＭＳ 明朝"/>
                <a:ea typeface="ＭＳ 明朝"/>
              </a:rPr>
              <a:t>妊娠</a:t>
            </a:r>
            <a:r>
              <a:rPr lang="en-US" altLang="ja-JP" sz="800" dirty="0">
                <a:latin typeface="ＭＳ 明朝"/>
                <a:ea typeface="ＭＳ 明朝"/>
              </a:rPr>
              <a:t>22</a:t>
            </a:r>
            <a:r>
              <a:rPr lang="ja-JP" altLang="en-US" sz="800" dirty="0">
                <a:latin typeface="ＭＳ 明朝"/>
                <a:ea typeface="ＭＳ 明朝"/>
              </a:rPr>
              <a:t>週から出生後</a:t>
            </a:r>
            <a:r>
              <a:rPr lang="en-US" altLang="ja-JP" sz="800" dirty="0">
                <a:latin typeface="ＭＳ 明朝"/>
                <a:ea typeface="ＭＳ 明朝"/>
              </a:rPr>
              <a:t>7</a:t>
            </a:r>
            <a:r>
              <a:rPr lang="ja-JP" altLang="en-US" sz="800" dirty="0">
                <a:latin typeface="ＭＳ 明朝"/>
                <a:ea typeface="ＭＳ 明朝"/>
              </a:rPr>
              <a:t>日未満</a:t>
            </a:r>
            <a:r>
              <a:rPr lang="en-US" altLang="ja-JP" sz="800" dirty="0">
                <a:latin typeface="ＭＳ 明朝"/>
                <a:ea typeface="ＭＳ 明朝"/>
              </a:rPr>
              <a:t>)</a:t>
            </a:r>
            <a:r>
              <a:rPr lang="ja-JP" altLang="en-US" sz="800" dirty="0">
                <a:latin typeface="ＭＳ 明朝"/>
                <a:ea typeface="ＭＳ 明朝"/>
              </a:rPr>
              <a:t>以外においても医療費が発生する可能性がある。</a:t>
            </a:r>
            <a:r>
              <a:rPr lang="en-US" altLang="ja-JP" sz="800" dirty="0">
                <a:latin typeface="ＭＳ 明朝"/>
                <a:ea typeface="ＭＳ 明朝"/>
              </a:rPr>
              <a:t/>
            </a:r>
            <a:br>
              <a:rPr lang="en-US" altLang="ja-JP" sz="800" dirty="0">
                <a:latin typeface="ＭＳ 明朝"/>
                <a:ea typeface="ＭＳ 明朝"/>
              </a:rPr>
            </a:br>
            <a:r>
              <a:rPr lang="en-US" altLang="ja-JP" sz="800" dirty="0">
                <a:latin typeface="ＭＳ 明朝"/>
                <a:ea typeface="ＭＳ 明朝"/>
              </a:rPr>
              <a:t>※</a:t>
            </a:r>
            <a:r>
              <a:rPr lang="ja-JP" altLang="en-US" sz="800" dirty="0">
                <a:latin typeface="ＭＳ 明朝"/>
                <a:ea typeface="ＭＳ 明朝"/>
              </a:rPr>
              <a:t>医療費総計</a:t>
            </a:r>
            <a:r>
              <a:rPr lang="en-US" altLang="ja-JP" sz="800" dirty="0">
                <a:latin typeface="ＭＳ 明朝"/>
                <a:ea typeface="ＭＳ 明朝"/>
              </a:rPr>
              <a:t>…</a:t>
            </a:r>
            <a:r>
              <a:rPr lang="ja-JP" altLang="en-US" sz="800" dirty="0">
                <a:latin typeface="ＭＳ 明朝"/>
                <a:ea typeface="ＭＳ 明朝"/>
              </a:rPr>
              <a:t>大分類の疾病項目毎に集計するため、データ化時点で医科レセプトが存在しない</a:t>
            </a:r>
            <a:r>
              <a:rPr lang="en-US" altLang="ja-JP" sz="800" dirty="0">
                <a:latin typeface="ＭＳ 明朝"/>
                <a:ea typeface="ＭＳ 明朝"/>
              </a:rPr>
              <a:t>(</a:t>
            </a:r>
            <a:r>
              <a:rPr lang="ja-JP" altLang="en-US" sz="800" dirty="0">
                <a:latin typeface="ＭＳ 明朝"/>
                <a:ea typeface="ＭＳ 明朝"/>
              </a:rPr>
              <a:t>画像レセプト、月遅れ等</a:t>
            </a:r>
            <a:r>
              <a:rPr lang="en-US" altLang="ja-JP" sz="800" dirty="0">
                <a:latin typeface="ＭＳ 明朝"/>
                <a:ea typeface="ＭＳ 明朝"/>
              </a:rPr>
              <a:t>)</a:t>
            </a:r>
            <a:r>
              <a:rPr lang="ja-JP" altLang="en-US" sz="800" dirty="0">
                <a:latin typeface="ＭＳ 明朝"/>
                <a:ea typeface="ＭＳ 明朝"/>
              </a:rPr>
              <a:t>場合集計できない。そのため他統計と一致しない。</a:t>
            </a:r>
            <a:r>
              <a:rPr lang="en-US" altLang="ja-JP" sz="800" dirty="0">
                <a:latin typeface="ＭＳ 明朝"/>
                <a:ea typeface="ＭＳ 明朝"/>
              </a:rPr>
              <a:t/>
            </a:r>
            <a:br>
              <a:rPr lang="en-US" altLang="ja-JP" sz="800" dirty="0">
                <a:latin typeface="ＭＳ 明朝"/>
                <a:ea typeface="ＭＳ 明朝"/>
              </a:rPr>
            </a:br>
            <a:r>
              <a:rPr lang="en-US" altLang="ja-JP" sz="800" dirty="0">
                <a:latin typeface="ＭＳ 明朝"/>
                <a:ea typeface="ＭＳ 明朝"/>
              </a:rPr>
              <a:t>※</a:t>
            </a:r>
            <a:r>
              <a:rPr lang="ja-JP" altLang="en-US" sz="800" dirty="0">
                <a:latin typeface="ＭＳ 明朝"/>
                <a:ea typeface="ＭＳ 明朝"/>
              </a:rPr>
              <a:t>レセプト件数</a:t>
            </a:r>
            <a:r>
              <a:rPr lang="en-US" altLang="ja-JP" sz="800" dirty="0">
                <a:latin typeface="ＭＳ 明朝"/>
                <a:ea typeface="ＭＳ 明朝"/>
              </a:rPr>
              <a:t>…</a:t>
            </a:r>
            <a:r>
              <a:rPr lang="ja-JP" altLang="en-US" sz="800" dirty="0">
                <a:latin typeface="ＭＳ 明朝"/>
                <a:ea typeface="ＭＳ 明朝"/>
              </a:rPr>
              <a:t>大分類における疾病項目毎に集計するため、合計件数は他統計と一致しない</a:t>
            </a:r>
            <a:r>
              <a:rPr lang="en-US" altLang="ja-JP" sz="800" dirty="0">
                <a:latin typeface="ＭＳ 明朝"/>
                <a:ea typeface="ＭＳ 明朝"/>
              </a:rPr>
              <a:t>(</a:t>
            </a:r>
            <a:r>
              <a:rPr lang="ja-JP" altLang="en-US" sz="800" dirty="0">
                <a:latin typeface="ＭＳ 明朝"/>
                <a:ea typeface="ＭＳ 明朝"/>
              </a:rPr>
              <a:t>一件のレセプトに複数の疾病があるため</a:t>
            </a:r>
            <a:r>
              <a:rPr lang="en-US" altLang="ja-JP" sz="800" dirty="0">
                <a:latin typeface="ＭＳ 明朝"/>
                <a:ea typeface="ＭＳ 明朝"/>
              </a:rPr>
              <a:t>)</a:t>
            </a:r>
            <a:r>
              <a:rPr lang="ja-JP" altLang="en-US" sz="800" dirty="0" err="1">
                <a:latin typeface="ＭＳ 明朝"/>
                <a:ea typeface="ＭＳ 明朝"/>
              </a:rPr>
              <a:t>。</a:t>
            </a:r>
            <a:r>
              <a:rPr lang="en-US" altLang="ja-JP" sz="800" dirty="0">
                <a:latin typeface="ＭＳ 明朝"/>
                <a:ea typeface="ＭＳ 明朝"/>
              </a:rPr>
              <a:t/>
            </a:r>
            <a:br>
              <a:rPr lang="en-US" altLang="ja-JP" sz="800" dirty="0">
                <a:latin typeface="ＭＳ 明朝"/>
                <a:ea typeface="ＭＳ 明朝"/>
              </a:rPr>
            </a:br>
            <a:r>
              <a:rPr lang="en-US" altLang="ja-JP" sz="800" dirty="0">
                <a:latin typeface="ＭＳ 明朝"/>
                <a:ea typeface="ＭＳ 明朝"/>
              </a:rPr>
              <a:t>※</a:t>
            </a:r>
            <a:r>
              <a:rPr lang="ja-JP" altLang="en-US" sz="800" dirty="0">
                <a:latin typeface="ＭＳ 明朝"/>
                <a:ea typeface="ＭＳ 明朝"/>
              </a:rPr>
              <a:t>患者数</a:t>
            </a:r>
            <a:r>
              <a:rPr lang="en-US" altLang="ja-JP" sz="800" dirty="0">
                <a:latin typeface="ＭＳ 明朝"/>
                <a:ea typeface="ＭＳ 明朝"/>
              </a:rPr>
              <a:t>…</a:t>
            </a:r>
            <a:r>
              <a:rPr lang="ja-JP" altLang="en-US" sz="800" dirty="0">
                <a:latin typeface="ＭＳ 明朝"/>
                <a:ea typeface="ＭＳ 明朝"/>
              </a:rPr>
              <a:t>大分類における疾病項目毎に集計するため、合計人数は他統計と一致しない</a:t>
            </a:r>
            <a:r>
              <a:rPr lang="en-US" altLang="ja-JP" sz="800" dirty="0">
                <a:latin typeface="ＭＳ 明朝"/>
                <a:ea typeface="ＭＳ 明朝"/>
              </a:rPr>
              <a:t>(</a:t>
            </a:r>
            <a:r>
              <a:rPr lang="ja-JP" altLang="en-US" sz="800" dirty="0">
                <a:latin typeface="ＭＳ 明朝"/>
                <a:ea typeface="ＭＳ 明朝"/>
              </a:rPr>
              <a:t>複数疾病をもつ患者がいるため</a:t>
            </a:r>
            <a:r>
              <a:rPr lang="en-US" altLang="ja-JP" sz="800" dirty="0">
                <a:latin typeface="ＭＳ 明朝"/>
                <a:ea typeface="ＭＳ 明朝"/>
              </a:rPr>
              <a:t>)</a:t>
            </a:r>
            <a:r>
              <a:rPr lang="ja-JP" altLang="en-US" sz="800" dirty="0" err="1">
                <a:latin typeface="ＭＳ 明朝"/>
                <a:ea typeface="ＭＳ 明朝"/>
              </a:rPr>
              <a:t>。</a:t>
            </a:r>
            <a:r>
              <a:rPr lang="ja-JP" altLang="en-US" sz="800" dirty="0">
                <a:latin typeface="ＭＳ 明朝"/>
                <a:ea typeface="ＭＳ 明朝"/>
              </a:rPr>
              <a:t>  </a:t>
            </a:r>
            <a:endParaRPr kumimoji="1" lang="ja-JP" altLang="en-US" sz="800" dirty="0">
              <a:latin typeface="ＭＳ 明朝"/>
              <a:ea typeface="ＭＳ 明朝"/>
            </a:endParaRPr>
          </a:p>
        </p:txBody>
      </p:sp>
      <p:pic>
        <p:nvPicPr>
          <p:cNvPr id="32770" name="table5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044700"/>
            <a:ext cx="62611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771" name="table56"/>
          <p:cNvPicPr>
            <a:picLocks noChangeArrowheads="1"/>
          </p:cNvPicPr>
          <p:nvPr/>
        </p:nvPicPr>
        <p:blipFill rotWithShape="1">
          <a:blip r:embed="rId3">
            <a:extLst>
              <a:ext uri="{28A0092B-C50C-407E-A947-70E740481C1C}">
                <a14:useLocalDpi xmlns:a14="http://schemas.microsoft.com/office/drawing/2010/main" val="0"/>
              </a:ext>
            </a:extLst>
          </a:blip>
          <a:srcRect r="19809" b="-3836"/>
          <a:stretch/>
        </p:blipFill>
        <p:spPr bwMode="auto">
          <a:xfrm>
            <a:off x="482600" y="825500"/>
            <a:ext cx="4674592" cy="290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301220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正方形/長方形 87"/>
          <p:cNvSpPr/>
          <p:nvPr/>
        </p:nvSpPr>
        <p:spPr>
          <a:xfrm>
            <a:off x="381000" y="899592"/>
            <a:ext cx="6453335"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r>
              <a:rPr kumimoji="1" lang="ja-JP" altLang="en-US" sz="1100" dirty="0">
                <a:solidFill>
                  <a:schemeClr val="tx1"/>
                </a:solidFill>
                <a:latin typeface="ＭＳ 明朝"/>
                <a:ea typeface="ＭＳ 明朝"/>
              </a:rPr>
              <a:t>中分類による疾病別医療費統計</a:t>
            </a:r>
            <a:r>
              <a:rPr lang="en-US" altLang="ja-JP" sz="1100" dirty="0">
                <a:solidFill>
                  <a:schemeClr val="tx1"/>
                </a:solidFill>
                <a:latin typeface="ＭＳ 明朝"/>
                <a:ea typeface="ＭＳ 明朝"/>
              </a:rPr>
              <a:t>(</a:t>
            </a:r>
            <a:r>
              <a:rPr lang="ja-JP" altLang="en-US" sz="1100" dirty="0">
                <a:solidFill>
                  <a:schemeClr val="tx1"/>
                </a:solidFill>
                <a:latin typeface="ＭＳ 明朝"/>
                <a:ea typeface="ＭＳ 明朝"/>
              </a:rPr>
              <a:t>全項目</a:t>
            </a:r>
            <a:r>
              <a:rPr lang="en-US" altLang="ja-JP" sz="1100" dirty="0">
                <a:solidFill>
                  <a:schemeClr val="tx1"/>
                </a:solidFill>
                <a:latin typeface="ＭＳ 明朝"/>
                <a:ea typeface="ＭＳ 明朝"/>
              </a:rPr>
              <a:t>)</a:t>
            </a:r>
            <a:endParaRPr lang="ja-JP" altLang="en-US" sz="1100" dirty="0">
              <a:solidFill>
                <a:schemeClr val="tx1"/>
              </a:solidFill>
              <a:latin typeface="ＭＳ 明朝"/>
              <a:ea typeface="ＭＳ 明朝"/>
            </a:endParaRPr>
          </a:p>
        </p:txBody>
      </p:sp>
      <p:sp>
        <p:nvSpPr>
          <p:cNvPr id="32" name="正方形/長方形 31"/>
          <p:cNvSpPr/>
          <p:nvPr/>
        </p:nvSpPr>
        <p:spPr>
          <a:xfrm>
            <a:off x="4162426" y="877691"/>
            <a:ext cx="173132" cy="190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900" dirty="0">
              <a:solidFill>
                <a:sysClr val="windowText" lastClr="000000"/>
              </a:solidFill>
              <a:latin typeface="ＭＳ 明朝"/>
              <a:ea typeface="ＭＳ 明朝"/>
            </a:endParaRPr>
          </a:p>
        </p:txBody>
      </p:sp>
      <p:sp>
        <p:nvSpPr>
          <p:cNvPr id="8" name="スライド番号プレースホルダ 9"/>
          <p:cNvSpPr>
            <a:spLocks noGrp="1"/>
          </p:cNvSpPr>
          <p:nvPr>
            <p:ph type="sldNum" sz="quarter" idx="12"/>
          </p:nvPr>
        </p:nvSpPr>
        <p:spPr>
          <a:xfrm>
            <a:off x="2628900" y="8783668"/>
            <a:ext cx="1600200" cy="485775"/>
          </a:xfrm>
        </p:spPr>
        <p:txBody>
          <a:bodyPr/>
          <a:lstStyle/>
          <a:p>
            <a:r>
              <a:rPr kumimoji="1" lang="en-US" altLang="ja-JP" dirty="0" smtClean="0">
                <a:latin typeface="ＭＳ 明朝"/>
                <a:ea typeface="ＭＳ 明朝"/>
              </a:rPr>
              <a:t>62</a:t>
            </a:r>
            <a:endParaRPr kumimoji="1" lang="ja-JP" altLang="en-US" dirty="0">
              <a:latin typeface="ＭＳ 明朝"/>
              <a:ea typeface="ＭＳ 明朝"/>
            </a:endParaRPr>
          </a:p>
        </p:txBody>
      </p:sp>
      <p:graphicFrame>
        <p:nvGraphicFramePr>
          <p:cNvPr id="10" name="表 9"/>
          <p:cNvGraphicFramePr>
            <a:graphicFrameLocks noGrp="1"/>
          </p:cNvGraphicFramePr>
          <p:nvPr>
            <p:extLst>
              <p:ext uri="{D42A27DB-BD31-4B8C-83A1-F6EECF244321}">
                <p14:modId xmlns:p14="http://schemas.microsoft.com/office/powerpoint/2010/main" val="2170189630"/>
              </p:ext>
            </p:extLst>
          </p:nvPr>
        </p:nvGraphicFramePr>
        <p:xfrm>
          <a:off x="3511727" y="836703"/>
          <a:ext cx="2996952" cy="288032"/>
        </p:xfrm>
        <a:graphic>
          <a:graphicData uri="http://schemas.openxmlformats.org/drawingml/2006/table">
            <a:tbl>
              <a:tblPr/>
              <a:tblGrid>
                <a:gridCol w="2996952">
                  <a:extLst>
                    <a:ext uri="{9D8B030D-6E8A-4147-A177-3AD203B41FA5}">
                      <a16:colId xmlns="" xmlns:a16="http://schemas.microsoft.com/office/drawing/2014/main" val="20000"/>
                    </a:ext>
                  </a:extLst>
                </a:gridCol>
              </a:tblGrid>
              <a:tr h="288032">
                <a:tc>
                  <a:txBody>
                    <a:bodyPr/>
                    <a:lstStyle/>
                    <a:p>
                      <a:pPr algn="l" fontAlgn="ctr"/>
                      <a:r>
                        <a:rPr lang="en-US" altLang="ja-JP" sz="800" b="0" i="0" u="none" strike="noStrike" dirty="0">
                          <a:solidFill>
                            <a:srgbClr val="000000"/>
                          </a:solidFill>
                          <a:latin typeface="ＭＳ 明朝"/>
                          <a:ea typeface="ＭＳ 明朝"/>
                        </a:rPr>
                        <a:t>※</a:t>
                      </a:r>
                      <a:r>
                        <a:rPr lang="ja-JP" altLang="en-US" sz="800" b="0" i="0" u="none" strike="noStrike" dirty="0">
                          <a:solidFill>
                            <a:srgbClr val="000000"/>
                          </a:solidFill>
                          <a:latin typeface="ＭＳ 明朝"/>
                          <a:ea typeface="ＭＳ 明朝"/>
                        </a:rPr>
                        <a:t>大分類毎の集計を　　　　　　表示する。</a:t>
                      </a:r>
                      <a:endParaRPr lang="en-US" altLang="ja-JP" sz="800" b="0" i="0" u="none" strike="noStrike" dirty="0">
                        <a:solidFill>
                          <a:srgbClr val="000000"/>
                        </a:solidFill>
                        <a:latin typeface="ＭＳ 明朝"/>
                        <a:ea typeface="ＭＳ 明朝"/>
                      </a:endParaRPr>
                    </a:p>
                    <a:p>
                      <a:pPr marL="0" marR="0" indent="0" algn="l"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rgbClr val="000000"/>
                          </a:solidFill>
                          <a:latin typeface="ＭＳ 明朝"/>
                          <a:ea typeface="ＭＳ 明朝"/>
                        </a:rPr>
                        <a:t>※</a:t>
                      </a:r>
                      <a:r>
                        <a:rPr lang="ja-JP" altLang="en-US" sz="800" b="0" i="0" u="none" strike="noStrike" dirty="0">
                          <a:solidFill>
                            <a:srgbClr val="000000"/>
                          </a:solidFill>
                          <a:latin typeface="ＭＳ 明朝"/>
                          <a:ea typeface="ＭＳ 明朝"/>
                        </a:rPr>
                        <a:t>各項目毎に上位</a:t>
                      </a:r>
                      <a:r>
                        <a:rPr lang="en-US" altLang="ja-JP" sz="800" b="0" i="0" u="none" strike="noStrike" dirty="0">
                          <a:solidFill>
                            <a:srgbClr val="000000"/>
                          </a:solidFill>
                          <a:latin typeface="ＭＳ 明朝"/>
                          <a:ea typeface="ＭＳ 明朝"/>
                        </a:rPr>
                        <a:t>10</a:t>
                      </a:r>
                      <a:r>
                        <a:rPr lang="ja-JP" altLang="en-US" sz="800" b="0" i="0" u="none" strike="noStrike" dirty="0">
                          <a:solidFill>
                            <a:srgbClr val="000000"/>
                          </a:solidFill>
                          <a:latin typeface="ＭＳ 明朝"/>
                          <a:ea typeface="ＭＳ 明朝"/>
                        </a:rPr>
                        <a:t>疾病</a:t>
                      </a:r>
                      <a:r>
                        <a:rPr lang="en-US" altLang="ja-JP" sz="800" b="0" i="0" u="none" strike="noStrike" dirty="0">
                          <a:solidFill>
                            <a:srgbClr val="000000"/>
                          </a:solidFill>
                          <a:latin typeface="ＭＳ 明朝"/>
                          <a:ea typeface="ＭＳ 明朝"/>
                        </a:rPr>
                        <a:t>(</a:t>
                      </a:r>
                      <a:r>
                        <a:rPr lang="ja-JP" altLang="en-US" sz="800" b="0" i="0" u="none" strike="noStrike" dirty="0">
                          <a:solidFill>
                            <a:srgbClr val="000000"/>
                          </a:solidFill>
                          <a:latin typeface="ＭＳ 明朝"/>
                          <a:ea typeface="ＭＳ 明朝"/>
                        </a:rPr>
                        <a:t>中分類</a:t>
                      </a:r>
                      <a:r>
                        <a:rPr lang="en-US" altLang="ja-JP" sz="800" b="0" i="0" u="none" strike="noStrike" dirty="0">
                          <a:solidFill>
                            <a:srgbClr val="000000"/>
                          </a:solidFill>
                          <a:latin typeface="ＭＳ 明朝"/>
                          <a:ea typeface="ＭＳ 明朝"/>
                        </a:rPr>
                        <a:t>)</a:t>
                      </a:r>
                      <a:r>
                        <a:rPr lang="ja-JP" altLang="en-US" sz="800" b="0" i="0" u="none" strike="noStrike" dirty="0">
                          <a:solidFill>
                            <a:srgbClr val="000000"/>
                          </a:solidFill>
                          <a:latin typeface="ＭＳ 明朝"/>
                          <a:ea typeface="ＭＳ 明朝"/>
                        </a:rPr>
                        <a:t>を　　　　　　表示する。</a:t>
                      </a:r>
                    </a:p>
                  </a:txBody>
                  <a:tcPr marL="0" marR="0" marT="0" marB="0" anchor="ctr">
                    <a:lnL>
                      <a:noFill/>
                    </a:lnL>
                    <a:lnR>
                      <a:noFill/>
                    </a:lnR>
                    <a:lnT>
                      <a:noFill/>
                    </a:lnT>
                    <a:lnB>
                      <a:noFill/>
                    </a:lnB>
                  </a:tcPr>
                </a:tc>
                <a:extLst>
                  <a:ext uri="{0D108BD9-81ED-4DB2-BD59-A6C34878D82A}">
                    <a16:rowId xmlns="" xmlns:a16="http://schemas.microsoft.com/office/drawing/2014/main" val="10000"/>
                  </a:ext>
                </a:extLst>
              </a:tr>
            </a:tbl>
          </a:graphicData>
        </a:graphic>
      </p:graphicFrame>
      <p:pic>
        <p:nvPicPr>
          <p:cNvPr id="11" name="Picture 7"/>
          <p:cNvPicPr>
            <a:picLocks noChangeAspect="1" noChangeArrowheads="1"/>
          </p:cNvPicPr>
          <p:nvPr/>
        </p:nvPicPr>
        <p:blipFill>
          <a:blip r:embed="rId2" cstate="print"/>
          <a:srcRect/>
          <a:stretch>
            <a:fillRect/>
          </a:stretch>
        </p:blipFill>
        <p:spPr bwMode="auto">
          <a:xfrm>
            <a:off x="5159563" y="990050"/>
            <a:ext cx="537096" cy="146995"/>
          </a:xfrm>
          <a:prstGeom prst="rect">
            <a:avLst/>
          </a:prstGeom>
          <a:noFill/>
        </p:spPr>
      </p:pic>
      <p:pic>
        <p:nvPicPr>
          <p:cNvPr id="1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49987" y="827584"/>
            <a:ext cx="537096" cy="146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866" name="table6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197537"/>
            <a:ext cx="6216352" cy="797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867" name="table6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1979712"/>
            <a:ext cx="6216352" cy="6912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正方形/長方形 12"/>
          <p:cNvSpPr/>
          <p:nvPr/>
        </p:nvSpPr>
        <p:spPr>
          <a:xfrm>
            <a:off x="218289" y="231775"/>
            <a:ext cx="2967479" cy="307777"/>
          </a:xfrm>
          <a:prstGeom prst="rect">
            <a:avLst/>
          </a:prstGeom>
        </p:spPr>
        <p:txBody>
          <a:bodyPr wrap="none">
            <a:spAutoFit/>
          </a:bodyPr>
          <a:lstStyle/>
          <a:p>
            <a:r>
              <a:rPr lang="en-US" altLang="ja-JP" sz="1400" dirty="0">
                <a:latin typeface="ＭＳ 明朝"/>
                <a:ea typeface="ＭＳ 明朝"/>
              </a:rPr>
              <a:t>(2)</a:t>
            </a:r>
            <a:r>
              <a:rPr lang="ja-JP" altLang="en-US" sz="1400" dirty="0">
                <a:latin typeface="ＭＳ 明朝"/>
                <a:ea typeface="ＭＳ 明朝"/>
              </a:rPr>
              <a:t>中分類による</a:t>
            </a:r>
            <a:r>
              <a:rPr lang="ja-JP" altLang="ja-JP" sz="1400" dirty="0">
                <a:latin typeface="ＭＳ 明朝"/>
                <a:ea typeface="ＭＳ 明朝"/>
              </a:rPr>
              <a:t>疾病別医療費統計</a:t>
            </a:r>
          </a:p>
        </p:txBody>
      </p:sp>
      <p:sp>
        <p:nvSpPr>
          <p:cNvPr id="14" name="タイトル 1"/>
          <p:cNvSpPr txBox="1">
            <a:spLocks/>
          </p:cNvSpPr>
          <p:nvPr/>
        </p:nvSpPr>
        <p:spPr>
          <a:xfrm>
            <a:off x="279562" y="487123"/>
            <a:ext cx="2420145" cy="340461"/>
          </a:xfrm>
          <a:prstGeom prst="rect">
            <a:avLst/>
          </a:prstGeom>
          <a:ln>
            <a:noFill/>
          </a:ln>
        </p:spPr>
        <p:txBody>
          <a:bodyPr vert="horz" lIns="0" tIns="45720" rIns="0" bIns="45720" rtlCol="0" anchor="t">
            <a:noAutofit/>
          </a:bodyPr>
          <a:lstStyle/>
          <a:p>
            <a:pPr marL="174625" lvl="0">
              <a:spcBef>
                <a:spcPct val="0"/>
              </a:spcBef>
              <a:defRPr/>
            </a:pPr>
            <a:r>
              <a:rPr lang="ja-JP" altLang="en-US" sz="1300" dirty="0">
                <a:latin typeface="ＭＳ 明朝"/>
                <a:ea typeface="ＭＳ 明朝"/>
                <a:cs typeface="+mj-cs"/>
              </a:rPr>
              <a:t>①</a:t>
            </a:r>
            <a:r>
              <a:rPr lang="zh-CN" altLang="en-US" sz="1300" dirty="0">
                <a:latin typeface="ＭＳ 明朝"/>
                <a:ea typeface="ＭＳ 明朝"/>
                <a:cs typeface="+mj-cs"/>
              </a:rPr>
              <a:t>下野市国民健康保険</a:t>
            </a:r>
            <a:r>
              <a:rPr lang="ja-JP" altLang="en-US" sz="1300" dirty="0">
                <a:latin typeface="ＭＳ 明朝"/>
                <a:ea typeface="ＭＳ 明朝"/>
              </a:rPr>
              <a:t>全体</a:t>
            </a:r>
            <a:endParaRPr lang="en-US" altLang="ja-JP" sz="1300" dirty="0">
              <a:latin typeface="ＭＳ 明朝"/>
              <a:ea typeface="ＭＳ 明朝"/>
              <a:cs typeface="+mj-cs"/>
            </a:endParaRPr>
          </a:p>
        </p:txBody>
      </p:sp>
    </p:spTree>
    <p:extLst>
      <p:ext uri="{BB962C8B-B14F-4D97-AF65-F5344CB8AC3E}">
        <p14:creationId xmlns:p14="http://schemas.microsoft.com/office/powerpoint/2010/main" val="258551234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 9"/>
          <p:cNvSpPr>
            <a:spLocks noGrp="1"/>
          </p:cNvSpPr>
          <p:nvPr>
            <p:ph type="sldNum" sz="quarter" idx="12"/>
          </p:nvPr>
        </p:nvSpPr>
        <p:spPr>
          <a:xfrm>
            <a:off x="2628900" y="8783668"/>
            <a:ext cx="1600200" cy="485775"/>
          </a:xfrm>
        </p:spPr>
        <p:txBody>
          <a:bodyPr/>
          <a:lstStyle/>
          <a:p>
            <a:r>
              <a:rPr kumimoji="1" lang="en-US" altLang="ja-JP" dirty="0" smtClean="0">
                <a:latin typeface="ＭＳ 明朝"/>
                <a:ea typeface="ＭＳ 明朝"/>
              </a:rPr>
              <a:t>63</a:t>
            </a:r>
            <a:endParaRPr kumimoji="1" lang="ja-JP" altLang="en-US" dirty="0">
              <a:latin typeface="ＭＳ 明朝"/>
              <a:ea typeface="ＭＳ 明朝"/>
            </a:endParaRPr>
          </a:p>
        </p:txBody>
      </p:sp>
      <p:graphicFrame>
        <p:nvGraphicFramePr>
          <p:cNvPr id="7" name="表 6"/>
          <p:cNvGraphicFramePr>
            <a:graphicFrameLocks noGrp="1"/>
          </p:cNvGraphicFramePr>
          <p:nvPr>
            <p:extLst>
              <p:ext uri="{D42A27DB-BD31-4B8C-83A1-F6EECF244321}">
                <p14:modId xmlns:p14="http://schemas.microsoft.com/office/powerpoint/2010/main" val="1865411044"/>
              </p:ext>
            </p:extLst>
          </p:nvPr>
        </p:nvGraphicFramePr>
        <p:xfrm>
          <a:off x="3511727" y="406687"/>
          <a:ext cx="2996952" cy="288032"/>
        </p:xfrm>
        <a:graphic>
          <a:graphicData uri="http://schemas.openxmlformats.org/drawingml/2006/table">
            <a:tbl>
              <a:tblPr/>
              <a:tblGrid>
                <a:gridCol w="2996952">
                  <a:extLst>
                    <a:ext uri="{9D8B030D-6E8A-4147-A177-3AD203B41FA5}">
                      <a16:colId xmlns="" xmlns:a16="http://schemas.microsoft.com/office/drawing/2014/main" val="20000"/>
                    </a:ext>
                  </a:extLst>
                </a:gridCol>
              </a:tblGrid>
              <a:tr h="288032">
                <a:tc>
                  <a:txBody>
                    <a:bodyPr/>
                    <a:lstStyle/>
                    <a:p>
                      <a:pPr algn="l" fontAlgn="ctr"/>
                      <a:r>
                        <a:rPr lang="en-US" altLang="ja-JP" sz="800" b="0" i="0" u="none" strike="noStrike" dirty="0">
                          <a:solidFill>
                            <a:srgbClr val="000000"/>
                          </a:solidFill>
                          <a:latin typeface="ＭＳ 明朝"/>
                          <a:ea typeface="ＭＳ 明朝"/>
                        </a:rPr>
                        <a:t>※</a:t>
                      </a:r>
                      <a:r>
                        <a:rPr lang="ja-JP" altLang="en-US" sz="800" b="0" i="0" u="none" strike="noStrike" dirty="0">
                          <a:solidFill>
                            <a:srgbClr val="000000"/>
                          </a:solidFill>
                          <a:latin typeface="ＭＳ 明朝"/>
                          <a:ea typeface="ＭＳ 明朝"/>
                        </a:rPr>
                        <a:t>大分類毎の集計を　　　　　　表示する。</a:t>
                      </a:r>
                      <a:endParaRPr lang="en-US" altLang="ja-JP" sz="800" b="0" i="0" u="none" strike="noStrike" dirty="0">
                        <a:solidFill>
                          <a:srgbClr val="000000"/>
                        </a:solidFill>
                        <a:latin typeface="ＭＳ 明朝"/>
                        <a:ea typeface="ＭＳ 明朝"/>
                      </a:endParaRPr>
                    </a:p>
                    <a:p>
                      <a:pPr marL="0" marR="0" indent="0" algn="l"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rgbClr val="000000"/>
                          </a:solidFill>
                          <a:latin typeface="ＭＳ 明朝"/>
                          <a:ea typeface="ＭＳ 明朝"/>
                        </a:rPr>
                        <a:t>※</a:t>
                      </a:r>
                      <a:r>
                        <a:rPr lang="ja-JP" altLang="en-US" sz="800" b="0" i="0" u="none" strike="noStrike" dirty="0">
                          <a:solidFill>
                            <a:srgbClr val="000000"/>
                          </a:solidFill>
                          <a:latin typeface="ＭＳ 明朝"/>
                          <a:ea typeface="ＭＳ 明朝"/>
                        </a:rPr>
                        <a:t>各項目毎に上位</a:t>
                      </a:r>
                      <a:r>
                        <a:rPr lang="en-US" altLang="ja-JP" sz="800" b="0" i="0" u="none" strike="noStrike">
                          <a:solidFill>
                            <a:srgbClr val="000000"/>
                          </a:solidFill>
                          <a:latin typeface="ＭＳ 明朝"/>
                          <a:ea typeface="ＭＳ 明朝"/>
                        </a:rPr>
                        <a:t>10</a:t>
                      </a:r>
                      <a:r>
                        <a:rPr lang="ja-JP" altLang="en-US" sz="800" b="0" i="0" u="none" strike="noStrike">
                          <a:solidFill>
                            <a:srgbClr val="000000"/>
                          </a:solidFill>
                          <a:latin typeface="ＭＳ 明朝"/>
                          <a:ea typeface="ＭＳ 明朝"/>
                        </a:rPr>
                        <a:t>疾病</a:t>
                      </a:r>
                      <a:r>
                        <a:rPr lang="en-US" altLang="ja-JP" sz="800" b="0" i="0" u="none" strike="noStrike">
                          <a:solidFill>
                            <a:srgbClr val="000000"/>
                          </a:solidFill>
                          <a:latin typeface="ＭＳ 明朝"/>
                          <a:ea typeface="ＭＳ 明朝"/>
                        </a:rPr>
                        <a:t>(</a:t>
                      </a:r>
                      <a:r>
                        <a:rPr lang="ja-JP" altLang="en-US" sz="800" b="0" i="0" u="none" strike="noStrike">
                          <a:solidFill>
                            <a:srgbClr val="000000"/>
                          </a:solidFill>
                          <a:latin typeface="ＭＳ 明朝"/>
                          <a:ea typeface="ＭＳ 明朝"/>
                        </a:rPr>
                        <a:t>中分類</a:t>
                      </a:r>
                      <a:r>
                        <a:rPr lang="en-US" altLang="ja-JP" sz="800" b="0" i="0" u="none" strike="noStrike" dirty="0">
                          <a:solidFill>
                            <a:srgbClr val="000000"/>
                          </a:solidFill>
                          <a:latin typeface="ＭＳ 明朝"/>
                          <a:ea typeface="ＭＳ 明朝"/>
                        </a:rPr>
                        <a:t>)</a:t>
                      </a:r>
                      <a:r>
                        <a:rPr lang="ja-JP" altLang="en-US" sz="800" b="0" i="0" u="none" strike="noStrike" dirty="0">
                          <a:solidFill>
                            <a:srgbClr val="000000"/>
                          </a:solidFill>
                          <a:latin typeface="ＭＳ 明朝"/>
                          <a:ea typeface="ＭＳ 明朝"/>
                        </a:rPr>
                        <a:t>を　　　　　　表示する。</a:t>
                      </a:r>
                    </a:p>
                  </a:txBody>
                  <a:tcPr marL="0" marR="0" marT="0" marB="0" anchor="ctr">
                    <a:lnL>
                      <a:noFill/>
                    </a:lnL>
                    <a:lnR>
                      <a:noFill/>
                    </a:lnR>
                    <a:lnT>
                      <a:noFill/>
                    </a:lnT>
                    <a:lnB>
                      <a:noFill/>
                    </a:lnB>
                  </a:tcPr>
                </a:tc>
                <a:extLst>
                  <a:ext uri="{0D108BD9-81ED-4DB2-BD59-A6C34878D82A}">
                    <a16:rowId xmlns="" xmlns:a16="http://schemas.microsoft.com/office/drawing/2014/main" val="10000"/>
                  </a:ext>
                </a:extLst>
              </a:tr>
            </a:tbl>
          </a:graphicData>
        </a:graphic>
      </p:graphicFrame>
      <p:pic>
        <p:nvPicPr>
          <p:cNvPr id="8" name="Picture 7"/>
          <p:cNvPicPr>
            <a:picLocks noChangeAspect="1" noChangeArrowheads="1"/>
          </p:cNvPicPr>
          <p:nvPr/>
        </p:nvPicPr>
        <p:blipFill>
          <a:blip r:embed="rId2" cstate="print"/>
          <a:srcRect/>
          <a:stretch>
            <a:fillRect/>
          </a:stretch>
        </p:blipFill>
        <p:spPr bwMode="auto">
          <a:xfrm>
            <a:off x="5159563" y="560034"/>
            <a:ext cx="537096" cy="146995"/>
          </a:xfrm>
          <a:prstGeom prst="rect">
            <a:avLst/>
          </a:prstGeom>
          <a:noFill/>
        </p:spPr>
      </p:pic>
      <p:pic>
        <p:nvPicPr>
          <p:cNvPr id="10"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49987" y="397568"/>
            <a:ext cx="537096" cy="146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890" name="table6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762000"/>
            <a:ext cx="6350000" cy="97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891" name="table6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1727200"/>
            <a:ext cx="6350000" cy="717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416603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 9"/>
          <p:cNvSpPr>
            <a:spLocks noGrp="1"/>
          </p:cNvSpPr>
          <p:nvPr>
            <p:ph type="sldNum" sz="quarter" idx="12"/>
          </p:nvPr>
        </p:nvSpPr>
        <p:spPr>
          <a:xfrm>
            <a:off x="2628900" y="8783668"/>
            <a:ext cx="1600200" cy="485775"/>
          </a:xfrm>
        </p:spPr>
        <p:txBody>
          <a:bodyPr/>
          <a:lstStyle/>
          <a:p>
            <a:r>
              <a:rPr kumimoji="1" lang="en-US" altLang="ja-JP" dirty="0" smtClean="0">
                <a:latin typeface="ＭＳ 明朝"/>
                <a:ea typeface="ＭＳ 明朝"/>
              </a:rPr>
              <a:t>64</a:t>
            </a:r>
            <a:endParaRPr kumimoji="1" lang="ja-JP" altLang="en-US" dirty="0">
              <a:latin typeface="ＭＳ 明朝"/>
              <a:ea typeface="ＭＳ 明朝"/>
            </a:endParaRPr>
          </a:p>
        </p:txBody>
      </p:sp>
      <p:graphicFrame>
        <p:nvGraphicFramePr>
          <p:cNvPr id="12" name="表 11"/>
          <p:cNvGraphicFramePr>
            <a:graphicFrameLocks noGrp="1"/>
          </p:cNvGraphicFramePr>
          <p:nvPr>
            <p:extLst>
              <p:ext uri="{D42A27DB-BD31-4B8C-83A1-F6EECF244321}">
                <p14:modId xmlns:p14="http://schemas.microsoft.com/office/powerpoint/2010/main" val="798867849"/>
              </p:ext>
            </p:extLst>
          </p:nvPr>
        </p:nvGraphicFramePr>
        <p:xfrm>
          <a:off x="3511727" y="406687"/>
          <a:ext cx="2996952" cy="288032"/>
        </p:xfrm>
        <a:graphic>
          <a:graphicData uri="http://schemas.openxmlformats.org/drawingml/2006/table">
            <a:tbl>
              <a:tblPr/>
              <a:tblGrid>
                <a:gridCol w="2996952">
                  <a:extLst>
                    <a:ext uri="{9D8B030D-6E8A-4147-A177-3AD203B41FA5}">
                      <a16:colId xmlns="" xmlns:a16="http://schemas.microsoft.com/office/drawing/2014/main" val="20000"/>
                    </a:ext>
                  </a:extLst>
                </a:gridCol>
              </a:tblGrid>
              <a:tr h="288032">
                <a:tc>
                  <a:txBody>
                    <a:bodyPr/>
                    <a:lstStyle/>
                    <a:p>
                      <a:pPr algn="l" fontAlgn="ctr"/>
                      <a:r>
                        <a:rPr lang="en-US" altLang="ja-JP" sz="800" b="0" i="0" u="none" strike="noStrike" dirty="0">
                          <a:solidFill>
                            <a:srgbClr val="000000"/>
                          </a:solidFill>
                          <a:latin typeface="ＭＳ 明朝"/>
                          <a:ea typeface="ＭＳ 明朝"/>
                        </a:rPr>
                        <a:t>※</a:t>
                      </a:r>
                      <a:r>
                        <a:rPr lang="ja-JP" altLang="en-US" sz="800" b="0" i="0" u="none" strike="noStrike" dirty="0">
                          <a:solidFill>
                            <a:srgbClr val="000000"/>
                          </a:solidFill>
                          <a:latin typeface="ＭＳ 明朝"/>
                          <a:ea typeface="ＭＳ 明朝"/>
                        </a:rPr>
                        <a:t>大分類毎の集計を　　　　　　表示する。</a:t>
                      </a:r>
                      <a:endParaRPr lang="en-US" altLang="ja-JP" sz="800" b="0" i="0" u="none" strike="noStrike" dirty="0">
                        <a:solidFill>
                          <a:srgbClr val="000000"/>
                        </a:solidFill>
                        <a:latin typeface="ＭＳ 明朝"/>
                        <a:ea typeface="ＭＳ 明朝"/>
                      </a:endParaRPr>
                    </a:p>
                    <a:p>
                      <a:pPr marL="0" marR="0" indent="0" algn="l"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rgbClr val="000000"/>
                          </a:solidFill>
                          <a:latin typeface="ＭＳ 明朝"/>
                          <a:ea typeface="ＭＳ 明朝"/>
                        </a:rPr>
                        <a:t>※</a:t>
                      </a:r>
                      <a:r>
                        <a:rPr lang="ja-JP" altLang="en-US" sz="800" b="0" i="0" u="none" strike="noStrike" dirty="0">
                          <a:solidFill>
                            <a:srgbClr val="000000"/>
                          </a:solidFill>
                          <a:latin typeface="ＭＳ 明朝"/>
                          <a:ea typeface="ＭＳ 明朝"/>
                        </a:rPr>
                        <a:t>各項目毎に上位</a:t>
                      </a:r>
                      <a:r>
                        <a:rPr lang="en-US" altLang="ja-JP" sz="800" b="0" i="0" u="none" strike="noStrike">
                          <a:solidFill>
                            <a:srgbClr val="000000"/>
                          </a:solidFill>
                          <a:latin typeface="ＭＳ 明朝"/>
                          <a:ea typeface="ＭＳ 明朝"/>
                        </a:rPr>
                        <a:t>10</a:t>
                      </a:r>
                      <a:r>
                        <a:rPr lang="ja-JP" altLang="en-US" sz="800" b="0" i="0" u="none" strike="noStrike">
                          <a:solidFill>
                            <a:srgbClr val="000000"/>
                          </a:solidFill>
                          <a:latin typeface="ＭＳ 明朝"/>
                          <a:ea typeface="ＭＳ 明朝"/>
                        </a:rPr>
                        <a:t>疾病</a:t>
                      </a:r>
                      <a:r>
                        <a:rPr lang="en-US" altLang="ja-JP" sz="800" b="0" i="0" u="none" strike="noStrike">
                          <a:solidFill>
                            <a:srgbClr val="000000"/>
                          </a:solidFill>
                          <a:latin typeface="ＭＳ 明朝"/>
                          <a:ea typeface="ＭＳ 明朝"/>
                        </a:rPr>
                        <a:t>(</a:t>
                      </a:r>
                      <a:r>
                        <a:rPr lang="ja-JP" altLang="en-US" sz="800" b="0" i="0" u="none" strike="noStrike">
                          <a:solidFill>
                            <a:srgbClr val="000000"/>
                          </a:solidFill>
                          <a:latin typeface="ＭＳ 明朝"/>
                          <a:ea typeface="ＭＳ 明朝"/>
                        </a:rPr>
                        <a:t>中分類</a:t>
                      </a:r>
                      <a:r>
                        <a:rPr lang="en-US" altLang="ja-JP" sz="800" b="0" i="0" u="none" strike="noStrike" dirty="0">
                          <a:solidFill>
                            <a:srgbClr val="000000"/>
                          </a:solidFill>
                          <a:latin typeface="ＭＳ 明朝"/>
                          <a:ea typeface="ＭＳ 明朝"/>
                        </a:rPr>
                        <a:t>)</a:t>
                      </a:r>
                      <a:r>
                        <a:rPr lang="ja-JP" altLang="en-US" sz="800" b="0" i="0" u="none" strike="noStrike" dirty="0">
                          <a:solidFill>
                            <a:srgbClr val="000000"/>
                          </a:solidFill>
                          <a:latin typeface="ＭＳ 明朝"/>
                          <a:ea typeface="ＭＳ 明朝"/>
                        </a:rPr>
                        <a:t>を　　　　　　表示する。</a:t>
                      </a:r>
                    </a:p>
                  </a:txBody>
                  <a:tcPr marL="0" marR="0" marT="0" marB="0" anchor="ctr">
                    <a:lnL>
                      <a:noFill/>
                    </a:lnL>
                    <a:lnR>
                      <a:noFill/>
                    </a:lnR>
                    <a:lnT>
                      <a:noFill/>
                    </a:lnT>
                    <a:lnB>
                      <a:noFill/>
                    </a:lnB>
                  </a:tcPr>
                </a:tc>
                <a:extLst>
                  <a:ext uri="{0D108BD9-81ED-4DB2-BD59-A6C34878D82A}">
                    <a16:rowId xmlns="" xmlns:a16="http://schemas.microsoft.com/office/drawing/2014/main" val="10000"/>
                  </a:ext>
                </a:extLst>
              </a:tr>
            </a:tbl>
          </a:graphicData>
        </a:graphic>
      </p:graphicFrame>
      <p:pic>
        <p:nvPicPr>
          <p:cNvPr id="13" name="Picture 7"/>
          <p:cNvPicPr>
            <a:picLocks noChangeAspect="1" noChangeArrowheads="1"/>
          </p:cNvPicPr>
          <p:nvPr/>
        </p:nvPicPr>
        <p:blipFill>
          <a:blip r:embed="rId3" cstate="print"/>
          <a:srcRect/>
          <a:stretch>
            <a:fillRect/>
          </a:stretch>
        </p:blipFill>
        <p:spPr bwMode="auto">
          <a:xfrm>
            <a:off x="5159563" y="560034"/>
            <a:ext cx="537096" cy="146995"/>
          </a:xfrm>
          <a:prstGeom prst="rect">
            <a:avLst/>
          </a:prstGeom>
          <a:noFill/>
        </p:spPr>
      </p:pic>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49987" y="397568"/>
            <a:ext cx="537096" cy="146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4" name="table6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762000"/>
            <a:ext cx="6350000" cy="97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5" name="table67"/>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1727200"/>
            <a:ext cx="6350000" cy="713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158569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 9"/>
          <p:cNvSpPr>
            <a:spLocks noGrp="1"/>
          </p:cNvSpPr>
          <p:nvPr>
            <p:ph type="sldNum" sz="quarter" idx="12"/>
          </p:nvPr>
        </p:nvSpPr>
        <p:spPr>
          <a:xfrm>
            <a:off x="2628900" y="8783668"/>
            <a:ext cx="1600200" cy="485775"/>
          </a:xfrm>
        </p:spPr>
        <p:txBody>
          <a:bodyPr/>
          <a:lstStyle/>
          <a:p>
            <a:r>
              <a:rPr kumimoji="1" lang="en-US" altLang="ja-JP" dirty="0" smtClean="0">
                <a:latin typeface="ＭＳ 明朝"/>
                <a:ea typeface="ＭＳ 明朝"/>
              </a:rPr>
              <a:t>65</a:t>
            </a:r>
            <a:endParaRPr kumimoji="1" lang="ja-JP" altLang="en-US" dirty="0">
              <a:latin typeface="ＭＳ 明朝"/>
              <a:ea typeface="ＭＳ 明朝"/>
            </a:endParaRPr>
          </a:p>
        </p:txBody>
      </p:sp>
      <p:graphicFrame>
        <p:nvGraphicFramePr>
          <p:cNvPr id="7" name="表 6"/>
          <p:cNvGraphicFramePr>
            <a:graphicFrameLocks noGrp="1"/>
          </p:cNvGraphicFramePr>
          <p:nvPr>
            <p:extLst>
              <p:ext uri="{D42A27DB-BD31-4B8C-83A1-F6EECF244321}">
                <p14:modId xmlns:p14="http://schemas.microsoft.com/office/powerpoint/2010/main" val="3103764032"/>
              </p:ext>
            </p:extLst>
          </p:nvPr>
        </p:nvGraphicFramePr>
        <p:xfrm>
          <a:off x="3511727" y="406687"/>
          <a:ext cx="2996952" cy="288032"/>
        </p:xfrm>
        <a:graphic>
          <a:graphicData uri="http://schemas.openxmlformats.org/drawingml/2006/table">
            <a:tbl>
              <a:tblPr/>
              <a:tblGrid>
                <a:gridCol w="2996952">
                  <a:extLst>
                    <a:ext uri="{9D8B030D-6E8A-4147-A177-3AD203B41FA5}">
                      <a16:colId xmlns="" xmlns:a16="http://schemas.microsoft.com/office/drawing/2014/main" val="20000"/>
                    </a:ext>
                  </a:extLst>
                </a:gridCol>
              </a:tblGrid>
              <a:tr h="288032">
                <a:tc>
                  <a:txBody>
                    <a:bodyPr/>
                    <a:lstStyle/>
                    <a:p>
                      <a:pPr algn="l" fontAlgn="ctr"/>
                      <a:r>
                        <a:rPr lang="en-US" altLang="ja-JP" sz="800" b="0" i="0" u="none" strike="noStrike" dirty="0">
                          <a:solidFill>
                            <a:srgbClr val="000000"/>
                          </a:solidFill>
                          <a:latin typeface="ＭＳ 明朝"/>
                          <a:ea typeface="ＭＳ 明朝"/>
                        </a:rPr>
                        <a:t>※</a:t>
                      </a:r>
                      <a:r>
                        <a:rPr lang="ja-JP" altLang="en-US" sz="800" b="0" i="0" u="none" strike="noStrike" dirty="0">
                          <a:solidFill>
                            <a:srgbClr val="000000"/>
                          </a:solidFill>
                          <a:latin typeface="ＭＳ 明朝"/>
                          <a:ea typeface="ＭＳ 明朝"/>
                        </a:rPr>
                        <a:t>大分類毎の集計を　　　　　　表示する。</a:t>
                      </a:r>
                      <a:endParaRPr lang="en-US" altLang="ja-JP" sz="800" b="0" i="0" u="none" strike="noStrike" dirty="0">
                        <a:solidFill>
                          <a:srgbClr val="000000"/>
                        </a:solidFill>
                        <a:latin typeface="ＭＳ 明朝"/>
                        <a:ea typeface="ＭＳ 明朝"/>
                      </a:endParaRPr>
                    </a:p>
                    <a:p>
                      <a:pPr marL="0" marR="0" indent="0" algn="l"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rgbClr val="000000"/>
                          </a:solidFill>
                          <a:latin typeface="ＭＳ 明朝"/>
                          <a:ea typeface="ＭＳ 明朝"/>
                        </a:rPr>
                        <a:t>※</a:t>
                      </a:r>
                      <a:r>
                        <a:rPr lang="ja-JP" altLang="en-US" sz="800" b="0" i="0" u="none" strike="noStrike" dirty="0">
                          <a:solidFill>
                            <a:srgbClr val="000000"/>
                          </a:solidFill>
                          <a:latin typeface="ＭＳ 明朝"/>
                          <a:ea typeface="ＭＳ 明朝"/>
                        </a:rPr>
                        <a:t>各項目毎に上位</a:t>
                      </a:r>
                      <a:r>
                        <a:rPr lang="en-US" altLang="ja-JP" sz="800" b="0" i="0" u="none" strike="noStrike">
                          <a:solidFill>
                            <a:srgbClr val="000000"/>
                          </a:solidFill>
                          <a:latin typeface="ＭＳ 明朝"/>
                          <a:ea typeface="ＭＳ 明朝"/>
                        </a:rPr>
                        <a:t>10</a:t>
                      </a:r>
                      <a:r>
                        <a:rPr lang="ja-JP" altLang="en-US" sz="800" b="0" i="0" u="none" strike="noStrike">
                          <a:solidFill>
                            <a:srgbClr val="000000"/>
                          </a:solidFill>
                          <a:latin typeface="ＭＳ 明朝"/>
                          <a:ea typeface="ＭＳ 明朝"/>
                        </a:rPr>
                        <a:t>疾病</a:t>
                      </a:r>
                      <a:r>
                        <a:rPr lang="en-US" altLang="ja-JP" sz="800" b="0" i="0" u="none" strike="noStrike">
                          <a:solidFill>
                            <a:srgbClr val="000000"/>
                          </a:solidFill>
                          <a:latin typeface="ＭＳ 明朝"/>
                          <a:ea typeface="ＭＳ 明朝"/>
                        </a:rPr>
                        <a:t>(</a:t>
                      </a:r>
                      <a:r>
                        <a:rPr lang="ja-JP" altLang="en-US" sz="800" b="0" i="0" u="none" strike="noStrike">
                          <a:solidFill>
                            <a:srgbClr val="000000"/>
                          </a:solidFill>
                          <a:latin typeface="ＭＳ 明朝"/>
                          <a:ea typeface="ＭＳ 明朝"/>
                        </a:rPr>
                        <a:t>中分類</a:t>
                      </a:r>
                      <a:r>
                        <a:rPr lang="en-US" altLang="ja-JP" sz="800" b="0" i="0" u="none" strike="noStrike" dirty="0">
                          <a:solidFill>
                            <a:srgbClr val="000000"/>
                          </a:solidFill>
                          <a:latin typeface="ＭＳ 明朝"/>
                          <a:ea typeface="ＭＳ 明朝"/>
                        </a:rPr>
                        <a:t>)</a:t>
                      </a:r>
                      <a:r>
                        <a:rPr lang="ja-JP" altLang="en-US" sz="800" b="0" i="0" u="none" strike="noStrike" dirty="0">
                          <a:solidFill>
                            <a:srgbClr val="000000"/>
                          </a:solidFill>
                          <a:latin typeface="ＭＳ 明朝"/>
                          <a:ea typeface="ＭＳ 明朝"/>
                        </a:rPr>
                        <a:t>を　　　　　　表示する。</a:t>
                      </a:r>
                    </a:p>
                  </a:txBody>
                  <a:tcPr marL="0" marR="0" marT="0" marB="0" anchor="ctr">
                    <a:lnL>
                      <a:noFill/>
                    </a:lnL>
                    <a:lnR>
                      <a:noFill/>
                    </a:lnR>
                    <a:lnT>
                      <a:noFill/>
                    </a:lnT>
                    <a:lnB>
                      <a:noFill/>
                    </a:lnB>
                  </a:tcPr>
                </a:tc>
                <a:extLst>
                  <a:ext uri="{0D108BD9-81ED-4DB2-BD59-A6C34878D82A}">
                    <a16:rowId xmlns="" xmlns:a16="http://schemas.microsoft.com/office/drawing/2014/main" val="10000"/>
                  </a:ext>
                </a:extLst>
              </a:tr>
            </a:tbl>
          </a:graphicData>
        </a:graphic>
      </p:graphicFrame>
      <p:pic>
        <p:nvPicPr>
          <p:cNvPr id="8" name="Picture 7"/>
          <p:cNvPicPr>
            <a:picLocks noChangeAspect="1" noChangeArrowheads="1"/>
          </p:cNvPicPr>
          <p:nvPr/>
        </p:nvPicPr>
        <p:blipFill>
          <a:blip r:embed="rId3" cstate="print"/>
          <a:srcRect/>
          <a:stretch>
            <a:fillRect/>
          </a:stretch>
        </p:blipFill>
        <p:spPr bwMode="auto">
          <a:xfrm>
            <a:off x="5159563" y="560034"/>
            <a:ext cx="537096" cy="146995"/>
          </a:xfrm>
          <a:prstGeom prst="rect">
            <a:avLst/>
          </a:prstGeom>
          <a:noFill/>
        </p:spPr>
      </p:pic>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49987" y="397568"/>
            <a:ext cx="537096" cy="146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938" name="table68"/>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762000"/>
            <a:ext cx="6350000" cy="97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939" name="table69"/>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1727200"/>
            <a:ext cx="6350000" cy="674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590374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 9"/>
          <p:cNvSpPr>
            <a:spLocks noGrp="1"/>
          </p:cNvSpPr>
          <p:nvPr>
            <p:ph type="sldNum" sz="quarter" idx="12"/>
          </p:nvPr>
        </p:nvSpPr>
        <p:spPr>
          <a:xfrm>
            <a:off x="2628900" y="8783668"/>
            <a:ext cx="1600200" cy="485775"/>
          </a:xfrm>
        </p:spPr>
        <p:txBody>
          <a:bodyPr/>
          <a:lstStyle/>
          <a:p>
            <a:r>
              <a:rPr kumimoji="1" lang="en-US" altLang="ja-JP" dirty="0" smtClean="0">
                <a:latin typeface="ＭＳ 明朝"/>
                <a:ea typeface="ＭＳ 明朝"/>
              </a:rPr>
              <a:t>66</a:t>
            </a:r>
            <a:endParaRPr kumimoji="1" lang="ja-JP" altLang="en-US" dirty="0">
              <a:latin typeface="ＭＳ 明朝"/>
              <a:ea typeface="ＭＳ 明朝"/>
            </a:endParaRPr>
          </a:p>
        </p:txBody>
      </p:sp>
      <p:graphicFrame>
        <p:nvGraphicFramePr>
          <p:cNvPr id="9" name="表 8"/>
          <p:cNvGraphicFramePr>
            <a:graphicFrameLocks noGrp="1"/>
          </p:cNvGraphicFramePr>
          <p:nvPr>
            <p:extLst>
              <p:ext uri="{D42A27DB-BD31-4B8C-83A1-F6EECF244321}">
                <p14:modId xmlns:p14="http://schemas.microsoft.com/office/powerpoint/2010/main" val="2506520975"/>
              </p:ext>
            </p:extLst>
          </p:nvPr>
        </p:nvGraphicFramePr>
        <p:xfrm>
          <a:off x="3511727" y="406687"/>
          <a:ext cx="2996952" cy="288032"/>
        </p:xfrm>
        <a:graphic>
          <a:graphicData uri="http://schemas.openxmlformats.org/drawingml/2006/table">
            <a:tbl>
              <a:tblPr/>
              <a:tblGrid>
                <a:gridCol w="2996952">
                  <a:extLst>
                    <a:ext uri="{9D8B030D-6E8A-4147-A177-3AD203B41FA5}">
                      <a16:colId xmlns="" xmlns:a16="http://schemas.microsoft.com/office/drawing/2014/main" val="20000"/>
                    </a:ext>
                  </a:extLst>
                </a:gridCol>
              </a:tblGrid>
              <a:tr h="288032">
                <a:tc>
                  <a:txBody>
                    <a:bodyPr/>
                    <a:lstStyle/>
                    <a:p>
                      <a:pPr algn="l" fontAlgn="ctr"/>
                      <a:r>
                        <a:rPr lang="en-US" altLang="ja-JP" sz="800" b="0" i="0" u="none" strike="noStrike" dirty="0">
                          <a:solidFill>
                            <a:srgbClr val="000000"/>
                          </a:solidFill>
                          <a:latin typeface="ＭＳ 明朝"/>
                          <a:ea typeface="ＭＳ 明朝"/>
                        </a:rPr>
                        <a:t>※</a:t>
                      </a:r>
                      <a:r>
                        <a:rPr lang="ja-JP" altLang="en-US" sz="800" b="0" i="0" u="none" strike="noStrike" dirty="0">
                          <a:solidFill>
                            <a:srgbClr val="000000"/>
                          </a:solidFill>
                          <a:latin typeface="ＭＳ 明朝"/>
                          <a:ea typeface="ＭＳ 明朝"/>
                        </a:rPr>
                        <a:t>大分類毎の集計を　　　　　　表示する。</a:t>
                      </a:r>
                      <a:endParaRPr lang="en-US" altLang="ja-JP" sz="800" b="0" i="0" u="none" strike="noStrike" dirty="0">
                        <a:solidFill>
                          <a:srgbClr val="000000"/>
                        </a:solidFill>
                        <a:latin typeface="ＭＳ 明朝"/>
                        <a:ea typeface="ＭＳ 明朝"/>
                      </a:endParaRPr>
                    </a:p>
                    <a:p>
                      <a:pPr marL="0" marR="0" indent="0" algn="l"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rgbClr val="000000"/>
                          </a:solidFill>
                          <a:latin typeface="ＭＳ 明朝"/>
                          <a:ea typeface="ＭＳ 明朝"/>
                        </a:rPr>
                        <a:t>※</a:t>
                      </a:r>
                      <a:r>
                        <a:rPr lang="ja-JP" altLang="en-US" sz="800" b="0" i="0" u="none" strike="noStrike" dirty="0">
                          <a:solidFill>
                            <a:srgbClr val="000000"/>
                          </a:solidFill>
                          <a:latin typeface="ＭＳ 明朝"/>
                          <a:ea typeface="ＭＳ 明朝"/>
                        </a:rPr>
                        <a:t>各項目毎に上位</a:t>
                      </a:r>
                      <a:r>
                        <a:rPr lang="en-US" altLang="ja-JP" sz="800" b="0" i="0" u="none" strike="noStrike">
                          <a:solidFill>
                            <a:srgbClr val="000000"/>
                          </a:solidFill>
                          <a:latin typeface="ＭＳ 明朝"/>
                          <a:ea typeface="ＭＳ 明朝"/>
                        </a:rPr>
                        <a:t>10</a:t>
                      </a:r>
                      <a:r>
                        <a:rPr lang="ja-JP" altLang="en-US" sz="800" b="0" i="0" u="none" strike="noStrike">
                          <a:solidFill>
                            <a:srgbClr val="000000"/>
                          </a:solidFill>
                          <a:latin typeface="ＭＳ 明朝"/>
                          <a:ea typeface="ＭＳ 明朝"/>
                        </a:rPr>
                        <a:t>疾病</a:t>
                      </a:r>
                      <a:r>
                        <a:rPr lang="en-US" altLang="ja-JP" sz="800" b="0" i="0" u="none" strike="noStrike">
                          <a:solidFill>
                            <a:srgbClr val="000000"/>
                          </a:solidFill>
                          <a:latin typeface="ＭＳ 明朝"/>
                          <a:ea typeface="ＭＳ 明朝"/>
                        </a:rPr>
                        <a:t>(</a:t>
                      </a:r>
                      <a:r>
                        <a:rPr lang="ja-JP" altLang="en-US" sz="800" b="0" i="0" u="none" strike="noStrike">
                          <a:solidFill>
                            <a:srgbClr val="000000"/>
                          </a:solidFill>
                          <a:latin typeface="ＭＳ 明朝"/>
                          <a:ea typeface="ＭＳ 明朝"/>
                        </a:rPr>
                        <a:t>中分類</a:t>
                      </a:r>
                      <a:r>
                        <a:rPr lang="en-US" altLang="ja-JP" sz="800" b="0" i="0" u="none" strike="noStrike" dirty="0">
                          <a:solidFill>
                            <a:srgbClr val="000000"/>
                          </a:solidFill>
                          <a:latin typeface="ＭＳ 明朝"/>
                          <a:ea typeface="ＭＳ 明朝"/>
                        </a:rPr>
                        <a:t>)</a:t>
                      </a:r>
                      <a:r>
                        <a:rPr lang="ja-JP" altLang="en-US" sz="800" b="0" i="0" u="none" strike="noStrike" dirty="0">
                          <a:solidFill>
                            <a:srgbClr val="000000"/>
                          </a:solidFill>
                          <a:latin typeface="ＭＳ 明朝"/>
                          <a:ea typeface="ＭＳ 明朝"/>
                        </a:rPr>
                        <a:t>を　　　　　　表示する。</a:t>
                      </a:r>
                    </a:p>
                  </a:txBody>
                  <a:tcPr marL="0" marR="0" marT="0" marB="0" anchor="ctr">
                    <a:lnL>
                      <a:noFill/>
                    </a:lnL>
                    <a:lnR>
                      <a:noFill/>
                    </a:lnR>
                    <a:lnT>
                      <a:noFill/>
                    </a:lnT>
                    <a:lnB>
                      <a:noFill/>
                    </a:lnB>
                  </a:tcPr>
                </a:tc>
                <a:extLst>
                  <a:ext uri="{0D108BD9-81ED-4DB2-BD59-A6C34878D82A}">
                    <a16:rowId xmlns="" xmlns:a16="http://schemas.microsoft.com/office/drawing/2014/main" val="10000"/>
                  </a:ext>
                </a:extLst>
              </a:tr>
            </a:tbl>
          </a:graphicData>
        </a:graphic>
      </p:graphicFrame>
      <p:pic>
        <p:nvPicPr>
          <p:cNvPr id="12" name="Picture 7"/>
          <p:cNvPicPr>
            <a:picLocks noChangeAspect="1" noChangeArrowheads="1"/>
          </p:cNvPicPr>
          <p:nvPr/>
        </p:nvPicPr>
        <p:blipFill>
          <a:blip r:embed="rId3" cstate="print"/>
          <a:srcRect/>
          <a:stretch>
            <a:fillRect/>
          </a:stretch>
        </p:blipFill>
        <p:spPr bwMode="auto">
          <a:xfrm>
            <a:off x="5159563" y="560034"/>
            <a:ext cx="537096" cy="146995"/>
          </a:xfrm>
          <a:prstGeom prst="rect">
            <a:avLst/>
          </a:prstGeom>
          <a:noFill/>
        </p:spPr>
      </p:pic>
      <p:pic>
        <p:nvPicPr>
          <p:cNvPr id="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49987" y="397568"/>
            <a:ext cx="537096" cy="146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正方形/長方形 9"/>
          <p:cNvSpPr/>
          <p:nvPr/>
        </p:nvSpPr>
        <p:spPr>
          <a:xfrm>
            <a:off x="384544" y="2550766"/>
            <a:ext cx="6356824" cy="12003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rtlCol="0" anchor="t">
            <a:spAutoFit/>
          </a:bodyPr>
          <a:lstStyle/>
          <a:p>
            <a:r>
              <a:rPr lang="ja-JP" altLang="en-US" sz="800" b="1" dirty="0">
                <a:solidFill>
                  <a:schemeClr val="tx1"/>
                </a:solidFill>
                <a:latin typeface="ＭＳ 明朝"/>
                <a:ea typeface="ＭＳ 明朝"/>
              </a:rPr>
              <a:t>データ化範囲</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分析対象</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入院</a:t>
            </a:r>
            <a:r>
              <a:rPr lang="en-US" altLang="ja-JP" sz="800" b="1" dirty="0">
                <a:solidFill>
                  <a:schemeClr val="tx1"/>
                </a:solidFill>
                <a:latin typeface="ＭＳ 明朝"/>
                <a:ea typeface="ＭＳ 明朝"/>
              </a:rPr>
              <a:t>(DPC</a:t>
            </a:r>
            <a:r>
              <a:rPr lang="ja-JP" altLang="en-US" sz="800" b="1" dirty="0">
                <a:solidFill>
                  <a:schemeClr val="tx1"/>
                </a:solidFill>
                <a:latin typeface="ＭＳ 明朝"/>
                <a:ea typeface="ＭＳ 明朝"/>
              </a:rPr>
              <a:t>を含む</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r>
              <a:rPr lang="ja-JP" altLang="en-US" sz="800" b="1" dirty="0">
                <a:solidFill>
                  <a:schemeClr val="tx1"/>
                </a:solidFill>
                <a:latin typeface="ＭＳ 明朝"/>
                <a:ea typeface="ＭＳ 明朝"/>
              </a:rPr>
              <a:t>入院外、調剤の電子レセプト。</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　　　　　　　　　　　　対象診療年月は平成</a:t>
            </a:r>
            <a:r>
              <a:rPr lang="en-US" altLang="ja-JP" sz="800" b="1" dirty="0">
                <a:solidFill>
                  <a:schemeClr val="tx1"/>
                </a:solidFill>
                <a:latin typeface="ＭＳ 明朝"/>
                <a:ea typeface="ＭＳ 明朝"/>
              </a:rPr>
              <a:t>26</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4</a:t>
            </a:r>
            <a:r>
              <a:rPr lang="ja-JP" altLang="en-US" sz="800" b="1" dirty="0">
                <a:solidFill>
                  <a:schemeClr val="tx1"/>
                </a:solidFill>
                <a:latin typeface="ＭＳ 明朝"/>
                <a:ea typeface="ＭＳ 明朝"/>
              </a:rPr>
              <a:t>月～平成</a:t>
            </a:r>
            <a:r>
              <a:rPr lang="en-US" altLang="ja-JP" sz="800" b="1" dirty="0">
                <a:solidFill>
                  <a:schemeClr val="tx1"/>
                </a:solidFill>
                <a:latin typeface="ＭＳ 明朝"/>
                <a:ea typeface="ＭＳ 明朝"/>
              </a:rPr>
              <a:t>27</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3</a:t>
            </a:r>
            <a:r>
              <a:rPr lang="ja-JP" altLang="en-US" sz="800" b="1" dirty="0">
                <a:solidFill>
                  <a:schemeClr val="tx1"/>
                </a:solidFill>
                <a:latin typeface="ＭＳ 明朝"/>
                <a:ea typeface="ＭＳ 明朝"/>
              </a:rPr>
              <a:t>月診療分</a:t>
            </a:r>
            <a:r>
              <a:rPr lang="en-US" altLang="ja-JP" sz="800" b="1" dirty="0">
                <a:solidFill>
                  <a:schemeClr val="tx1"/>
                </a:solidFill>
                <a:latin typeface="ＭＳ 明朝"/>
                <a:ea typeface="ＭＳ 明朝"/>
              </a:rPr>
              <a:t>(12</a:t>
            </a:r>
            <a:r>
              <a:rPr lang="ja-JP" altLang="en-US" sz="800" b="1" dirty="0">
                <a:solidFill>
                  <a:schemeClr val="tx1"/>
                </a:solidFill>
                <a:latin typeface="ＭＳ 明朝"/>
                <a:ea typeface="ＭＳ 明朝"/>
              </a:rPr>
              <a:t>カ月分</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資格確認日</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各月資格を確認して集計。</a:t>
            </a:r>
            <a:endParaRPr lang="ja-JP" altLang="en-US" sz="800" dirty="0">
              <a:solidFill>
                <a:schemeClr val="tx1"/>
              </a:solidFill>
              <a:latin typeface="ＭＳ 明朝"/>
              <a:ea typeface="ＭＳ 明朝"/>
            </a:endParaRPr>
          </a:p>
          <a:p>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医療費総計</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中分類の疾病項目毎に集計するため、データ化時点で医科レセプトが存在しない</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画像レセプト、月遅れ等</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場合集計できない。そのため他統計と一致しない。</a:t>
            </a:r>
          </a:p>
          <a:p>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レセプト件数</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中分類における疾病項目毎に集計するため、合計件数は他統計と一致しない</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一件のレセプトに複数の疾病があるため</a:t>
            </a:r>
            <a:r>
              <a:rPr lang="en-US" altLang="ja-JP" sz="800" dirty="0">
                <a:solidFill>
                  <a:schemeClr val="tx1"/>
                </a:solidFill>
                <a:latin typeface="ＭＳ 明朝"/>
                <a:ea typeface="ＭＳ 明朝"/>
              </a:rPr>
              <a:t>)</a:t>
            </a:r>
            <a:r>
              <a:rPr lang="ja-JP" altLang="en-US" sz="800" dirty="0" err="1">
                <a:solidFill>
                  <a:schemeClr val="tx1"/>
                </a:solidFill>
                <a:latin typeface="ＭＳ 明朝"/>
                <a:ea typeface="ＭＳ 明朝"/>
              </a:rPr>
              <a:t>。</a:t>
            </a:r>
            <a:endParaRPr lang="ja-JP" altLang="en-US" sz="800" dirty="0">
              <a:solidFill>
                <a:schemeClr val="tx1"/>
              </a:solidFill>
              <a:latin typeface="ＭＳ 明朝"/>
              <a:ea typeface="ＭＳ 明朝"/>
            </a:endParaRPr>
          </a:p>
          <a:p>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患者数</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中分類における疾病項目毎に集計するため、合計人数は他統計と一致しない</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複数疾病をもつ患者がいるため</a:t>
            </a:r>
            <a:r>
              <a:rPr lang="en-US" altLang="ja-JP" sz="800" dirty="0">
                <a:solidFill>
                  <a:schemeClr val="tx1"/>
                </a:solidFill>
                <a:latin typeface="ＭＳ 明朝"/>
                <a:ea typeface="ＭＳ 明朝"/>
              </a:rPr>
              <a:t>)</a:t>
            </a:r>
            <a:r>
              <a:rPr lang="ja-JP" altLang="en-US" sz="800" dirty="0" err="1">
                <a:solidFill>
                  <a:schemeClr val="tx1"/>
                </a:solidFill>
                <a:latin typeface="ＭＳ 明朝"/>
                <a:ea typeface="ＭＳ 明朝"/>
              </a:rPr>
              <a:t>。</a:t>
            </a:r>
            <a:endParaRPr lang="ja-JP" altLang="en-US" sz="800" dirty="0">
              <a:solidFill>
                <a:schemeClr val="tx1"/>
              </a:solidFill>
              <a:latin typeface="ＭＳ 明朝"/>
              <a:ea typeface="ＭＳ 明朝"/>
            </a:endParaRPr>
          </a:p>
          <a:p>
            <a:r>
              <a:rPr lang="en-US" altLang="ja-JP" sz="800" dirty="0">
                <a:solidFill>
                  <a:schemeClr val="tx1"/>
                </a:solidFill>
                <a:latin typeface="ＭＳ 明朝"/>
                <a:ea typeface="ＭＳ 明朝"/>
              </a:rPr>
              <a:t>※</a:t>
            </a:r>
            <a:r>
              <a:rPr lang="ja-JP" altLang="en-US" sz="800" dirty="0" err="1">
                <a:solidFill>
                  <a:schemeClr val="tx1"/>
                </a:solidFill>
                <a:latin typeface="ＭＳ 明朝"/>
                <a:ea typeface="ＭＳ 明朝"/>
              </a:rPr>
              <a:t>う蝕</a:t>
            </a:r>
            <a:r>
              <a:rPr lang="en-US" altLang="ja-JP" sz="800" dirty="0">
                <a:solidFill>
                  <a:schemeClr val="tx1"/>
                </a:solidFill>
                <a:latin typeface="ＭＳ 明朝"/>
                <a:ea typeface="ＭＳ 明朝"/>
              </a:rPr>
              <a:t>…｢</a:t>
            </a:r>
            <a:r>
              <a:rPr lang="ja-JP" altLang="en-US" sz="800" dirty="0" err="1">
                <a:solidFill>
                  <a:schemeClr val="tx1"/>
                </a:solidFill>
                <a:latin typeface="ＭＳ 明朝"/>
                <a:ea typeface="ＭＳ 明朝"/>
              </a:rPr>
              <a:t>う蝕</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等歯科レセプト情報と思われるものはデータ化対象外のため算出できない。</a:t>
            </a:r>
          </a:p>
          <a:p>
            <a:endParaRPr kumimoji="1" lang="ja-JP" altLang="en-US" sz="800" dirty="0">
              <a:solidFill>
                <a:schemeClr val="tx1"/>
              </a:solidFill>
              <a:latin typeface="ＭＳ 明朝"/>
              <a:ea typeface="ＭＳ 明朝"/>
            </a:endParaRPr>
          </a:p>
        </p:txBody>
      </p:sp>
      <p:pic>
        <p:nvPicPr>
          <p:cNvPr id="40962" name="table70"/>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762000"/>
            <a:ext cx="6350000" cy="97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63" name="table71"/>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1727200"/>
            <a:ext cx="63500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4442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0360" y="704299"/>
            <a:ext cx="6515100" cy="648072"/>
          </a:xfrm>
        </p:spPr>
        <p:txBody>
          <a:bodyPr>
            <a:normAutofit/>
          </a:bodyPr>
          <a:lstStyle/>
          <a:p>
            <a:pPr algn="l"/>
            <a:r>
              <a:rPr lang="ja-JP" altLang="en-US" sz="1400" dirty="0">
                <a:latin typeface="+mj-ea"/>
              </a:rPr>
              <a:t>（</a:t>
            </a:r>
            <a:r>
              <a:rPr lang="en-US" altLang="ja-JP" sz="1400" dirty="0">
                <a:latin typeface="+mj-ea"/>
              </a:rPr>
              <a:t>1</a:t>
            </a:r>
            <a:r>
              <a:rPr lang="ja-JP" altLang="en-US" sz="1400" dirty="0">
                <a:latin typeface="+mj-ea"/>
              </a:rPr>
              <a:t>）死亡数・性・死因（簡単分類）別状況　</a:t>
            </a:r>
            <a:r>
              <a:rPr lang="en-US" altLang="ja-JP" sz="1400" dirty="0">
                <a:latin typeface="+mj-ea"/>
              </a:rPr>
              <a:t/>
            </a:r>
            <a:br>
              <a:rPr lang="en-US" altLang="ja-JP" sz="1400" dirty="0">
                <a:latin typeface="+mj-ea"/>
              </a:rPr>
            </a:br>
            <a:r>
              <a:rPr lang="ja-JP" altLang="en-US" sz="1300" dirty="0">
                <a:latin typeface="+mj-ea"/>
              </a:rPr>
              <a:t>下野市・栃木県・全国比較（平成</a:t>
            </a:r>
            <a:r>
              <a:rPr lang="en-US" altLang="ja-JP" sz="1300" dirty="0">
                <a:latin typeface="+mj-ea"/>
              </a:rPr>
              <a:t>26</a:t>
            </a:r>
            <a:r>
              <a:rPr lang="ja-JP" altLang="en-US" sz="1300" dirty="0">
                <a:latin typeface="+mj-ea"/>
              </a:rPr>
              <a:t>年度）</a:t>
            </a:r>
            <a:endParaRPr kumimoji="1" lang="ja-JP" altLang="en-US" sz="1300" dirty="0">
              <a:latin typeface="+mj-ea"/>
            </a:endParaRPr>
          </a:p>
        </p:txBody>
      </p:sp>
      <p:sp>
        <p:nvSpPr>
          <p:cNvPr id="3" name="コンテンツ プレースホルダー 2"/>
          <p:cNvSpPr>
            <a:spLocks noGrp="1"/>
          </p:cNvSpPr>
          <p:nvPr>
            <p:ph idx="1"/>
          </p:nvPr>
        </p:nvSpPr>
        <p:spPr>
          <a:xfrm>
            <a:off x="331580" y="1187624"/>
            <a:ext cx="6172200" cy="7704856"/>
          </a:xfrm>
        </p:spPr>
        <p:txBody>
          <a:bodyPr/>
          <a:lstStyle/>
          <a:p>
            <a:pPr marL="0" indent="0">
              <a:buNone/>
            </a:pPr>
            <a:endParaRPr kumimoji="1" lang="en-US" altLang="ja-JP" sz="1400" dirty="0"/>
          </a:p>
          <a:p>
            <a:pPr marL="0" indent="0">
              <a:buNone/>
            </a:pPr>
            <a:endParaRPr lang="en-US" altLang="ja-JP" sz="1400" dirty="0"/>
          </a:p>
          <a:p>
            <a:pPr marL="0" indent="0">
              <a:buNone/>
            </a:pPr>
            <a:endParaRPr lang="en-US" altLang="ja-JP" sz="1400" dirty="0"/>
          </a:p>
          <a:p>
            <a:pPr marL="0" indent="0">
              <a:buNone/>
            </a:pPr>
            <a:endParaRPr kumimoji="1" lang="en-US" altLang="ja-JP" sz="1400" dirty="0"/>
          </a:p>
          <a:p>
            <a:pPr marL="0" indent="0">
              <a:buNone/>
            </a:pPr>
            <a:endParaRPr lang="en-US" altLang="ja-JP" sz="1400" dirty="0"/>
          </a:p>
          <a:p>
            <a:pPr marL="0" indent="0">
              <a:buNone/>
            </a:pPr>
            <a:endParaRPr kumimoji="1" lang="en-US" altLang="ja-JP" sz="1400" dirty="0"/>
          </a:p>
          <a:p>
            <a:pPr marL="0" indent="0">
              <a:buNone/>
            </a:pPr>
            <a:endParaRPr lang="en-US" altLang="ja-JP" sz="1400" dirty="0"/>
          </a:p>
          <a:p>
            <a:pPr marL="0" indent="0">
              <a:buNone/>
            </a:pPr>
            <a:endParaRPr kumimoji="1" lang="en-US" altLang="ja-JP" sz="1400" dirty="0"/>
          </a:p>
          <a:p>
            <a:pPr marL="0" indent="0">
              <a:buNone/>
            </a:pPr>
            <a:endParaRPr lang="en-US" altLang="ja-JP" sz="1400" dirty="0"/>
          </a:p>
          <a:p>
            <a:pPr marL="0" indent="0">
              <a:buNone/>
            </a:pPr>
            <a:endParaRPr kumimoji="1" lang="en-US" altLang="ja-JP" sz="1400" dirty="0"/>
          </a:p>
          <a:p>
            <a:pPr marL="0" indent="0">
              <a:buNone/>
            </a:pPr>
            <a:endParaRPr lang="en-US" altLang="ja-JP" sz="1400" dirty="0"/>
          </a:p>
          <a:p>
            <a:pPr marL="0" indent="0">
              <a:buNone/>
            </a:pPr>
            <a:endParaRPr kumimoji="1" lang="en-US" altLang="ja-JP" sz="1400" dirty="0"/>
          </a:p>
          <a:p>
            <a:pPr marL="0" indent="0">
              <a:buNone/>
            </a:pPr>
            <a:endParaRPr lang="en-US" altLang="ja-JP" sz="1400" dirty="0"/>
          </a:p>
          <a:p>
            <a:pPr marL="0" indent="0">
              <a:buNone/>
            </a:pPr>
            <a:endParaRPr kumimoji="1" lang="en-US" altLang="ja-JP" sz="1400" dirty="0"/>
          </a:p>
          <a:p>
            <a:pPr marL="0" indent="0">
              <a:buNone/>
            </a:pPr>
            <a:endParaRPr lang="en-US" altLang="ja-JP" sz="1400" dirty="0"/>
          </a:p>
          <a:p>
            <a:pPr marL="0" indent="0">
              <a:buNone/>
            </a:pPr>
            <a:endParaRPr kumimoji="1" lang="en-US" altLang="ja-JP" sz="1400" dirty="0"/>
          </a:p>
          <a:p>
            <a:pPr marL="0" indent="0">
              <a:buNone/>
            </a:pPr>
            <a:endParaRPr lang="en-US" altLang="ja-JP" sz="1400" dirty="0"/>
          </a:p>
          <a:p>
            <a:pPr marL="0" indent="0">
              <a:buNone/>
            </a:pPr>
            <a:endParaRPr kumimoji="1" lang="en-US" altLang="ja-JP" sz="1400" dirty="0"/>
          </a:p>
          <a:p>
            <a:pPr marL="0" indent="0">
              <a:buNone/>
            </a:pPr>
            <a:endParaRPr lang="en-US" altLang="ja-JP" sz="1400" dirty="0"/>
          </a:p>
          <a:p>
            <a:pPr marL="0" indent="0">
              <a:buNone/>
            </a:pPr>
            <a:endParaRPr kumimoji="1" lang="en-US" altLang="ja-JP" sz="1400" dirty="0"/>
          </a:p>
          <a:p>
            <a:pPr marL="0" indent="0">
              <a:buNone/>
            </a:pPr>
            <a:endParaRPr lang="en-US" altLang="ja-JP" sz="1400" dirty="0"/>
          </a:p>
          <a:p>
            <a:pPr marL="0" indent="0">
              <a:buNone/>
            </a:pPr>
            <a:endParaRPr kumimoji="1" lang="en-US" altLang="ja-JP" sz="1400" dirty="0"/>
          </a:p>
          <a:p>
            <a:pPr marL="0" indent="0">
              <a:buNone/>
            </a:pPr>
            <a:endParaRPr lang="en-US" altLang="ja-JP" sz="1400" dirty="0"/>
          </a:p>
          <a:p>
            <a:pPr marL="0" indent="0">
              <a:buNone/>
            </a:pPr>
            <a:endParaRPr kumimoji="1" lang="en-US" altLang="ja-JP" sz="1400" dirty="0"/>
          </a:p>
          <a:p>
            <a:pPr marL="0" indent="0">
              <a:buNone/>
            </a:pPr>
            <a:endParaRPr lang="en-US" altLang="ja-JP" sz="1400" dirty="0"/>
          </a:p>
          <a:p>
            <a:pPr marL="0" indent="0">
              <a:buNone/>
            </a:pPr>
            <a:endParaRPr lang="en-US" altLang="ja-JP" sz="1400" dirty="0"/>
          </a:p>
          <a:p>
            <a:pPr marL="0" indent="0">
              <a:buNone/>
            </a:pPr>
            <a:endParaRPr lang="en-US" altLang="ja-JP" sz="1100" dirty="0"/>
          </a:p>
          <a:p>
            <a:pPr marL="0" indent="0">
              <a:buNone/>
            </a:pPr>
            <a:r>
              <a:rPr lang="ja-JP" altLang="en-US" sz="1100" dirty="0"/>
              <a:t>　</a:t>
            </a:r>
            <a:r>
              <a:rPr lang="ja-JP" altLang="en-US" sz="1100" dirty="0">
                <a:latin typeface="+mn-ea"/>
              </a:rPr>
              <a:t>死因別死亡の割合は、下野市・栃木県・国共に悪性新生物、心疾患、脳血管疾患で全体の</a:t>
            </a:r>
            <a:r>
              <a:rPr lang="en-US" altLang="ja-JP" sz="1100" dirty="0">
                <a:latin typeface="+mn-ea"/>
              </a:rPr>
              <a:t>50</a:t>
            </a:r>
            <a:r>
              <a:rPr lang="ja-JP" altLang="en-US" sz="1100" dirty="0">
                <a:latin typeface="+mn-ea"/>
              </a:rPr>
              <a:t>％以上を占めている。</a:t>
            </a:r>
            <a:endParaRPr lang="en-US" altLang="ja-JP" sz="1100" dirty="0">
              <a:latin typeface="+mn-ea"/>
            </a:endParaRPr>
          </a:p>
          <a:p>
            <a:pPr marL="0" indent="0">
              <a:buNone/>
            </a:pPr>
            <a:r>
              <a:rPr kumimoji="1" lang="ja-JP" altLang="en-US" sz="1100" dirty="0">
                <a:latin typeface="+mn-ea"/>
              </a:rPr>
              <a:t>　下野市は、脳血管疾患の死因割合が栃木県・国よりも多い。また、糖尿病の死因割合順位が</a:t>
            </a:r>
            <a:r>
              <a:rPr kumimoji="1" lang="en-US" altLang="ja-JP" sz="1100" dirty="0">
                <a:latin typeface="+mn-ea"/>
              </a:rPr>
              <a:t>8</a:t>
            </a:r>
            <a:r>
              <a:rPr kumimoji="1" lang="ja-JP" altLang="en-US" sz="1100" dirty="0">
                <a:latin typeface="+mn-ea"/>
              </a:rPr>
              <a:t>位であり、栃木県・国と比べると上位となっている。</a:t>
            </a:r>
            <a:endParaRPr kumimoji="1" lang="en-US" altLang="ja-JP" sz="1100" dirty="0">
              <a:latin typeface="+mn-ea"/>
            </a:endParaRPr>
          </a:p>
          <a:p>
            <a:pPr marL="0" indent="0">
              <a:buNone/>
            </a:pPr>
            <a:endParaRPr lang="en-US" altLang="ja-JP" sz="1400" dirty="0">
              <a:latin typeface="+mn-ea"/>
            </a:endParaRPr>
          </a:p>
          <a:p>
            <a:pPr marL="0" indent="0">
              <a:buNone/>
            </a:pPr>
            <a:endParaRPr kumimoji="1" lang="en-US" altLang="ja-JP" sz="1400" dirty="0">
              <a:latin typeface="+mn-ea"/>
            </a:endParaRPr>
          </a:p>
          <a:p>
            <a:pPr marL="0" indent="0">
              <a:buNone/>
            </a:pPr>
            <a:endParaRPr lang="en-US" altLang="ja-JP" sz="1400" dirty="0">
              <a:latin typeface="+mn-ea"/>
            </a:endParaRPr>
          </a:p>
          <a:p>
            <a:pPr marL="0" indent="0">
              <a:buNone/>
            </a:pPr>
            <a:endParaRPr kumimoji="1" lang="en-US" altLang="ja-JP" sz="1400" dirty="0" smtClean="0"/>
          </a:p>
          <a:p>
            <a:pPr marL="0" indent="0">
              <a:buNone/>
            </a:pPr>
            <a:endParaRPr lang="en-US" altLang="ja-JP" sz="1400" dirty="0" smtClean="0"/>
          </a:p>
          <a:p>
            <a:pPr marL="0" indent="0">
              <a:buNone/>
            </a:pPr>
            <a:endParaRPr kumimoji="1" lang="en-US" altLang="ja-JP" sz="1400" dirty="0" smtClean="0"/>
          </a:p>
          <a:p>
            <a:pPr marL="0" indent="0">
              <a:buNone/>
            </a:pPr>
            <a:endParaRPr lang="en-US" altLang="ja-JP" sz="1400" dirty="0"/>
          </a:p>
          <a:p>
            <a:pPr marL="0" indent="0">
              <a:buNone/>
            </a:pPr>
            <a:endParaRPr kumimoji="1" lang="en-US" altLang="ja-JP" sz="1400" dirty="0"/>
          </a:p>
          <a:p>
            <a:pPr marL="0" indent="0">
              <a:buNone/>
            </a:pPr>
            <a:endParaRPr lang="en-US" altLang="ja-JP" sz="1400" dirty="0"/>
          </a:p>
          <a:p>
            <a:pPr marL="0" indent="0">
              <a:buNone/>
            </a:pPr>
            <a:endParaRPr kumimoji="1" lang="en-US" altLang="ja-JP" sz="1400" dirty="0"/>
          </a:p>
          <a:p>
            <a:pPr marL="0" indent="0">
              <a:buNone/>
            </a:pPr>
            <a:endParaRPr lang="en-US" altLang="ja-JP" sz="1400" dirty="0" smtClean="0"/>
          </a:p>
          <a:p>
            <a:pPr marL="0" indent="0">
              <a:buNone/>
            </a:pPr>
            <a:endParaRPr kumimoji="1" lang="en-US" altLang="ja-JP" sz="1400" dirty="0" smtClean="0"/>
          </a:p>
          <a:p>
            <a:pPr marL="0" indent="0">
              <a:buNone/>
            </a:pPr>
            <a:endParaRPr lang="en-US" altLang="ja-JP" sz="1400" dirty="0" smtClean="0"/>
          </a:p>
          <a:p>
            <a:pPr marL="0" indent="0">
              <a:buNone/>
            </a:pPr>
            <a:endParaRPr kumimoji="1" lang="en-US" altLang="ja-JP" sz="1400"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ja-JP" altLang="en-US" dirty="0"/>
          </a:p>
        </p:txBody>
      </p:sp>
      <p:graphicFrame>
        <p:nvGraphicFramePr>
          <p:cNvPr id="6" name="表 5"/>
          <p:cNvGraphicFramePr>
            <a:graphicFrameLocks noGrp="1"/>
          </p:cNvGraphicFramePr>
          <p:nvPr>
            <p:extLst>
              <p:ext uri="{D42A27DB-BD31-4B8C-83A1-F6EECF244321}">
                <p14:modId xmlns:p14="http://schemas.microsoft.com/office/powerpoint/2010/main" val="4275526489"/>
              </p:ext>
            </p:extLst>
          </p:nvPr>
        </p:nvGraphicFramePr>
        <p:xfrm>
          <a:off x="341811" y="1763688"/>
          <a:ext cx="6172199" cy="2469471"/>
        </p:xfrm>
        <a:graphic>
          <a:graphicData uri="http://schemas.openxmlformats.org/drawingml/2006/table">
            <a:tbl>
              <a:tblPr/>
              <a:tblGrid>
                <a:gridCol w="390791">
                  <a:extLst>
                    <a:ext uri="{9D8B030D-6E8A-4147-A177-3AD203B41FA5}">
                      <a16:colId xmlns="" xmlns:a16="http://schemas.microsoft.com/office/drawing/2014/main" val="20000"/>
                    </a:ext>
                  </a:extLst>
                </a:gridCol>
                <a:gridCol w="390791">
                  <a:extLst>
                    <a:ext uri="{9D8B030D-6E8A-4147-A177-3AD203B41FA5}">
                      <a16:colId xmlns="" xmlns:a16="http://schemas.microsoft.com/office/drawing/2014/main" val="20001"/>
                    </a:ext>
                  </a:extLst>
                </a:gridCol>
                <a:gridCol w="390791">
                  <a:extLst>
                    <a:ext uri="{9D8B030D-6E8A-4147-A177-3AD203B41FA5}">
                      <a16:colId xmlns="" xmlns:a16="http://schemas.microsoft.com/office/drawing/2014/main" val="20002"/>
                    </a:ext>
                  </a:extLst>
                </a:gridCol>
                <a:gridCol w="1275818">
                  <a:extLst>
                    <a:ext uri="{9D8B030D-6E8A-4147-A177-3AD203B41FA5}">
                      <a16:colId xmlns="" xmlns:a16="http://schemas.microsoft.com/office/drawing/2014/main" val="20003"/>
                    </a:ext>
                  </a:extLst>
                </a:gridCol>
                <a:gridCol w="620668">
                  <a:extLst>
                    <a:ext uri="{9D8B030D-6E8A-4147-A177-3AD203B41FA5}">
                      <a16:colId xmlns="" xmlns:a16="http://schemas.microsoft.com/office/drawing/2014/main" val="20004"/>
                    </a:ext>
                  </a:extLst>
                </a:gridCol>
                <a:gridCol w="620668">
                  <a:extLst>
                    <a:ext uri="{9D8B030D-6E8A-4147-A177-3AD203B41FA5}">
                      <a16:colId xmlns="" xmlns:a16="http://schemas.microsoft.com/office/drawing/2014/main" val="20005"/>
                    </a:ext>
                  </a:extLst>
                </a:gridCol>
                <a:gridCol w="620668">
                  <a:extLst>
                    <a:ext uri="{9D8B030D-6E8A-4147-A177-3AD203B41FA5}">
                      <a16:colId xmlns="" xmlns:a16="http://schemas.microsoft.com/office/drawing/2014/main" val="20006"/>
                    </a:ext>
                  </a:extLst>
                </a:gridCol>
                <a:gridCol w="620668">
                  <a:extLst>
                    <a:ext uri="{9D8B030D-6E8A-4147-A177-3AD203B41FA5}">
                      <a16:colId xmlns="" xmlns:a16="http://schemas.microsoft.com/office/drawing/2014/main" val="20007"/>
                    </a:ext>
                  </a:extLst>
                </a:gridCol>
                <a:gridCol w="620668">
                  <a:extLst>
                    <a:ext uri="{9D8B030D-6E8A-4147-A177-3AD203B41FA5}">
                      <a16:colId xmlns="" xmlns:a16="http://schemas.microsoft.com/office/drawing/2014/main" val="20008"/>
                    </a:ext>
                  </a:extLst>
                </a:gridCol>
                <a:gridCol w="620668">
                  <a:extLst>
                    <a:ext uri="{9D8B030D-6E8A-4147-A177-3AD203B41FA5}">
                      <a16:colId xmlns="" xmlns:a16="http://schemas.microsoft.com/office/drawing/2014/main" val="20009"/>
                    </a:ext>
                  </a:extLst>
                </a:gridCol>
              </a:tblGrid>
              <a:tr h="517223">
                <a:tc>
                  <a:txBody>
                    <a:bodyPr/>
                    <a:lstStyle/>
                    <a:p>
                      <a:pPr algn="ctr" fontAlgn="ctr"/>
                      <a:r>
                        <a:rPr lang="ja-JP" altLang="en-US" sz="1000" b="0" i="0" u="none" strike="noStrike" dirty="0">
                          <a:solidFill>
                            <a:srgbClr val="000000"/>
                          </a:solidFill>
                          <a:effectLst/>
                          <a:latin typeface="+mn-ea"/>
                          <a:ea typeface="+mn-ea"/>
                        </a:rPr>
                        <a:t>下野市</a:t>
                      </a:r>
                    </a:p>
                  </a:txBody>
                  <a:tcPr marL="8620" marR="8620" marT="862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mn-ea"/>
                          <a:ea typeface="+mn-ea"/>
                        </a:rPr>
                        <a:t>栃木県</a:t>
                      </a:r>
                    </a:p>
                  </a:txBody>
                  <a:tcPr marL="8620" marR="8620" marT="862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mn-ea"/>
                          <a:ea typeface="+mn-ea"/>
                        </a:rPr>
                        <a:t>全国</a:t>
                      </a:r>
                    </a:p>
                  </a:txBody>
                  <a:tcPr marL="8620" marR="8620" marT="862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1000" b="0" i="0" u="none" strike="noStrike">
                          <a:solidFill>
                            <a:srgbClr val="000000"/>
                          </a:solidFill>
                          <a:effectLst/>
                          <a:latin typeface="+mn-ea"/>
                          <a:ea typeface="+mn-ea"/>
                        </a:rPr>
                        <a:t>死因</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ja-JP" altLang="en-US" sz="1000" b="0" i="0" u="none" strike="noStrike">
                          <a:solidFill>
                            <a:srgbClr val="000000"/>
                          </a:solidFill>
                          <a:effectLst/>
                          <a:latin typeface="+mn-ea"/>
                          <a:ea typeface="+mn-ea"/>
                        </a:rPr>
                        <a:t>下野市</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ja-JP" altLang="en-US" sz="1000" b="0" i="0" u="none" strike="noStrike" dirty="0">
                          <a:solidFill>
                            <a:srgbClr val="000000"/>
                          </a:solidFill>
                          <a:effectLst/>
                          <a:latin typeface="+mn-ea"/>
                          <a:ea typeface="+mn-ea"/>
                        </a:rPr>
                        <a:t>栃木県</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ja-JP" altLang="en-US" sz="1000" b="0" i="0" u="none" strike="noStrike">
                          <a:solidFill>
                            <a:srgbClr val="000000"/>
                          </a:solidFill>
                          <a:effectLst/>
                          <a:latin typeface="+mn-ea"/>
                          <a:ea typeface="+mn-ea"/>
                        </a:rPr>
                        <a:t>全国</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 xmlns:a16="http://schemas.microsoft.com/office/drawing/2014/main" val="10000"/>
                  </a:ext>
                </a:extLst>
              </a:tr>
              <a:tr h="181028">
                <a:tc gridSpan="3">
                  <a:txBody>
                    <a:bodyPr/>
                    <a:lstStyle/>
                    <a:p>
                      <a:pPr algn="ctr" fontAlgn="ctr"/>
                      <a:r>
                        <a:rPr lang="ja-JP" altLang="en-US" sz="1000" b="0" i="0" u="none" strike="noStrike">
                          <a:solidFill>
                            <a:srgbClr val="000000"/>
                          </a:solidFill>
                          <a:effectLst/>
                          <a:latin typeface="+mn-ea"/>
                          <a:ea typeface="+mn-ea"/>
                        </a:rPr>
                        <a:t>死因順位</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000" b="0" i="0" u="none" strike="noStrike">
                          <a:solidFill>
                            <a:srgbClr val="000000"/>
                          </a:solidFill>
                          <a:effectLst/>
                          <a:latin typeface="+mn-ea"/>
                          <a:ea typeface="+mn-ea"/>
                        </a:rPr>
                        <a:t>死亡数</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mn-ea"/>
                          <a:ea typeface="+mn-ea"/>
                        </a:rPr>
                        <a:t>構成比</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mn-ea"/>
                          <a:ea typeface="+mn-ea"/>
                        </a:rPr>
                        <a:t>死亡数</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mn-ea"/>
                          <a:ea typeface="+mn-ea"/>
                        </a:rPr>
                        <a:t>構成比</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mn-ea"/>
                          <a:ea typeface="+mn-ea"/>
                        </a:rPr>
                        <a:t>死亡数</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mn-ea"/>
                          <a:ea typeface="+mn-ea"/>
                        </a:rPr>
                        <a:t>構成比</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160339">
                <a:tc>
                  <a:txBody>
                    <a:bodyPr/>
                    <a:lstStyle/>
                    <a:p>
                      <a:pPr algn="ctr" fontAlgn="ctr"/>
                      <a:r>
                        <a:rPr lang="en-US" altLang="ja-JP" sz="1000" b="0" i="0" u="none" strike="noStrike">
                          <a:solidFill>
                            <a:srgbClr val="000000"/>
                          </a:solidFill>
                          <a:effectLst/>
                          <a:latin typeface="+mn-ea"/>
                          <a:ea typeface="+mn-ea"/>
                        </a:rPr>
                        <a:t>1</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1</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1</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mn-ea"/>
                          <a:ea typeface="+mn-ea"/>
                        </a:rPr>
                        <a:t>悪性新生物</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137</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26.2%</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5,713</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27.5%</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368,103</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28.9%</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160339">
                <a:tc>
                  <a:txBody>
                    <a:bodyPr/>
                    <a:lstStyle/>
                    <a:p>
                      <a:pPr algn="ctr" fontAlgn="ctr"/>
                      <a:r>
                        <a:rPr lang="en-US" altLang="ja-JP" sz="1000" b="0" i="0" u="none" strike="noStrike">
                          <a:solidFill>
                            <a:srgbClr val="000000"/>
                          </a:solidFill>
                          <a:effectLst/>
                          <a:latin typeface="+mn-ea"/>
                          <a:ea typeface="+mn-ea"/>
                        </a:rPr>
                        <a:t>2</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2</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2</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mn-ea"/>
                          <a:ea typeface="+mn-ea"/>
                        </a:rPr>
                        <a:t>心　疾　患</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72</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13.8%</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3,382</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16.3%</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196,925</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15.5%</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160339">
                <a:tc>
                  <a:txBody>
                    <a:bodyPr/>
                    <a:lstStyle/>
                    <a:p>
                      <a:pPr algn="ctr" fontAlgn="ctr"/>
                      <a:r>
                        <a:rPr lang="en-US" altLang="ja-JP" sz="1000" b="0" i="0" u="none" strike="noStrike">
                          <a:solidFill>
                            <a:srgbClr val="000000"/>
                          </a:solidFill>
                          <a:effectLst/>
                          <a:latin typeface="+mn-ea"/>
                          <a:ea typeface="+mn-ea"/>
                        </a:rPr>
                        <a:t>3</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3</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4</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mn-ea"/>
                          <a:ea typeface="+mn-ea"/>
                        </a:rPr>
                        <a:t>脳血管疾患</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62</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11.9%</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dirty="0">
                          <a:solidFill>
                            <a:srgbClr val="000000"/>
                          </a:solidFill>
                          <a:effectLst/>
                          <a:latin typeface="+mn-ea"/>
                          <a:ea typeface="+mn-ea"/>
                        </a:rPr>
                        <a:t>2,197</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10.6%</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114,207</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9.0%</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160339">
                <a:tc>
                  <a:txBody>
                    <a:bodyPr/>
                    <a:lstStyle/>
                    <a:p>
                      <a:pPr algn="ctr" fontAlgn="ctr"/>
                      <a:r>
                        <a:rPr lang="en-US" altLang="ja-JP" sz="1000" b="0" i="0" u="none" strike="noStrike" dirty="0">
                          <a:solidFill>
                            <a:srgbClr val="000000"/>
                          </a:solidFill>
                          <a:effectLst/>
                          <a:latin typeface="+mn-ea"/>
                          <a:ea typeface="+mn-ea"/>
                        </a:rPr>
                        <a:t>4</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5</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5</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mn-ea"/>
                          <a:ea typeface="+mn-ea"/>
                        </a:rPr>
                        <a:t>老　　衰</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56</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10.7%</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1,317</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6.3%</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75,389</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5.9%</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160339">
                <a:tc>
                  <a:txBody>
                    <a:bodyPr/>
                    <a:lstStyle/>
                    <a:p>
                      <a:pPr algn="ctr" fontAlgn="ctr"/>
                      <a:r>
                        <a:rPr lang="en-US" altLang="ja-JP" sz="1000" b="0" i="0" u="none" strike="noStrike">
                          <a:solidFill>
                            <a:srgbClr val="000000"/>
                          </a:solidFill>
                          <a:effectLst/>
                          <a:latin typeface="+mn-ea"/>
                          <a:ea typeface="+mn-ea"/>
                        </a:rPr>
                        <a:t>5</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4</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3</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mn-ea"/>
                          <a:ea typeface="+mn-ea"/>
                        </a:rPr>
                        <a:t>肺　　炎</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55</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10.5%</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1,980</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9.5%</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119,650</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9.4%</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160339">
                <a:tc>
                  <a:txBody>
                    <a:bodyPr/>
                    <a:lstStyle/>
                    <a:p>
                      <a:pPr algn="ctr" fontAlgn="ctr"/>
                      <a:r>
                        <a:rPr lang="en-US" altLang="ja-JP" sz="1000" b="0" i="0" u="none" strike="noStrike">
                          <a:solidFill>
                            <a:srgbClr val="000000"/>
                          </a:solidFill>
                          <a:effectLst/>
                          <a:latin typeface="+mn-ea"/>
                          <a:ea typeface="+mn-ea"/>
                        </a:rPr>
                        <a:t>6</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6</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6</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mn-ea"/>
                          <a:ea typeface="+mn-ea"/>
                        </a:rPr>
                        <a:t>不慮の事故</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14</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2.7%</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553</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2.7%</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39,029</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3.1%</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160339">
                <a:tc>
                  <a:txBody>
                    <a:bodyPr/>
                    <a:lstStyle/>
                    <a:p>
                      <a:pPr algn="ctr" fontAlgn="ctr"/>
                      <a:r>
                        <a:rPr lang="en-US" altLang="ja-JP" sz="1000" b="0" i="0" u="none" strike="noStrike">
                          <a:solidFill>
                            <a:srgbClr val="000000"/>
                          </a:solidFill>
                          <a:effectLst/>
                          <a:latin typeface="+mn-ea"/>
                          <a:ea typeface="+mn-ea"/>
                        </a:rPr>
                        <a:t>7</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8</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7</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mn-ea"/>
                          <a:ea typeface="+mn-ea"/>
                        </a:rPr>
                        <a:t>腎　不　全</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12</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2.3%</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379</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1.8%</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24,776</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1.9%</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160339">
                <a:tc>
                  <a:txBody>
                    <a:bodyPr/>
                    <a:lstStyle/>
                    <a:p>
                      <a:pPr algn="ctr" fontAlgn="ctr"/>
                      <a:r>
                        <a:rPr lang="en-US" altLang="ja-JP" sz="1000" b="0" i="0" u="none" strike="noStrike">
                          <a:solidFill>
                            <a:srgbClr val="000000"/>
                          </a:solidFill>
                          <a:effectLst/>
                          <a:latin typeface="+mn-ea"/>
                          <a:ea typeface="+mn-ea"/>
                        </a:rPr>
                        <a:t>8</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12</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12</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mn-ea"/>
                          <a:ea typeface="+mn-ea"/>
                        </a:rPr>
                        <a:t>糖　尿　病</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8</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1.5%</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233</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1.1%</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13,669</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dirty="0">
                          <a:solidFill>
                            <a:srgbClr val="000000"/>
                          </a:solidFill>
                          <a:effectLst/>
                          <a:latin typeface="+mn-ea"/>
                          <a:ea typeface="+mn-ea"/>
                        </a:rPr>
                        <a:t>1.1%</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9"/>
                  </a:ext>
                </a:extLst>
              </a:tr>
              <a:tr h="160339">
                <a:tc>
                  <a:txBody>
                    <a:bodyPr/>
                    <a:lstStyle/>
                    <a:p>
                      <a:pPr algn="ctr" fontAlgn="ctr"/>
                      <a:r>
                        <a:rPr lang="en-US" altLang="ja-JP" sz="1000" b="0" i="0" u="none" strike="noStrike">
                          <a:solidFill>
                            <a:srgbClr val="000000"/>
                          </a:solidFill>
                          <a:effectLst/>
                          <a:latin typeface="+mn-ea"/>
                          <a:ea typeface="+mn-ea"/>
                        </a:rPr>
                        <a:t>9</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7</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8</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mn-ea"/>
                          <a:ea typeface="+mn-ea"/>
                        </a:rPr>
                        <a:t>自　　殺</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7</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1.3%</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392</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1.9%</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24,417</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dirty="0">
                          <a:solidFill>
                            <a:srgbClr val="000000"/>
                          </a:solidFill>
                          <a:effectLst/>
                          <a:latin typeface="+mn-ea"/>
                          <a:ea typeface="+mn-ea"/>
                        </a:rPr>
                        <a:t>1.9%</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0"/>
                  </a:ext>
                </a:extLst>
              </a:tr>
              <a:tr h="160339">
                <a:tc rowSpan="2">
                  <a:txBody>
                    <a:bodyPr/>
                    <a:lstStyle/>
                    <a:p>
                      <a:pPr algn="ctr" fontAlgn="ctr"/>
                      <a:r>
                        <a:rPr lang="en-US" altLang="ja-JP" sz="1000" b="0" i="0" u="none" strike="noStrike">
                          <a:solidFill>
                            <a:srgbClr val="000000"/>
                          </a:solidFill>
                          <a:effectLst/>
                          <a:latin typeface="+mn-ea"/>
                          <a:ea typeface="+mn-ea"/>
                        </a:rPr>
                        <a:t>10</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10</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9</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mn-ea"/>
                          <a:ea typeface="+mn-ea"/>
                        </a:rPr>
                        <a:t>大動脈瘤及び解離</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6</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1.1%</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270</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1.3%</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16,423</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dirty="0">
                          <a:solidFill>
                            <a:srgbClr val="000000"/>
                          </a:solidFill>
                          <a:effectLst/>
                          <a:latin typeface="+mn-ea"/>
                          <a:ea typeface="+mn-ea"/>
                        </a:rPr>
                        <a:t>1.3%</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1"/>
                  </a:ext>
                </a:extLst>
              </a:tr>
              <a:tr h="160339">
                <a:tc vMerge="1">
                  <a:txBody>
                    <a:bodyPr/>
                    <a:lstStyle/>
                    <a:p>
                      <a:endParaRPr kumimoji="1" lang="ja-JP" altLang="en-US"/>
                    </a:p>
                  </a:txBody>
                  <a:tcPr/>
                </a:tc>
                <a:tc>
                  <a:txBody>
                    <a:bodyPr/>
                    <a:lstStyle/>
                    <a:p>
                      <a:pPr algn="ctr" fontAlgn="ctr"/>
                      <a:r>
                        <a:rPr lang="en-US" altLang="ja-JP" sz="1000" b="0" i="0" u="none" strike="noStrike">
                          <a:solidFill>
                            <a:srgbClr val="000000"/>
                          </a:solidFill>
                          <a:effectLst/>
                          <a:latin typeface="+mn-ea"/>
                          <a:ea typeface="+mn-ea"/>
                        </a:rPr>
                        <a:t>9</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mn-ea"/>
                          <a:ea typeface="+mn-ea"/>
                        </a:rPr>
                        <a:t>10</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000" b="0" i="0" u="none" strike="noStrike">
                          <a:solidFill>
                            <a:srgbClr val="000000"/>
                          </a:solidFill>
                          <a:effectLst/>
                          <a:latin typeface="+mn-ea"/>
                          <a:ea typeface="+mn-ea"/>
                        </a:rPr>
                        <a:t>慢性閉塞性肺疾患</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mn-ea"/>
                          <a:ea typeface="+mn-ea"/>
                        </a:rPr>
                        <a:t>6</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dirty="0">
                          <a:solidFill>
                            <a:srgbClr val="000000"/>
                          </a:solidFill>
                          <a:effectLst/>
                          <a:latin typeface="+mn-ea"/>
                          <a:ea typeface="+mn-ea"/>
                        </a:rPr>
                        <a:t>1.1%</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dirty="0">
                          <a:solidFill>
                            <a:srgbClr val="000000"/>
                          </a:solidFill>
                          <a:effectLst/>
                          <a:latin typeface="+mn-ea"/>
                          <a:ea typeface="+mn-ea"/>
                        </a:rPr>
                        <a:t>278</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dirty="0">
                          <a:solidFill>
                            <a:srgbClr val="000000"/>
                          </a:solidFill>
                          <a:effectLst/>
                          <a:latin typeface="+mn-ea"/>
                          <a:ea typeface="+mn-ea"/>
                        </a:rPr>
                        <a:t>1.3%</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dirty="0">
                          <a:solidFill>
                            <a:srgbClr val="000000"/>
                          </a:solidFill>
                          <a:effectLst/>
                          <a:latin typeface="+mn-ea"/>
                          <a:ea typeface="+mn-ea"/>
                        </a:rPr>
                        <a:t>16,184</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dirty="0">
                          <a:solidFill>
                            <a:srgbClr val="000000"/>
                          </a:solidFill>
                          <a:effectLst/>
                          <a:latin typeface="+mn-ea"/>
                          <a:ea typeface="+mn-ea"/>
                        </a:rPr>
                        <a:t>1.3%</a:t>
                      </a:r>
                    </a:p>
                  </a:txBody>
                  <a:tcPr marL="8620" marR="8620" marT="8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2"/>
                  </a:ext>
                </a:extLst>
              </a:tr>
            </a:tbl>
          </a:graphicData>
        </a:graphic>
      </p:graphicFrame>
      <p:sp>
        <p:nvSpPr>
          <p:cNvPr id="5" name="テキスト ボックス 4"/>
          <p:cNvSpPr txBox="1"/>
          <p:nvPr/>
        </p:nvSpPr>
        <p:spPr>
          <a:xfrm>
            <a:off x="170360" y="334967"/>
            <a:ext cx="1426994" cy="338554"/>
          </a:xfrm>
          <a:prstGeom prst="rect">
            <a:avLst/>
          </a:prstGeom>
          <a:noFill/>
        </p:spPr>
        <p:txBody>
          <a:bodyPr wrap="none" rtlCol="0">
            <a:spAutoFit/>
          </a:bodyPr>
          <a:lstStyle/>
          <a:p>
            <a:r>
              <a:rPr lang="en-US" altLang="ja-JP" sz="1600" b="1" dirty="0">
                <a:latin typeface="ＭＳ 明朝" panose="02020609040205080304" pitchFamily="17" charset="-128"/>
                <a:ea typeface="ＭＳ 明朝" panose="02020609040205080304" pitchFamily="17" charset="-128"/>
              </a:rPr>
              <a:t>5.</a:t>
            </a:r>
            <a:r>
              <a:rPr lang="ja-JP" altLang="en-US" sz="1600" b="1" dirty="0">
                <a:latin typeface="ＭＳ 明朝" panose="02020609040205080304" pitchFamily="17" charset="-128"/>
                <a:ea typeface="ＭＳ 明朝" panose="02020609040205080304" pitchFamily="17" charset="-128"/>
              </a:rPr>
              <a:t>死亡の状況</a:t>
            </a:r>
            <a:endParaRPr kumimoji="1" lang="ja-JP" altLang="en-US" sz="1600" dirty="0">
              <a:latin typeface="ＭＳ 明朝" panose="02020609040205080304" pitchFamily="17" charset="-128"/>
              <a:ea typeface="ＭＳ 明朝" panose="02020609040205080304" pitchFamily="17" charset="-128"/>
            </a:endParaRPr>
          </a:p>
        </p:txBody>
      </p:sp>
      <p:sp>
        <p:nvSpPr>
          <p:cNvPr id="8" name="テキスト ボックス 7"/>
          <p:cNvSpPr txBox="1"/>
          <p:nvPr/>
        </p:nvSpPr>
        <p:spPr>
          <a:xfrm>
            <a:off x="248352" y="1517117"/>
            <a:ext cx="5123748" cy="215444"/>
          </a:xfrm>
          <a:prstGeom prst="rect">
            <a:avLst/>
          </a:prstGeom>
          <a:noFill/>
        </p:spPr>
        <p:txBody>
          <a:bodyPr wrap="square" rtlCol="0">
            <a:spAutoFit/>
          </a:bodyPr>
          <a:lstStyle/>
          <a:p>
            <a:pPr lvl="0">
              <a:spcBef>
                <a:spcPct val="20000"/>
              </a:spcBef>
            </a:pPr>
            <a:r>
              <a:rPr lang="ja-JP" altLang="en-US" sz="800" dirty="0">
                <a:solidFill>
                  <a:prstClr val="black"/>
                </a:solidFill>
                <a:latin typeface="ＭＳ Ｐ明朝" panose="02020600040205080304" pitchFamily="18" charset="-128"/>
              </a:rPr>
              <a:t>参考資料：栃木県公式</a:t>
            </a:r>
            <a:r>
              <a:rPr lang="en-US" altLang="ja-JP" sz="800" dirty="0">
                <a:solidFill>
                  <a:prstClr val="black"/>
                </a:solidFill>
                <a:latin typeface="ＭＳ Ｐ明朝" panose="02020600040205080304" pitchFamily="18" charset="-128"/>
              </a:rPr>
              <a:t>HP</a:t>
            </a:r>
            <a:r>
              <a:rPr lang="ja-JP" altLang="en-US" sz="800" dirty="0">
                <a:solidFill>
                  <a:prstClr val="black"/>
                </a:solidFill>
                <a:latin typeface="ＭＳ Ｐ明朝" panose="02020600040205080304" pitchFamily="18" charset="-128"/>
              </a:rPr>
              <a:t>「平成</a:t>
            </a:r>
            <a:r>
              <a:rPr lang="en-US" altLang="ja-JP" sz="800" dirty="0">
                <a:solidFill>
                  <a:prstClr val="black"/>
                </a:solidFill>
                <a:latin typeface="ＭＳ Ｐ明朝" panose="02020600040205080304" pitchFamily="18" charset="-128"/>
              </a:rPr>
              <a:t>26</a:t>
            </a:r>
            <a:r>
              <a:rPr lang="ja-JP" altLang="en-US" sz="800" dirty="0">
                <a:solidFill>
                  <a:prstClr val="black"/>
                </a:solidFill>
                <a:latin typeface="ＭＳ Ｐ明朝" panose="02020600040205080304" pitchFamily="18" charset="-128"/>
              </a:rPr>
              <a:t>年度版栃木県保健統計年報」平成</a:t>
            </a:r>
            <a:r>
              <a:rPr lang="en-US" altLang="ja-JP" sz="800" dirty="0">
                <a:solidFill>
                  <a:prstClr val="black"/>
                </a:solidFill>
                <a:latin typeface="ＭＳ Ｐ明朝" panose="02020600040205080304" pitchFamily="18" charset="-128"/>
              </a:rPr>
              <a:t>26</a:t>
            </a:r>
            <a:r>
              <a:rPr lang="ja-JP" altLang="en-US" sz="800" dirty="0">
                <a:solidFill>
                  <a:prstClr val="black"/>
                </a:solidFill>
                <a:latin typeface="ＭＳ Ｐ明朝" panose="02020600040205080304" pitchFamily="18" charset="-128"/>
              </a:rPr>
              <a:t>年人口動態統計（確定数）の概況　第</a:t>
            </a:r>
            <a:r>
              <a:rPr lang="en-US" altLang="ja-JP" sz="800" dirty="0">
                <a:solidFill>
                  <a:prstClr val="black"/>
                </a:solidFill>
                <a:latin typeface="ＭＳ Ｐ明朝" panose="02020600040205080304" pitchFamily="18" charset="-128"/>
              </a:rPr>
              <a:t>7</a:t>
            </a:r>
            <a:r>
              <a:rPr lang="ja-JP" altLang="en-US" sz="800" dirty="0">
                <a:solidFill>
                  <a:prstClr val="black"/>
                </a:solidFill>
                <a:latin typeface="ＭＳ Ｐ明朝" panose="02020600040205080304" pitchFamily="18" charset="-128"/>
              </a:rPr>
              <a:t>表</a:t>
            </a:r>
            <a:endParaRPr lang="en-US" altLang="ja-JP" sz="1400" dirty="0">
              <a:solidFill>
                <a:prstClr val="black"/>
              </a:solidFill>
            </a:endParaRPr>
          </a:p>
        </p:txBody>
      </p:sp>
      <p:graphicFrame>
        <p:nvGraphicFramePr>
          <p:cNvPr id="11" name="グラフ 10"/>
          <p:cNvGraphicFramePr>
            <a:graphicFrameLocks/>
          </p:cNvGraphicFramePr>
          <p:nvPr>
            <p:extLst>
              <p:ext uri="{D42A27DB-BD31-4B8C-83A1-F6EECF244321}">
                <p14:modId xmlns:p14="http://schemas.microsoft.com/office/powerpoint/2010/main" val="2198020843"/>
              </p:ext>
            </p:extLst>
          </p:nvPr>
        </p:nvGraphicFramePr>
        <p:xfrm>
          <a:off x="556136" y="4701601"/>
          <a:ext cx="5743548" cy="3240121"/>
        </p:xfrm>
        <a:graphic>
          <a:graphicData uri="http://schemas.openxmlformats.org/drawingml/2006/chart">
            <c:chart xmlns:c="http://schemas.openxmlformats.org/drawingml/2006/chart" xmlns:r="http://schemas.openxmlformats.org/officeDocument/2006/relationships" r:id="rId3"/>
          </a:graphicData>
        </a:graphic>
      </p:graphicFrame>
      <p:sp>
        <p:nvSpPr>
          <p:cNvPr id="7" name="スライド番号プレースホルダー 6"/>
          <p:cNvSpPr>
            <a:spLocks noGrp="1"/>
          </p:cNvSpPr>
          <p:nvPr>
            <p:ph type="sldNum" sz="quarter" idx="12"/>
          </p:nvPr>
        </p:nvSpPr>
        <p:spPr/>
        <p:txBody>
          <a:bodyPr/>
          <a:lstStyle/>
          <a:p>
            <a:r>
              <a:rPr lang="en-US" altLang="ja-JP" dirty="0">
                <a:solidFill>
                  <a:srgbClr val="959595"/>
                </a:solidFill>
              </a:rPr>
              <a:t>4</a:t>
            </a:r>
            <a:endParaRPr kumimoji="1" lang="ja-JP" altLang="en-US" dirty="0">
              <a:solidFill>
                <a:srgbClr val="959595"/>
              </a:solidFill>
            </a:endParaRPr>
          </a:p>
        </p:txBody>
      </p:sp>
    </p:spTree>
    <p:extLst>
      <p:ext uri="{BB962C8B-B14F-4D97-AF65-F5344CB8AC3E}">
        <p14:creationId xmlns:p14="http://schemas.microsoft.com/office/powerpoint/2010/main" val="328514894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
          <p:cNvSpPr txBox="1">
            <a:spLocks/>
          </p:cNvSpPr>
          <p:nvPr/>
        </p:nvSpPr>
        <p:spPr>
          <a:xfrm>
            <a:off x="369000" y="35496"/>
            <a:ext cx="6120000" cy="720080"/>
          </a:xfrm>
          <a:prstGeom prst="rect">
            <a:avLst/>
          </a:prstGeom>
          <a:ln>
            <a:noFill/>
          </a:ln>
        </p:spPr>
        <p:txBody>
          <a:bodyPr vert="horz" lIns="0" tIns="45720" rIns="0" bIns="45720" rtlCol="0" anchor="t">
            <a:noAutofit/>
          </a:bodyPr>
          <a:lstStyle/>
          <a:p>
            <a:pPr marL="90488" lvl="0">
              <a:lnSpc>
                <a:spcPct val="150000"/>
              </a:lnSpc>
              <a:spcBef>
                <a:spcPct val="0"/>
              </a:spcBef>
              <a:defRPr/>
            </a:pPr>
            <a:r>
              <a:rPr lang="ja-JP" altLang="en-US" sz="1300" dirty="0">
                <a:latin typeface="ＭＳ 明朝"/>
                <a:ea typeface="ＭＳ 明朝"/>
              </a:rPr>
              <a:t>②</a:t>
            </a:r>
            <a:r>
              <a:rPr lang="zh-CN" altLang="en-US" sz="1300" dirty="0">
                <a:latin typeface="ＭＳ 明朝"/>
                <a:ea typeface="ＭＳ 明朝"/>
              </a:rPr>
              <a:t>地区</a:t>
            </a:r>
            <a:r>
              <a:rPr lang="ja-JP" altLang="en-US" sz="1300" dirty="0">
                <a:latin typeface="ＭＳ 明朝"/>
                <a:ea typeface="ＭＳ 明朝"/>
              </a:rPr>
              <a:t>比較</a:t>
            </a:r>
            <a:endParaRPr lang="en-US" altLang="ja-JP" sz="1300" dirty="0">
              <a:latin typeface="ＭＳ 明朝"/>
              <a:ea typeface="ＭＳ 明朝"/>
            </a:endParaRPr>
          </a:p>
          <a:p>
            <a:pPr marL="90488" lvl="0" indent="174625">
              <a:spcBef>
                <a:spcPct val="0"/>
              </a:spcBef>
              <a:defRPr/>
            </a:pPr>
            <a:r>
              <a:rPr lang="ja-JP" altLang="en-US" sz="1200" dirty="0">
                <a:latin typeface="ＭＳ 明朝"/>
                <a:ea typeface="ＭＳ 明朝"/>
                <a:cs typeface="+mj-cs"/>
              </a:rPr>
              <a:t>疾病分類表における中分類単位</a:t>
            </a:r>
            <a:r>
              <a:rPr kumimoji="1" lang="ja-JP" altLang="en-US" sz="1200" b="0" i="0" u="none" strike="noStrike" kern="1200" cap="none" spc="0" normalizeH="0" baseline="0" noProof="0" dirty="0">
                <a:ln>
                  <a:noFill/>
                </a:ln>
                <a:effectLst/>
                <a:uLnTx/>
                <a:uFillTx/>
                <a:latin typeface="ＭＳ 明朝"/>
                <a:ea typeface="ＭＳ 明朝"/>
                <a:cs typeface="+mj-cs"/>
              </a:rPr>
              <a:t>で地区毎に集計し、医療費が高額な上位</a:t>
            </a:r>
            <a:r>
              <a:rPr kumimoji="1" lang="en-US" altLang="ja-JP" sz="1200" b="0" i="0" u="none" strike="noStrike" kern="1200" cap="none" spc="0" normalizeH="0" baseline="0" noProof="0" dirty="0">
                <a:ln>
                  <a:noFill/>
                </a:ln>
                <a:effectLst/>
                <a:uLnTx/>
                <a:uFillTx/>
                <a:latin typeface="ＭＳ 明朝"/>
                <a:ea typeface="ＭＳ 明朝"/>
                <a:cs typeface="+mj-cs"/>
              </a:rPr>
              <a:t>10</a:t>
            </a:r>
            <a:r>
              <a:rPr kumimoji="1" lang="ja-JP" altLang="en-US" sz="1200" b="0" i="0" u="none" strike="noStrike" kern="1200" cap="none" spc="0" normalizeH="0" baseline="0" noProof="0" dirty="0">
                <a:ln>
                  <a:noFill/>
                </a:ln>
                <a:effectLst/>
                <a:uLnTx/>
                <a:uFillTx/>
                <a:latin typeface="ＭＳ 明朝"/>
                <a:ea typeface="ＭＳ 明朝"/>
                <a:cs typeface="+mj-cs"/>
              </a:rPr>
              <a:t>疾病を</a:t>
            </a:r>
            <a:r>
              <a:rPr kumimoji="1" lang="en-US" altLang="ja-JP" sz="1200" b="0" i="0" u="none" strike="noStrike" kern="1200" cap="none" spc="0" normalizeH="0" baseline="0" noProof="0" dirty="0">
                <a:ln>
                  <a:noFill/>
                </a:ln>
                <a:effectLst/>
                <a:uLnTx/>
                <a:uFillTx/>
                <a:latin typeface="ＭＳ 明朝"/>
                <a:ea typeface="ＭＳ 明朝"/>
                <a:cs typeface="+mj-cs"/>
              </a:rPr>
              <a:t/>
            </a:r>
            <a:br>
              <a:rPr kumimoji="1" lang="en-US" altLang="ja-JP" sz="1200" b="0" i="0" u="none" strike="noStrike" kern="1200" cap="none" spc="0" normalizeH="0" baseline="0" noProof="0" dirty="0">
                <a:ln>
                  <a:noFill/>
                </a:ln>
                <a:effectLst/>
                <a:uLnTx/>
                <a:uFillTx/>
                <a:latin typeface="ＭＳ 明朝"/>
                <a:ea typeface="ＭＳ 明朝"/>
                <a:cs typeface="+mj-cs"/>
              </a:rPr>
            </a:br>
            <a:r>
              <a:rPr kumimoji="1" lang="ja-JP" altLang="en-US" sz="1200" b="0" i="0" u="none" strike="noStrike" kern="1200" cap="none" spc="0" normalizeH="0" baseline="0" noProof="0" dirty="0">
                <a:ln>
                  <a:noFill/>
                </a:ln>
                <a:effectLst/>
                <a:uLnTx/>
                <a:uFillTx/>
                <a:latin typeface="ＭＳ 明朝"/>
                <a:ea typeface="ＭＳ 明朝"/>
                <a:cs typeface="+mj-cs"/>
              </a:rPr>
              <a:t>以下に示す。</a:t>
            </a:r>
            <a:r>
              <a:rPr kumimoji="1" lang="ja-JP" altLang="ja-JP" sz="1200" b="0" i="0" u="none" strike="noStrike" kern="1200" cap="none" spc="0" normalizeH="0" baseline="0" noProof="0" dirty="0">
                <a:ln>
                  <a:noFill/>
                </a:ln>
                <a:effectLst/>
                <a:uLnTx/>
                <a:uFillTx/>
                <a:latin typeface="ＭＳ 明朝"/>
                <a:ea typeface="ＭＳ 明朝"/>
                <a:cs typeface="+mj-cs"/>
              </a:rPr>
              <a:t>　</a:t>
            </a:r>
            <a:endParaRPr kumimoji="1" lang="ja-JP" altLang="en-US" sz="1200" b="0" i="0" u="none" strike="noStrike" kern="1200" cap="none" spc="0" normalizeH="0" baseline="0" noProof="0" dirty="0">
              <a:ln>
                <a:noFill/>
              </a:ln>
              <a:effectLst/>
              <a:uLnTx/>
              <a:uFillTx/>
              <a:latin typeface="ＭＳ 明朝"/>
              <a:ea typeface="ＭＳ 明朝"/>
              <a:cs typeface="+mj-cs"/>
            </a:endParaRPr>
          </a:p>
        </p:txBody>
      </p:sp>
      <p:sp>
        <p:nvSpPr>
          <p:cNvPr id="5" name="スライド番号プレースホルダ 9"/>
          <p:cNvSpPr>
            <a:spLocks noGrp="1"/>
          </p:cNvSpPr>
          <p:nvPr>
            <p:ph type="sldNum" sz="quarter" idx="12"/>
          </p:nvPr>
        </p:nvSpPr>
        <p:spPr>
          <a:xfrm>
            <a:off x="2628900" y="8783668"/>
            <a:ext cx="1600200" cy="485775"/>
          </a:xfrm>
        </p:spPr>
        <p:txBody>
          <a:bodyPr/>
          <a:lstStyle/>
          <a:p>
            <a:pPr algn="ctr"/>
            <a:r>
              <a:rPr kumimoji="1" lang="en-US" altLang="ja-JP" sz="800" dirty="0" smtClean="0">
                <a:latin typeface="ＭＳ 明朝"/>
                <a:ea typeface="ＭＳ 明朝"/>
              </a:rPr>
              <a:t>67</a:t>
            </a:r>
            <a:endParaRPr kumimoji="1" lang="ja-JP" altLang="en-US" sz="800" dirty="0">
              <a:latin typeface="ＭＳ 明朝"/>
              <a:ea typeface="ＭＳ 明朝"/>
            </a:endParaRPr>
          </a:p>
        </p:txBody>
      </p:sp>
      <p:sp>
        <p:nvSpPr>
          <p:cNvPr id="9" name="正方形/長方形 8"/>
          <p:cNvSpPr/>
          <p:nvPr/>
        </p:nvSpPr>
        <p:spPr>
          <a:xfrm>
            <a:off x="369000" y="1698316"/>
            <a:ext cx="6120000"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en-US" altLang="ja-JP" sz="1100" dirty="0">
                <a:solidFill>
                  <a:schemeClr val="tx1"/>
                </a:solidFill>
                <a:latin typeface="ＭＳ 明朝"/>
                <a:ea typeface="ＭＳ 明朝"/>
              </a:rPr>
              <a:t>【</a:t>
            </a:r>
            <a:r>
              <a:rPr lang="zh-CN" altLang="en-US" sz="1100" dirty="0">
                <a:solidFill>
                  <a:schemeClr val="tx1"/>
                </a:solidFill>
                <a:latin typeface="ＭＳ 明朝"/>
                <a:ea typeface="ＭＳ 明朝"/>
              </a:rPr>
              <a:t>南河内中学校区</a:t>
            </a:r>
            <a:r>
              <a:rPr lang="en-US" altLang="ja-JP" sz="1100" dirty="0">
                <a:solidFill>
                  <a:schemeClr val="tx1"/>
                </a:solidFill>
                <a:latin typeface="ＭＳ 明朝"/>
                <a:ea typeface="ＭＳ 明朝"/>
              </a:rPr>
              <a:t>】</a:t>
            </a:r>
            <a:r>
              <a:rPr kumimoji="1" lang="ja-JP" altLang="en-US" sz="1100" dirty="0">
                <a:solidFill>
                  <a:schemeClr val="tx1"/>
                </a:solidFill>
                <a:latin typeface="ＭＳ 明朝"/>
                <a:ea typeface="ＭＳ 明朝"/>
              </a:rPr>
              <a:t>中分類による疾病別統計</a:t>
            </a:r>
            <a:r>
              <a:rPr lang="en-US" altLang="ja-JP" sz="1100" dirty="0">
                <a:solidFill>
                  <a:schemeClr val="tx1"/>
                </a:solidFill>
                <a:latin typeface="ＭＳ 明朝"/>
                <a:ea typeface="ＭＳ 明朝"/>
              </a:rPr>
              <a:t>(</a:t>
            </a:r>
            <a:r>
              <a:rPr lang="ja-JP" altLang="en-US" sz="1100" dirty="0">
                <a:solidFill>
                  <a:schemeClr val="tx1"/>
                </a:solidFill>
                <a:latin typeface="ＭＳ 明朝"/>
                <a:ea typeface="ＭＳ 明朝"/>
              </a:rPr>
              <a:t>医療費上位</a:t>
            </a:r>
            <a:r>
              <a:rPr lang="en-US" altLang="ja-JP" sz="1100" dirty="0">
                <a:solidFill>
                  <a:schemeClr val="tx1"/>
                </a:solidFill>
                <a:latin typeface="ＭＳ 明朝"/>
                <a:ea typeface="ＭＳ 明朝"/>
              </a:rPr>
              <a:t>10</a:t>
            </a:r>
            <a:r>
              <a:rPr lang="ja-JP" altLang="en-US" sz="1100" dirty="0">
                <a:solidFill>
                  <a:schemeClr val="tx1"/>
                </a:solidFill>
                <a:latin typeface="ＭＳ 明朝"/>
                <a:ea typeface="ＭＳ 明朝"/>
              </a:rPr>
              <a:t>疾病</a:t>
            </a:r>
            <a:r>
              <a:rPr lang="en-US" altLang="ja-JP" sz="1100" dirty="0">
                <a:solidFill>
                  <a:schemeClr val="tx1"/>
                </a:solidFill>
                <a:latin typeface="ＭＳ 明朝"/>
                <a:ea typeface="ＭＳ 明朝"/>
              </a:rPr>
              <a:t>)</a:t>
            </a:r>
            <a:endParaRPr kumimoji="1" lang="ja-JP" altLang="en-US" sz="1100" dirty="0">
              <a:solidFill>
                <a:schemeClr val="tx1"/>
              </a:solidFill>
              <a:latin typeface="ＭＳ 明朝"/>
              <a:ea typeface="ＭＳ 明朝"/>
            </a:endParaRPr>
          </a:p>
        </p:txBody>
      </p:sp>
      <p:sp>
        <p:nvSpPr>
          <p:cNvPr id="11" name="正方形/長方形 10"/>
          <p:cNvSpPr>
            <a:spLocks noChangeAspect="1"/>
          </p:cNvSpPr>
          <p:nvPr/>
        </p:nvSpPr>
        <p:spPr>
          <a:xfrm>
            <a:off x="369000" y="5412856"/>
            <a:ext cx="6120000" cy="2731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en-US" altLang="ja-JP" sz="1100" dirty="0">
                <a:solidFill>
                  <a:schemeClr val="tx1"/>
                </a:solidFill>
                <a:latin typeface="ＭＳ 明朝"/>
                <a:ea typeface="ＭＳ 明朝"/>
              </a:rPr>
              <a:t>【</a:t>
            </a:r>
            <a:r>
              <a:rPr lang="zh-CN" altLang="en-US" sz="1100" dirty="0">
                <a:solidFill>
                  <a:schemeClr val="tx1"/>
                </a:solidFill>
                <a:latin typeface="ＭＳ 明朝"/>
                <a:ea typeface="ＭＳ 明朝"/>
              </a:rPr>
              <a:t>南河内第二中学校区</a:t>
            </a:r>
            <a:r>
              <a:rPr lang="en-US" altLang="ja-JP" sz="1100" dirty="0">
                <a:solidFill>
                  <a:schemeClr val="tx1"/>
                </a:solidFill>
                <a:latin typeface="ＭＳ 明朝"/>
                <a:ea typeface="ＭＳ 明朝"/>
              </a:rPr>
              <a:t>】</a:t>
            </a:r>
            <a:r>
              <a:rPr kumimoji="1" lang="ja-JP" altLang="en-US" sz="1100" dirty="0">
                <a:solidFill>
                  <a:schemeClr val="tx1"/>
                </a:solidFill>
                <a:latin typeface="ＭＳ 明朝"/>
                <a:ea typeface="ＭＳ 明朝"/>
              </a:rPr>
              <a:t>中分類による疾病別統計</a:t>
            </a:r>
            <a:r>
              <a:rPr lang="en-US" altLang="ja-JP" sz="1100" dirty="0">
                <a:solidFill>
                  <a:schemeClr val="tx1"/>
                </a:solidFill>
                <a:latin typeface="ＭＳ 明朝"/>
                <a:ea typeface="ＭＳ 明朝"/>
              </a:rPr>
              <a:t>(</a:t>
            </a:r>
            <a:r>
              <a:rPr lang="ja-JP" altLang="en-US" sz="1100" dirty="0">
                <a:solidFill>
                  <a:schemeClr val="tx1"/>
                </a:solidFill>
                <a:latin typeface="ＭＳ 明朝"/>
                <a:ea typeface="ＭＳ 明朝"/>
              </a:rPr>
              <a:t>医療費上位</a:t>
            </a:r>
            <a:r>
              <a:rPr lang="en-US" altLang="ja-JP" sz="1100" dirty="0">
                <a:solidFill>
                  <a:schemeClr val="tx1"/>
                </a:solidFill>
                <a:latin typeface="ＭＳ 明朝"/>
                <a:ea typeface="ＭＳ 明朝"/>
              </a:rPr>
              <a:t>10</a:t>
            </a:r>
            <a:r>
              <a:rPr lang="ja-JP" altLang="en-US" sz="1100" dirty="0">
                <a:solidFill>
                  <a:schemeClr val="tx1"/>
                </a:solidFill>
                <a:latin typeface="ＭＳ 明朝"/>
                <a:ea typeface="ＭＳ 明朝"/>
              </a:rPr>
              <a:t>疾病</a:t>
            </a:r>
            <a:r>
              <a:rPr lang="en-US" altLang="ja-JP" sz="1100" dirty="0">
                <a:solidFill>
                  <a:schemeClr val="tx1"/>
                </a:solidFill>
                <a:latin typeface="ＭＳ 明朝"/>
                <a:ea typeface="ＭＳ 明朝"/>
              </a:rPr>
              <a:t>)</a:t>
            </a:r>
            <a:endParaRPr kumimoji="1" lang="ja-JP" altLang="en-US" sz="1100" dirty="0">
              <a:solidFill>
                <a:schemeClr val="tx1"/>
              </a:solidFill>
              <a:latin typeface="ＭＳ 明朝"/>
              <a:ea typeface="ＭＳ 明朝"/>
            </a:endParaRPr>
          </a:p>
        </p:txBody>
      </p:sp>
      <p:sp>
        <p:nvSpPr>
          <p:cNvPr id="12" name="正方形/長方形 11"/>
          <p:cNvSpPr>
            <a:spLocks noChangeAspect="1"/>
          </p:cNvSpPr>
          <p:nvPr/>
        </p:nvSpPr>
        <p:spPr>
          <a:xfrm>
            <a:off x="394055" y="4532053"/>
            <a:ext cx="6120000" cy="707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nchorCtr="0">
            <a:spAutoFit/>
          </a:bodyPr>
          <a:lstStyle/>
          <a:p>
            <a:r>
              <a:rPr lang="ja-JP" altLang="en-US" sz="800" b="1" dirty="0">
                <a:solidFill>
                  <a:schemeClr val="tx1"/>
                </a:solidFill>
                <a:latin typeface="ＭＳ 明朝"/>
                <a:ea typeface="ＭＳ 明朝"/>
              </a:rPr>
              <a:t>データ化範囲</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分析対象</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入院</a:t>
            </a:r>
            <a:r>
              <a:rPr lang="en-US" altLang="ja-JP" sz="800" b="1" dirty="0">
                <a:solidFill>
                  <a:schemeClr val="tx1"/>
                </a:solidFill>
                <a:latin typeface="ＭＳ 明朝"/>
                <a:ea typeface="ＭＳ 明朝"/>
              </a:rPr>
              <a:t>(DPC</a:t>
            </a:r>
            <a:r>
              <a:rPr lang="ja-JP" altLang="en-US" sz="800" b="1" dirty="0">
                <a:solidFill>
                  <a:schemeClr val="tx1"/>
                </a:solidFill>
                <a:latin typeface="ＭＳ 明朝"/>
                <a:ea typeface="ＭＳ 明朝"/>
              </a:rPr>
              <a:t>を含む</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r>
              <a:rPr lang="ja-JP" altLang="en-US" sz="800" b="1" dirty="0">
                <a:solidFill>
                  <a:schemeClr val="tx1"/>
                </a:solidFill>
                <a:latin typeface="ＭＳ 明朝"/>
                <a:ea typeface="ＭＳ 明朝"/>
              </a:rPr>
              <a:t>入院外、調剤の電子レセプト。</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　　　　　　　　　　　　対象診療年月は平成</a:t>
            </a:r>
            <a:r>
              <a:rPr lang="en-US" altLang="ja-JP" sz="800" b="1" dirty="0">
                <a:solidFill>
                  <a:schemeClr val="tx1"/>
                </a:solidFill>
                <a:latin typeface="ＭＳ 明朝"/>
                <a:ea typeface="ＭＳ 明朝"/>
              </a:rPr>
              <a:t>27</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4</a:t>
            </a:r>
            <a:r>
              <a:rPr lang="ja-JP" altLang="en-US" sz="800" b="1" dirty="0">
                <a:solidFill>
                  <a:schemeClr val="tx1"/>
                </a:solidFill>
                <a:latin typeface="ＭＳ 明朝"/>
                <a:ea typeface="ＭＳ 明朝"/>
              </a:rPr>
              <a:t>月～平成</a:t>
            </a:r>
            <a:r>
              <a:rPr lang="en-US" altLang="ja-JP" sz="800" b="1" dirty="0">
                <a:solidFill>
                  <a:schemeClr val="tx1"/>
                </a:solidFill>
                <a:latin typeface="ＭＳ 明朝"/>
                <a:ea typeface="ＭＳ 明朝"/>
              </a:rPr>
              <a:t>28</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3</a:t>
            </a:r>
            <a:r>
              <a:rPr lang="ja-JP" altLang="en-US" sz="800" b="1" dirty="0">
                <a:solidFill>
                  <a:schemeClr val="tx1"/>
                </a:solidFill>
                <a:latin typeface="ＭＳ 明朝"/>
                <a:ea typeface="ＭＳ 明朝"/>
              </a:rPr>
              <a:t>月診療分</a:t>
            </a:r>
            <a:r>
              <a:rPr lang="en-US" altLang="ja-JP" sz="800" b="1" dirty="0">
                <a:solidFill>
                  <a:schemeClr val="tx1"/>
                </a:solidFill>
                <a:latin typeface="ＭＳ 明朝"/>
                <a:ea typeface="ＭＳ 明朝"/>
              </a:rPr>
              <a:t>(12</a:t>
            </a:r>
            <a:r>
              <a:rPr lang="ja-JP" altLang="en-US" sz="800" b="1" dirty="0">
                <a:solidFill>
                  <a:schemeClr val="tx1"/>
                </a:solidFill>
                <a:latin typeface="ＭＳ 明朝"/>
                <a:ea typeface="ＭＳ 明朝"/>
              </a:rPr>
              <a:t>カ月分</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資格確認日</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各月資格を確認して集計。</a:t>
            </a:r>
            <a:endParaRPr lang="en-US" altLang="ja-JP" sz="800" dirty="0">
              <a:solidFill>
                <a:schemeClr val="tx1"/>
              </a:solidFill>
              <a:latin typeface="ＭＳ 明朝"/>
              <a:ea typeface="ＭＳ 明朝"/>
            </a:endParaRPr>
          </a:p>
          <a:p>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医療費</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中分類における疾病項目毎に集計するため、データ化時点で医科レセプトが存在しない</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画像レセプト、月遅れ等</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場合</a:t>
            </a:r>
          </a:p>
          <a:p>
            <a:r>
              <a:rPr lang="ja-JP" altLang="en-US" sz="800" dirty="0">
                <a:solidFill>
                  <a:schemeClr val="tx1"/>
                </a:solidFill>
                <a:latin typeface="ＭＳ 明朝"/>
                <a:ea typeface="ＭＳ 明朝"/>
              </a:rPr>
              <a:t>集計できない。そのため他統計と一致しない。</a:t>
            </a:r>
          </a:p>
        </p:txBody>
      </p:sp>
      <p:sp>
        <p:nvSpPr>
          <p:cNvPr id="14" name="正方形/長方形 13"/>
          <p:cNvSpPr>
            <a:spLocks noChangeAspect="1"/>
          </p:cNvSpPr>
          <p:nvPr/>
        </p:nvSpPr>
        <p:spPr>
          <a:xfrm>
            <a:off x="394055" y="8227174"/>
            <a:ext cx="6120000" cy="707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nchorCtr="0">
            <a:spAutoFit/>
          </a:bodyPr>
          <a:lstStyle/>
          <a:p>
            <a:r>
              <a:rPr lang="ja-JP" altLang="en-US" sz="800" b="1" dirty="0">
                <a:solidFill>
                  <a:schemeClr val="tx1"/>
                </a:solidFill>
                <a:latin typeface="ＭＳ 明朝"/>
                <a:ea typeface="ＭＳ 明朝"/>
              </a:rPr>
              <a:t>データ化範囲</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分析対象</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入院</a:t>
            </a:r>
            <a:r>
              <a:rPr lang="en-US" altLang="ja-JP" sz="800" b="1" dirty="0">
                <a:solidFill>
                  <a:schemeClr val="tx1"/>
                </a:solidFill>
                <a:latin typeface="ＭＳ 明朝"/>
                <a:ea typeface="ＭＳ 明朝"/>
              </a:rPr>
              <a:t>(DPC</a:t>
            </a:r>
            <a:r>
              <a:rPr lang="ja-JP" altLang="en-US" sz="800" b="1" dirty="0">
                <a:solidFill>
                  <a:schemeClr val="tx1"/>
                </a:solidFill>
                <a:latin typeface="ＭＳ 明朝"/>
                <a:ea typeface="ＭＳ 明朝"/>
              </a:rPr>
              <a:t>を含む</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r>
              <a:rPr lang="ja-JP" altLang="en-US" sz="800" b="1" dirty="0">
                <a:solidFill>
                  <a:schemeClr val="tx1"/>
                </a:solidFill>
                <a:latin typeface="ＭＳ 明朝"/>
                <a:ea typeface="ＭＳ 明朝"/>
              </a:rPr>
              <a:t>入院外、調剤の電子レセプト。</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　　　　　　　　　　　　対象診療年月は平成</a:t>
            </a:r>
            <a:r>
              <a:rPr lang="en-US" altLang="ja-JP" sz="800" b="1" dirty="0">
                <a:solidFill>
                  <a:schemeClr val="tx1"/>
                </a:solidFill>
                <a:latin typeface="ＭＳ 明朝"/>
                <a:ea typeface="ＭＳ 明朝"/>
              </a:rPr>
              <a:t>27</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4</a:t>
            </a:r>
            <a:r>
              <a:rPr lang="ja-JP" altLang="en-US" sz="800" b="1" dirty="0">
                <a:solidFill>
                  <a:schemeClr val="tx1"/>
                </a:solidFill>
                <a:latin typeface="ＭＳ 明朝"/>
                <a:ea typeface="ＭＳ 明朝"/>
              </a:rPr>
              <a:t>月～平成</a:t>
            </a:r>
            <a:r>
              <a:rPr lang="en-US" altLang="ja-JP" sz="800" b="1" dirty="0">
                <a:solidFill>
                  <a:schemeClr val="tx1"/>
                </a:solidFill>
                <a:latin typeface="ＭＳ 明朝"/>
                <a:ea typeface="ＭＳ 明朝"/>
              </a:rPr>
              <a:t>28</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3</a:t>
            </a:r>
            <a:r>
              <a:rPr lang="ja-JP" altLang="en-US" sz="800" b="1" dirty="0">
                <a:solidFill>
                  <a:schemeClr val="tx1"/>
                </a:solidFill>
                <a:latin typeface="ＭＳ 明朝"/>
                <a:ea typeface="ＭＳ 明朝"/>
              </a:rPr>
              <a:t>月診療分</a:t>
            </a:r>
            <a:r>
              <a:rPr lang="en-US" altLang="ja-JP" sz="800" b="1" dirty="0">
                <a:solidFill>
                  <a:schemeClr val="tx1"/>
                </a:solidFill>
                <a:latin typeface="ＭＳ 明朝"/>
                <a:ea typeface="ＭＳ 明朝"/>
              </a:rPr>
              <a:t>(12</a:t>
            </a:r>
            <a:r>
              <a:rPr lang="ja-JP" altLang="en-US" sz="800" b="1" dirty="0">
                <a:solidFill>
                  <a:schemeClr val="tx1"/>
                </a:solidFill>
                <a:latin typeface="ＭＳ 明朝"/>
                <a:ea typeface="ＭＳ 明朝"/>
              </a:rPr>
              <a:t>カ月分</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資格確認日</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各月資格を確認して集計。</a:t>
            </a:r>
            <a:endParaRPr lang="en-US" altLang="ja-JP" sz="800" dirty="0">
              <a:solidFill>
                <a:schemeClr val="tx1"/>
              </a:solidFill>
              <a:latin typeface="ＭＳ 明朝"/>
              <a:ea typeface="ＭＳ 明朝"/>
            </a:endParaRPr>
          </a:p>
          <a:p>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医療費</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中分類における疾病項目毎に集計するため、データ化時点で医科レセプトが存在しない</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画像レセプト、月遅れ等</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場合</a:t>
            </a:r>
          </a:p>
          <a:p>
            <a:r>
              <a:rPr lang="ja-JP" altLang="en-US" sz="800" dirty="0">
                <a:solidFill>
                  <a:schemeClr val="tx1"/>
                </a:solidFill>
                <a:latin typeface="ＭＳ 明朝"/>
                <a:ea typeface="ＭＳ 明朝"/>
              </a:rPr>
              <a:t>集計できない。そのため他統計と一致しない。</a:t>
            </a:r>
          </a:p>
        </p:txBody>
      </p:sp>
      <p:pic>
        <p:nvPicPr>
          <p:cNvPr id="41986" name="table7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981200"/>
            <a:ext cx="6350000" cy="255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987" name="table7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5689600"/>
            <a:ext cx="6350000" cy="255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988" name="table82"/>
          <p:cNvPicPr>
            <a:picLocks noChangeArrowheads="1"/>
          </p:cNvPicPr>
          <p:nvPr/>
        </p:nvPicPr>
        <p:blipFill rotWithShape="1">
          <a:blip r:embed="rId4">
            <a:extLst>
              <a:ext uri="{28A0092B-C50C-407E-A947-70E740481C1C}">
                <a14:useLocalDpi xmlns:a14="http://schemas.microsoft.com/office/drawing/2010/main" val="0"/>
              </a:ext>
            </a:extLst>
          </a:blip>
          <a:srcRect t="-1" r="19983" b="-18973"/>
          <a:stretch/>
        </p:blipFill>
        <p:spPr bwMode="auto">
          <a:xfrm>
            <a:off x="476672" y="929020"/>
            <a:ext cx="4623792" cy="33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417282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 9"/>
          <p:cNvSpPr>
            <a:spLocks noGrp="1"/>
          </p:cNvSpPr>
          <p:nvPr>
            <p:ph type="sldNum" sz="quarter" idx="12"/>
          </p:nvPr>
        </p:nvSpPr>
        <p:spPr>
          <a:xfrm>
            <a:off x="2628900" y="8783668"/>
            <a:ext cx="1600200" cy="485775"/>
          </a:xfrm>
        </p:spPr>
        <p:txBody>
          <a:bodyPr/>
          <a:lstStyle/>
          <a:p>
            <a:pPr algn="ctr"/>
            <a:r>
              <a:rPr kumimoji="1" lang="en-US" altLang="ja-JP" sz="800" dirty="0" smtClean="0">
                <a:latin typeface="ＭＳ 明朝"/>
                <a:ea typeface="ＭＳ 明朝"/>
              </a:rPr>
              <a:t>68</a:t>
            </a:r>
            <a:endParaRPr kumimoji="1" lang="ja-JP" altLang="en-US" sz="800" dirty="0">
              <a:latin typeface="ＭＳ 明朝"/>
              <a:ea typeface="ＭＳ 明朝"/>
            </a:endParaRPr>
          </a:p>
        </p:txBody>
      </p:sp>
      <p:sp>
        <p:nvSpPr>
          <p:cNvPr id="9" name="正方形/長方形 8"/>
          <p:cNvSpPr>
            <a:spLocks noChangeAspect="1"/>
          </p:cNvSpPr>
          <p:nvPr/>
        </p:nvSpPr>
        <p:spPr>
          <a:xfrm>
            <a:off x="369000" y="1698316"/>
            <a:ext cx="6120000"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en-US" altLang="ja-JP" sz="1100" dirty="0">
                <a:solidFill>
                  <a:schemeClr val="tx1"/>
                </a:solidFill>
                <a:latin typeface="ＭＳ 明朝"/>
                <a:ea typeface="ＭＳ 明朝"/>
              </a:rPr>
              <a:t>【</a:t>
            </a:r>
            <a:r>
              <a:rPr lang="zh-CN" altLang="en-US" sz="1100" dirty="0">
                <a:solidFill>
                  <a:schemeClr val="tx1"/>
                </a:solidFill>
                <a:latin typeface="ＭＳ 明朝"/>
                <a:ea typeface="ＭＳ 明朝"/>
              </a:rPr>
              <a:t>国分寺中学校区</a:t>
            </a:r>
            <a:r>
              <a:rPr lang="en-US" altLang="ja-JP" sz="1100" dirty="0">
                <a:solidFill>
                  <a:schemeClr val="tx1"/>
                </a:solidFill>
                <a:latin typeface="ＭＳ 明朝"/>
                <a:ea typeface="ＭＳ 明朝"/>
              </a:rPr>
              <a:t>】</a:t>
            </a:r>
            <a:r>
              <a:rPr kumimoji="1" lang="ja-JP" altLang="en-US" sz="1100" dirty="0">
                <a:solidFill>
                  <a:schemeClr val="tx1"/>
                </a:solidFill>
                <a:latin typeface="ＭＳ 明朝"/>
                <a:ea typeface="ＭＳ 明朝"/>
              </a:rPr>
              <a:t>中分類による疾病別統計</a:t>
            </a:r>
            <a:r>
              <a:rPr lang="en-US" altLang="ja-JP" sz="1100" dirty="0">
                <a:solidFill>
                  <a:schemeClr val="tx1"/>
                </a:solidFill>
                <a:latin typeface="ＭＳ 明朝"/>
                <a:ea typeface="ＭＳ 明朝"/>
              </a:rPr>
              <a:t>(</a:t>
            </a:r>
            <a:r>
              <a:rPr lang="ja-JP" altLang="en-US" sz="1100" dirty="0">
                <a:solidFill>
                  <a:schemeClr val="tx1"/>
                </a:solidFill>
                <a:latin typeface="ＭＳ 明朝"/>
                <a:ea typeface="ＭＳ 明朝"/>
              </a:rPr>
              <a:t>医療費上位</a:t>
            </a:r>
            <a:r>
              <a:rPr lang="en-US" altLang="ja-JP" sz="1100" dirty="0">
                <a:solidFill>
                  <a:schemeClr val="tx1"/>
                </a:solidFill>
                <a:latin typeface="ＭＳ 明朝"/>
                <a:ea typeface="ＭＳ 明朝"/>
              </a:rPr>
              <a:t>10</a:t>
            </a:r>
            <a:r>
              <a:rPr lang="ja-JP" altLang="en-US" sz="1100" dirty="0">
                <a:solidFill>
                  <a:schemeClr val="tx1"/>
                </a:solidFill>
                <a:latin typeface="ＭＳ 明朝"/>
                <a:ea typeface="ＭＳ 明朝"/>
              </a:rPr>
              <a:t>疾病</a:t>
            </a:r>
            <a:r>
              <a:rPr lang="en-US" altLang="ja-JP" sz="1100" dirty="0">
                <a:solidFill>
                  <a:schemeClr val="tx1"/>
                </a:solidFill>
                <a:latin typeface="ＭＳ 明朝"/>
                <a:ea typeface="ＭＳ 明朝"/>
              </a:rPr>
              <a:t>)</a:t>
            </a:r>
            <a:endParaRPr kumimoji="1" lang="ja-JP" altLang="en-US" sz="1100" dirty="0">
              <a:solidFill>
                <a:schemeClr val="tx1"/>
              </a:solidFill>
              <a:latin typeface="ＭＳ 明朝"/>
              <a:ea typeface="ＭＳ 明朝"/>
            </a:endParaRPr>
          </a:p>
        </p:txBody>
      </p:sp>
      <p:sp>
        <p:nvSpPr>
          <p:cNvPr id="11" name="正方形/長方形 10"/>
          <p:cNvSpPr>
            <a:spLocks noChangeAspect="1"/>
          </p:cNvSpPr>
          <p:nvPr/>
        </p:nvSpPr>
        <p:spPr>
          <a:xfrm>
            <a:off x="369000" y="5412856"/>
            <a:ext cx="6120000" cy="2731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en-US" altLang="ja-JP" sz="1100" dirty="0">
                <a:solidFill>
                  <a:schemeClr val="tx1"/>
                </a:solidFill>
                <a:latin typeface="ＭＳ 明朝"/>
                <a:ea typeface="ＭＳ 明朝"/>
              </a:rPr>
              <a:t>【</a:t>
            </a:r>
            <a:r>
              <a:rPr lang="zh-CN" altLang="en-US" sz="1100" dirty="0">
                <a:solidFill>
                  <a:schemeClr val="tx1"/>
                </a:solidFill>
                <a:latin typeface="ＭＳ 明朝"/>
                <a:ea typeface="ＭＳ 明朝"/>
              </a:rPr>
              <a:t>石橋中学校区</a:t>
            </a:r>
            <a:r>
              <a:rPr lang="en-US" altLang="ja-JP" sz="1100" dirty="0">
                <a:solidFill>
                  <a:schemeClr val="tx1"/>
                </a:solidFill>
                <a:latin typeface="ＭＳ 明朝"/>
                <a:ea typeface="ＭＳ 明朝"/>
              </a:rPr>
              <a:t>】</a:t>
            </a:r>
            <a:r>
              <a:rPr kumimoji="1" lang="ja-JP" altLang="en-US" sz="1100" dirty="0">
                <a:solidFill>
                  <a:schemeClr val="tx1"/>
                </a:solidFill>
                <a:latin typeface="ＭＳ 明朝"/>
                <a:ea typeface="ＭＳ 明朝"/>
              </a:rPr>
              <a:t>中分類による疾病別統計</a:t>
            </a:r>
            <a:r>
              <a:rPr lang="en-US" altLang="ja-JP" sz="1100" dirty="0">
                <a:solidFill>
                  <a:schemeClr val="tx1"/>
                </a:solidFill>
                <a:latin typeface="ＭＳ 明朝"/>
                <a:ea typeface="ＭＳ 明朝"/>
              </a:rPr>
              <a:t>(</a:t>
            </a:r>
            <a:r>
              <a:rPr lang="ja-JP" altLang="en-US" sz="1100" dirty="0">
                <a:solidFill>
                  <a:schemeClr val="tx1"/>
                </a:solidFill>
                <a:latin typeface="ＭＳ 明朝"/>
                <a:ea typeface="ＭＳ 明朝"/>
              </a:rPr>
              <a:t>医療費上位</a:t>
            </a:r>
            <a:r>
              <a:rPr lang="en-US" altLang="ja-JP" sz="1100" dirty="0">
                <a:solidFill>
                  <a:schemeClr val="tx1"/>
                </a:solidFill>
                <a:latin typeface="ＭＳ 明朝"/>
                <a:ea typeface="ＭＳ 明朝"/>
              </a:rPr>
              <a:t>10</a:t>
            </a:r>
            <a:r>
              <a:rPr lang="ja-JP" altLang="en-US" sz="1100" dirty="0">
                <a:solidFill>
                  <a:schemeClr val="tx1"/>
                </a:solidFill>
                <a:latin typeface="ＭＳ 明朝"/>
                <a:ea typeface="ＭＳ 明朝"/>
              </a:rPr>
              <a:t>疾病</a:t>
            </a:r>
            <a:r>
              <a:rPr lang="en-US" altLang="ja-JP" sz="1100" dirty="0">
                <a:solidFill>
                  <a:schemeClr val="tx1"/>
                </a:solidFill>
                <a:latin typeface="ＭＳ 明朝"/>
                <a:ea typeface="ＭＳ 明朝"/>
              </a:rPr>
              <a:t>)</a:t>
            </a:r>
            <a:endParaRPr kumimoji="1" lang="ja-JP" altLang="en-US" sz="1100" dirty="0">
              <a:solidFill>
                <a:schemeClr val="tx1"/>
              </a:solidFill>
              <a:latin typeface="ＭＳ 明朝"/>
              <a:ea typeface="ＭＳ 明朝"/>
            </a:endParaRPr>
          </a:p>
        </p:txBody>
      </p:sp>
      <p:sp>
        <p:nvSpPr>
          <p:cNvPr id="6" name="正方形/長方形 5"/>
          <p:cNvSpPr>
            <a:spLocks noChangeAspect="1"/>
          </p:cNvSpPr>
          <p:nvPr/>
        </p:nvSpPr>
        <p:spPr>
          <a:xfrm>
            <a:off x="394055" y="8227174"/>
            <a:ext cx="6120000" cy="707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nchorCtr="0">
            <a:spAutoFit/>
          </a:bodyPr>
          <a:lstStyle/>
          <a:p>
            <a:r>
              <a:rPr lang="ja-JP" altLang="en-US" sz="800" b="1" dirty="0">
                <a:solidFill>
                  <a:schemeClr val="tx1"/>
                </a:solidFill>
                <a:latin typeface="ＭＳ 明朝"/>
                <a:ea typeface="ＭＳ 明朝"/>
              </a:rPr>
              <a:t>データ化範囲</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分析対象</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入院</a:t>
            </a:r>
            <a:r>
              <a:rPr lang="en-US" altLang="ja-JP" sz="800" b="1" dirty="0">
                <a:solidFill>
                  <a:schemeClr val="tx1"/>
                </a:solidFill>
                <a:latin typeface="ＭＳ 明朝"/>
                <a:ea typeface="ＭＳ 明朝"/>
              </a:rPr>
              <a:t>(DPC</a:t>
            </a:r>
            <a:r>
              <a:rPr lang="ja-JP" altLang="en-US" sz="800" b="1" dirty="0">
                <a:solidFill>
                  <a:schemeClr val="tx1"/>
                </a:solidFill>
                <a:latin typeface="ＭＳ 明朝"/>
                <a:ea typeface="ＭＳ 明朝"/>
              </a:rPr>
              <a:t>を含む</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r>
              <a:rPr lang="ja-JP" altLang="en-US" sz="800" b="1" dirty="0">
                <a:solidFill>
                  <a:schemeClr val="tx1"/>
                </a:solidFill>
                <a:latin typeface="ＭＳ 明朝"/>
                <a:ea typeface="ＭＳ 明朝"/>
              </a:rPr>
              <a:t>入院外、調剤の電子レセプト。</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　　　　　　　　　　　　対象診療年月は平成</a:t>
            </a:r>
            <a:r>
              <a:rPr lang="en-US" altLang="ja-JP" sz="800" b="1" dirty="0">
                <a:solidFill>
                  <a:schemeClr val="tx1"/>
                </a:solidFill>
                <a:latin typeface="ＭＳ 明朝"/>
                <a:ea typeface="ＭＳ 明朝"/>
              </a:rPr>
              <a:t>27</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4</a:t>
            </a:r>
            <a:r>
              <a:rPr lang="ja-JP" altLang="en-US" sz="800" b="1" dirty="0">
                <a:solidFill>
                  <a:schemeClr val="tx1"/>
                </a:solidFill>
                <a:latin typeface="ＭＳ 明朝"/>
                <a:ea typeface="ＭＳ 明朝"/>
              </a:rPr>
              <a:t>月～平成</a:t>
            </a:r>
            <a:r>
              <a:rPr lang="en-US" altLang="ja-JP" sz="800" b="1" dirty="0">
                <a:solidFill>
                  <a:schemeClr val="tx1"/>
                </a:solidFill>
                <a:latin typeface="ＭＳ 明朝"/>
                <a:ea typeface="ＭＳ 明朝"/>
              </a:rPr>
              <a:t>28</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3</a:t>
            </a:r>
            <a:r>
              <a:rPr lang="ja-JP" altLang="en-US" sz="800" b="1" dirty="0">
                <a:solidFill>
                  <a:schemeClr val="tx1"/>
                </a:solidFill>
                <a:latin typeface="ＭＳ 明朝"/>
                <a:ea typeface="ＭＳ 明朝"/>
              </a:rPr>
              <a:t>月診療分</a:t>
            </a:r>
            <a:r>
              <a:rPr lang="en-US" altLang="ja-JP" sz="800" b="1" dirty="0">
                <a:solidFill>
                  <a:schemeClr val="tx1"/>
                </a:solidFill>
                <a:latin typeface="ＭＳ 明朝"/>
                <a:ea typeface="ＭＳ 明朝"/>
              </a:rPr>
              <a:t>(12</a:t>
            </a:r>
            <a:r>
              <a:rPr lang="ja-JP" altLang="en-US" sz="800" b="1" dirty="0">
                <a:solidFill>
                  <a:schemeClr val="tx1"/>
                </a:solidFill>
                <a:latin typeface="ＭＳ 明朝"/>
                <a:ea typeface="ＭＳ 明朝"/>
              </a:rPr>
              <a:t>カ月分</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資格確認日</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各月資格を確認して集計。</a:t>
            </a:r>
            <a:endParaRPr lang="en-US" altLang="ja-JP" sz="800" dirty="0">
              <a:solidFill>
                <a:schemeClr val="tx1"/>
              </a:solidFill>
              <a:latin typeface="ＭＳ 明朝"/>
              <a:ea typeface="ＭＳ 明朝"/>
            </a:endParaRPr>
          </a:p>
          <a:p>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医療費</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中分類における疾病項目毎に集計するため、データ化時点で医科レセプトが存在しない</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画像レセプト、月遅れ等</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場合</a:t>
            </a:r>
          </a:p>
          <a:p>
            <a:r>
              <a:rPr lang="ja-JP" altLang="en-US" sz="800" dirty="0">
                <a:solidFill>
                  <a:schemeClr val="tx1"/>
                </a:solidFill>
                <a:latin typeface="ＭＳ 明朝"/>
                <a:ea typeface="ＭＳ 明朝"/>
              </a:rPr>
              <a:t>集計できない。そのため他統計と一致しない。</a:t>
            </a:r>
          </a:p>
        </p:txBody>
      </p:sp>
      <p:sp>
        <p:nvSpPr>
          <p:cNvPr id="7" name="正方形/長方形 6"/>
          <p:cNvSpPr>
            <a:spLocks noChangeAspect="1"/>
          </p:cNvSpPr>
          <p:nvPr/>
        </p:nvSpPr>
        <p:spPr>
          <a:xfrm>
            <a:off x="394055" y="4532053"/>
            <a:ext cx="6120000" cy="707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nchorCtr="0">
            <a:spAutoFit/>
          </a:bodyPr>
          <a:lstStyle/>
          <a:p>
            <a:r>
              <a:rPr lang="ja-JP" altLang="en-US" sz="800" b="1" dirty="0">
                <a:solidFill>
                  <a:schemeClr val="tx1"/>
                </a:solidFill>
                <a:latin typeface="ＭＳ 明朝"/>
                <a:ea typeface="ＭＳ 明朝"/>
              </a:rPr>
              <a:t>データ化範囲</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分析対象</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入院</a:t>
            </a:r>
            <a:r>
              <a:rPr lang="en-US" altLang="ja-JP" sz="800" b="1" dirty="0">
                <a:solidFill>
                  <a:schemeClr val="tx1"/>
                </a:solidFill>
                <a:latin typeface="ＭＳ 明朝"/>
                <a:ea typeface="ＭＳ 明朝"/>
              </a:rPr>
              <a:t>(DPC</a:t>
            </a:r>
            <a:r>
              <a:rPr lang="ja-JP" altLang="en-US" sz="800" b="1" dirty="0">
                <a:solidFill>
                  <a:schemeClr val="tx1"/>
                </a:solidFill>
                <a:latin typeface="ＭＳ 明朝"/>
                <a:ea typeface="ＭＳ 明朝"/>
              </a:rPr>
              <a:t>を含む</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r>
              <a:rPr lang="ja-JP" altLang="en-US" sz="800" b="1" dirty="0">
                <a:solidFill>
                  <a:schemeClr val="tx1"/>
                </a:solidFill>
                <a:latin typeface="ＭＳ 明朝"/>
                <a:ea typeface="ＭＳ 明朝"/>
              </a:rPr>
              <a:t>入院外、調剤の電子レセプト。</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　　　　　　　　　　　　対象診療年月は平成</a:t>
            </a:r>
            <a:r>
              <a:rPr lang="en-US" altLang="ja-JP" sz="800" b="1" dirty="0">
                <a:solidFill>
                  <a:schemeClr val="tx1"/>
                </a:solidFill>
                <a:latin typeface="ＭＳ 明朝"/>
                <a:ea typeface="ＭＳ 明朝"/>
              </a:rPr>
              <a:t>27</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4</a:t>
            </a:r>
            <a:r>
              <a:rPr lang="ja-JP" altLang="en-US" sz="800" b="1" dirty="0">
                <a:solidFill>
                  <a:schemeClr val="tx1"/>
                </a:solidFill>
                <a:latin typeface="ＭＳ 明朝"/>
                <a:ea typeface="ＭＳ 明朝"/>
              </a:rPr>
              <a:t>月～平成</a:t>
            </a:r>
            <a:r>
              <a:rPr lang="en-US" altLang="ja-JP" sz="800" b="1" dirty="0">
                <a:solidFill>
                  <a:schemeClr val="tx1"/>
                </a:solidFill>
                <a:latin typeface="ＭＳ 明朝"/>
                <a:ea typeface="ＭＳ 明朝"/>
              </a:rPr>
              <a:t>28</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3</a:t>
            </a:r>
            <a:r>
              <a:rPr lang="ja-JP" altLang="en-US" sz="800" b="1" dirty="0">
                <a:solidFill>
                  <a:schemeClr val="tx1"/>
                </a:solidFill>
                <a:latin typeface="ＭＳ 明朝"/>
                <a:ea typeface="ＭＳ 明朝"/>
              </a:rPr>
              <a:t>月診療分</a:t>
            </a:r>
            <a:r>
              <a:rPr lang="en-US" altLang="ja-JP" sz="800" b="1" dirty="0">
                <a:solidFill>
                  <a:schemeClr val="tx1"/>
                </a:solidFill>
                <a:latin typeface="ＭＳ 明朝"/>
                <a:ea typeface="ＭＳ 明朝"/>
              </a:rPr>
              <a:t>(12</a:t>
            </a:r>
            <a:r>
              <a:rPr lang="ja-JP" altLang="en-US" sz="800" b="1" dirty="0">
                <a:solidFill>
                  <a:schemeClr val="tx1"/>
                </a:solidFill>
                <a:latin typeface="ＭＳ 明朝"/>
                <a:ea typeface="ＭＳ 明朝"/>
              </a:rPr>
              <a:t>カ月分</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資格確認日</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各月資格を確認して集計。</a:t>
            </a:r>
            <a:endParaRPr lang="en-US" altLang="ja-JP" sz="800" dirty="0">
              <a:solidFill>
                <a:schemeClr val="tx1"/>
              </a:solidFill>
              <a:latin typeface="ＭＳ 明朝"/>
              <a:ea typeface="ＭＳ 明朝"/>
            </a:endParaRPr>
          </a:p>
          <a:p>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医療費</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中分類における疾病項目毎に集計するため、データ化時点で医科レセプトが存在しない</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画像レセプト、月遅れ等</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場合</a:t>
            </a:r>
          </a:p>
          <a:p>
            <a:r>
              <a:rPr lang="ja-JP" altLang="en-US" sz="800" dirty="0">
                <a:solidFill>
                  <a:schemeClr val="tx1"/>
                </a:solidFill>
                <a:latin typeface="ＭＳ 明朝"/>
                <a:ea typeface="ＭＳ 明朝"/>
              </a:rPr>
              <a:t>集計できない。そのため他統計と一致しない。</a:t>
            </a:r>
          </a:p>
        </p:txBody>
      </p:sp>
      <p:pic>
        <p:nvPicPr>
          <p:cNvPr id="43010" name="table7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981200"/>
            <a:ext cx="6350000" cy="255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011" name="table7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5689600"/>
            <a:ext cx="6350000" cy="255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012" name="table83"/>
          <p:cNvPicPr>
            <a:picLocks noChangeArrowheads="1"/>
          </p:cNvPicPr>
          <p:nvPr/>
        </p:nvPicPr>
        <p:blipFill rotWithShape="1">
          <a:blip r:embed="rId4">
            <a:extLst>
              <a:ext uri="{28A0092B-C50C-407E-A947-70E740481C1C}">
                <a14:useLocalDpi xmlns:a14="http://schemas.microsoft.com/office/drawing/2010/main" val="0"/>
              </a:ext>
            </a:extLst>
          </a:blip>
          <a:srcRect t="-1" r="19983" b="-18973"/>
          <a:stretch/>
        </p:blipFill>
        <p:spPr bwMode="auto">
          <a:xfrm>
            <a:off x="533400" y="711200"/>
            <a:ext cx="4623792" cy="33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572498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
          <p:cNvSpPr txBox="1">
            <a:spLocks noChangeAspect="1"/>
          </p:cNvSpPr>
          <p:nvPr/>
        </p:nvSpPr>
        <p:spPr>
          <a:xfrm>
            <a:off x="369000" y="251520"/>
            <a:ext cx="6120000" cy="720080"/>
          </a:xfrm>
          <a:prstGeom prst="rect">
            <a:avLst/>
          </a:prstGeom>
          <a:ln>
            <a:noFill/>
          </a:ln>
        </p:spPr>
        <p:txBody>
          <a:bodyPr vert="horz" lIns="0" tIns="45720" rIns="0" bIns="45720" rtlCol="0" anchor="t">
            <a:noAutofit/>
          </a:bodyPr>
          <a:lstStyle/>
          <a:p>
            <a:pPr marL="90488" lvl="0" indent="177800">
              <a:spcBef>
                <a:spcPct val="0"/>
              </a:spcBef>
              <a:defRPr/>
            </a:pPr>
            <a:r>
              <a:rPr lang="ja-JP" altLang="en-US" sz="1200" dirty="0">
                <a:latin typeface="ＭＳ 明朝"/>
                <a:ea typeface="ＭＳ 明朝"/>
                <a:cs typeface="+mj-cs"/>
              </a:rPr>
              <a:t>疾病分類表における中分類単位</a:t>
            </a:r>
            <a:r>
              <a:rPr kumimoji="1" lang="ja-JP" altLang="en-US" sz="1200" b="0" i="0" u="none" strike="noStrike" kern="1200" cap="none" spc="0" normalizeH="0" baseline="0" noProof="0" dirty="0">
                <a:ln>
                  <a:noFill/>
                </a:ln>
                <a:effectLst/>
                <a:uLnTx/>
                <a:uFillTx/>
                <a:latin typeface="ＭＳ 明朝"/>
                <a:ea typeface="ＭＳ 明朝"/>
                <a:cs typeface="+mj-cs"/>
              </a:rPr>
              <a:t>で地区毎に集計し、患者数が多い上位</a:t>
            </a:r>
            <a:r>
              <a:rPr kumimoji="1" lang="en-US" altLang="ja-JP" sz="1200" b="0" i="0" u="none" strike="noStrike" kern="1200" cap="none" spc="0" normalizeH="0" baseline="0" noProof="0" dirty="0">
                <a:ln>
                  <a:noFill/>
                </a:ln>
                <a:effectLst/>
                <a:uLnTx/>
                <a:uFillTx/>
                <a:latin typeface="ＭＳ 明朝"/>
                <a:ea typeface="ＭＳ 明朝"/>
                <a:cs typeface="+mj-cs"/>
              </a:rPr>
              <a:t>10</a:t>
            </a:r>
            <a:r>
              <a:rPr kumimoji="1" lang="ja-JP" altLang="en-US" sz="1200" b="0" i="0" u="none" strike="noStrike" kern="1200" cap="none" spc="0" normalizeH="0" baseline="0" noProof="0" dirty="0">
                <a:ln>
                  <a:noFill/>
                </a:ln>
                <a:effectLst/>
                <a:uLnTx/>
                <a:uFillTx/>
                <a:latin typeface="ＭＳ 明朝"/>
                <a:ea typeface="ＭＳ 明朝"/>
                <a:cs typeface="+mj-cs"/>
              </a:rPr>
              <a:t>疾病を</a:t>
            </a:r>
            <a:r>
              <a:rPr kumimoji="1" lang="en-US" altLang="ja-JP" sz="1200" b="0" i="0" u="none" strike="noStrike" kern="1200" cap="none" spc="0" normalizeH="0" baseline="0" noProof="0" dirty="0">
                <a:ln>
                  <a:noFill/>
                </a:ln>
                <a:effectLst/>
                <a:uLnTx/>
                <a:uFillTx/>
                <a:latin typeface="ＭＳ 明朝"/>
                <a:ea typeface="ＭＳ 明朝"/>
                <a:cs typeface="+mj-cs"/>
              </a:rPr>
              <a:t/>
            </a:r>
            <a:br>
              <a:rPr kumimoji="1" lang="en-US" altLang="ja-JP" sz="1200" b="0" i="0" u="none" strike="noStrike" kern="1200" cap="none" spc="0" normalizeH="0" baseline="0" noProof="0" dirty="0">
                <a:ln>
                  <a:noFill/>
                </a:ln>
                <a:effectLst/>
                <a:uLnTx/>
                <a:uFillTx/>
                <a:latin typeface="ＭＳ 明朝"/>
                <a:ea typeface="ＭＳ 明朝"/>
                <a:cs typeface="+mj-cs"/>
              </a:rPr>
            </a:br>
            <a:r>
              <a:rPr kumimoji="1" lang="ja-JP" altLang="en-US" sz="1200" b="0" i="0" u="none" strike="noStrike" kern="1200" cap="none" spc="0" normalizeH="0" baseline="0" noProof="0" dirty="0">
                <a:ln>
                  <a:noFill/>
                </a:ln>
                <a:effectLst/>
                <a:uLnTx/>
                <a:uFillTx/>
                <a:latin typeface="ＭＳ 明朝"/>
                <a:ea typeface="ＭＳ 明朝"/>
                <a:cs typeface="+mj-cs"/>
              </a:rPr>
              <a:t>以下に示す。</a:t>
            </a:r>
            <a:r>
              <a:rPr kumimoji="1" lang="ja-JP" altLang="ja-JP" sz="1200" b="0" i="0" u="none" strike="noStrike" kern="1200" cap="none" spc="0" normalizeH="0" baseline="0" noProof="0" dirty="0">
                <a:ln>
                  <a:noFill/>
                </a:ln>
                <a:effectLst/>
                <a:uLnTx/>
                <a:uFillTx/>
                <a:latin typeface="ＭＳ 明朝"/>
                <a:ea typeface="ＭＳ 明朝"/>
                <a:cs typeface="+mj-cs"/>
              </a:rPr>
              <a:t>　</a:t>
            </a:r>
            <a:endParaRPr kumimoji="1" lang="ja-JP" altLang="en-US" sz="1200" b="0" i="0" u="none" strike="noStrike" kern="1200" cap="none" spc="0" normalizeH="0" baseline="0" noProof="0" dirty="0">
              <a:ln>
                <a:noFill/>
              </a:ln>
              <a:effectLst/>
              <a:uLnTx/>
              <a:uFillTx/>
              <a:latin typeface="ＭＳ 明朝"/>
              <a:ea typeface="ＭＳ 明朝"/>
              <a:cs typeface="+mj-cs"/>
            </a:endParaRPr>
          </a:p>
        </p:txBody>
      </p:sp>
      <p:sp>
        <p:nvSpPr>
          <p:cNvPr id="5" name="スライド番号プレースホルダ 9"/>
          <p:cNvSpPr>
            <a:spLocks noGrp="1"/>
          </p:cNvSpPr>
          <p:nvPr>
            <p:ph type="sldNum" sz="quarter" idx="12"/>
          </p:nvPr>
        </p:nvSpPr>
        <p:spPr>
          <a:xfrm>
            <a:off x="2628900" y="8783668"/>
            <a:ext cx="1600200" cy="485775"/>
          </a:xfrm>
        </p:spPr>
        <p:txBody>
          <a:bodyPr/>
          <a:lstStyle/>
          <a:p>
            <a:pPr algn="ctr"/>
            <a:r>
              <a:rPr kumimoji="1" lang="en-US" altLang="ja-JP" sz="800" dirty="0" smtClean="0">
                <a:latin typeface="ＭＳ 明朝"/>
                <a:ea typeface="ＭＳ 明朝"/>
              </a:rPr>
              <a:t>69</a:t>
            </a:r>
            <a:endParaRPr kumimoji="1" lang="ja-JP" altLang="en-US" sz="800" dirty="0">
              <a:latin typeface="ＭＳ 明朝"/>
              <a:ea typeface="ＭＳ 明朝"/>
            </a:endParaRPr>
          </a:p>
        </p:txBody>
      </p:sp>
      <p:sp>
        <p:nvSpPr>
          <p:cNvPr id="12" name="正方形/長方形 11"/>
          <p:cNvSpPr>
            <a:spLocks noChangeAspect="1"/>
          </p:cNvSpPr>
          <p:nvPr/>
        </p:nvSpPr>
        <p:spPr>
          <a:xfrm>
            <a:off x="369000" y="1698316"/>
            <a:ext cx="6120000"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en-US" altLang="ja-JP" sz="1100" dirty="0">
                <a:solidFill>
                  <a:schemeClr val="tx1"/>
                </a:solidFill>
                <a:latin typeface="ＭＳ 明朝"/>
                <a:ea typeface="ＭＳ 明朝"/>
              </a:rPr>
              <a:t>【</a:t>
            </a:r>
            <a:r>
              <a:rPr lang="zh-CN" altLang="en-US" sz="1100" dirty="0">
                <a:solidFill>
                  <a:schemeClr val="tx1"/>
                </a:solidFill>
                <a:latin typeface="ＭＳ 明朝"/>
                <a:ea typeface="ＭＳ 明朝"/>
              </a:rPr>
              <a:t>南河内中学校区</a:t>
            </a:r>
            <a:r>
              <a:rPr lang="en-US" altLang="ja-JP" sz="1100" dirty="0">
                <a:solidFill>
                  <a:schemeClr val="tx1"/>
                </a:solidFill>
                <a:latin typeface="ＭＳ 明朝"/>
                <a:ea typeface="ＭＳ 明朝"/>
              </a:rPr>
              <a:t>】</a:t>
            </a:r>
            <a:r>
              <a:rPr kumimoji="1" lang="ja-JP" altLang="en-US" sz="1100" dirty="0">
                <a:solidFill>
                  <a:schemeClr val="tx1"/>
                </a:solidFill>
                <a:latin typeface="ＭＳ 明朝"/>
                <a:ea typeface="ＭＳ 明朝"/>
              </a:rPr>
              <a:t>中分類による疾病別統計</a:t>
            </a:r>
            <a:r>
              <a:rPr lang="en-US" altLang="ja-JP" sz="1100" dirty="0">
                <a:solidFill>
                  <a:schemeClr val="tx1"/>
                </a:solidFill>
                <a:latin typeface="ＭＳ 明朝"/>
                <a:ea typeface="ＭＳ 明朝"/>
              </a:rPr>
              <a:t>(</a:t>
            </a:r>
            <a:r>
              <a:rPr lang="ja-JP" altLang="en-US" sz="1100" dirty="0">
                <a:solidFill>
                  <a:schemeClr val="tx1"/>
                </a:solidFill>
                <a:latin typeface="ＭＳ 明朝"/>
                <a:ea typeface="ＭＳ 明朝"/>
              </a:rPr>
              <a:t>患者数上位</a:t>
            </a:r>
            <a:r>
              <a:rPr lang="en-US" altLang="ja-JP" sz="1100" dirty="0">
                <a:solidFill>
                  <a:schemeClr val="tx1"/>
                </a:solidFill>
                <a:latin typeface="ＭＳ 明朝"/>
                <a:ea typeface="ＭＳ 明朝"/>
              </a:rPr>
              <a:t>10</a:t>
            </a:r>
            <a:r>
              <a:rPr lang="ja-JP" altLang="en-US" sz="1100" dirty="0">
                <a:solidFill>
                  <a:schemeClr val="tx1"/>
                </a:solidFill>
                <a:latin typeface="ＭＳ 明朝"/>
                <a:ea typeface="ＭＳ 明朝"/>
              </a:rPr>
              <a:t>疾病</a:t>
            </a:r>
            <a:r>
              <a:rPr lang="en-US" altLang="ja-JP" sz="1100" dirty="0">
                <a:solidFill>
                  <a:schemeClr val="tx1"/>
                </a:solidFill>
                <a:latin typeface="ＭＳ 明朝"/>
                <a:ea typeface="ＭＳ 明朝"/>
              </a:rPr>
              <a:t>)</a:t>
            </a:r>
            <a:endParaRPr kumimoji="1" lang="ja-JP" altLang="en-US" sz="1100" dirty="0">
              <a:solidFill>
                <a:schemeClr val="tx1"/>
              </a:solidFill>
              <a:latin typeface="ＭＳ 明朝"/>
              <a:ea typeface="ＭＳ 明朝"/>
            </a:endParaRPr>
          </a:p>
        </p:txBody>
      </p:sp>
      <p:sp>
        <p:nvSpPr>
          <p:cNvPr id="16" name="正方形/長方形 15"/>
          <p:cNvSpPr>
            <a:spLocks noChangeAspect="1"/>
          </p:cNvSpPr>
          <p:nvPr/>
        </p:nvSpPr>
        <p:spPr>
          <a:xfrm>
            <a:off x="369000" y="5411050"/>
            <a:ext cx="6120000" cy="2731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en-US" altLang="ja-JP" sz="1100" dirty="0">
                <a:solidFill>
                  <a:schemeClr val="tx1"/>
                </a:solidFill>
                <a:latin typeface="ＭＳ 明朝"/>
                <a:ea typeface="ＭＳ 明朝"/>
              </a:rPr>
              <a:t>【</a:t>
            </a:r>
            <a:r>
              <a:rPr lang="zh-CN" altLang="en-US" sz="1100" dirty="0">
                <a:solidFill>
                  <a:schemeClr val="tx1"/>
                </a:solidFill>
                <a:latin typeface="ＭＳ 明朝"/>
                <a:ea typeface="ＭＳ 明朝"/>
              </a:rPr>
              <a:t>南河内第二中学校区</a:t>
            </a:r>
            <a:r>
              <a:rPr lang="en-US" altLang="ja-JP" sz="1100" dirty="0">
                <a:solidFill>
                  <a:schemeClr val="tx1"/>
                </a:solidFill>
                <a:latin typeface="ＭＳ 明朝"/>
                <a:ea typeface="ＭＳ 明朝"/>
              </a:rPr>
              <a:t>】</a:t>
            </a:r>
            <a:r>
              <a:rPr kumimoji="1" lang="ja-JP" altLang="en-US" sz="1100" dirty="0">
                <a:solidFill>
                  <a:schemeClr val="tx1"/>
                </a:solidFill>
                <a:latin typeface="ＭＳ 明朝"/>
                <a:ea typeface="ＭＳ 明朝"/>
              </a:rPr>
              <a:t>中分類による疾病別統計</a:t>
            </a:r>
            <a:r>
              <a:rPr lang="en-US" altLang="ja-JP" sz="1100" dirty="0">
                <a:solidFill>
                  <a:schemeClr val="tx1"/>
                </a:solidFill>
                <a:latin typeface="ＭＳ 明朝"/>
                <a:ea typeface="ＭＳ 明朝"/>
              </a:rPr>
              <a:t>(</a:t>
            </a:r>
            <a:r>
              <a:rPr lang="ja-JP" altLang="en-US" sz="1100" dirty="0">
                <a:solidFill>
                  <a:schemeClr val="tx1"/>
                </a:solidFill>
                <a:latin typeface="ＭＳ 明朝"/>
                <a:ea typeface="ＭＳ 明朝"/>
              </a:rPr>
              <a:t>患者数上位</a:t>
            </a:r>
            <a:r>
              <a:rPr lang="en-US" altLang="ja-JP" sz="1100" dirty="0">
                <a:solidFill>
                  <a:schemeClr val="tx1"/>
                </a:solidFill>
                <a:latin typeface="ＭＳ 明朝"/>
                <a:ea typeface="ＭＳ 明朝"/>
              </a:rPr>
              <a:t>10</a:t>
            </a:r>
            <a:r>
              <a:rPr lang="ja-JP" altLang="en-US" sz="1100" dirty="0">
                <a:solidFill>
                  <a:schemeClr val="tx1"/>
                </a:solidFill>
                <a:latin typeface="ＭＳ 明朝"/>
                <a:ea typeface="ＭＳ 明朝"/>
              </a:rPr>
              <a:t>疾病</a:t>
            </a:r>
            <a:r>
              <a:rPr lang="en-US" altLang="ja-JP" sz="1100" dirty="0">
                <a:solidFill>
                  <a:schemeClr val="tx1"/>
                </a:solidFill>
                <a:latin typeface="ＭＳ 明朝"/>
                <a:ea typeface="ＭＳ 明朝"/>
              </a:rPr>
              <a:t>)</a:t>
            </a:r>
            <a:endParaRPr kumimoji="1" lang="ja-JP" altLang="en-US" sz="1100" dirty="0">
              <a:solidFill>
                <a:schemeClr val="tx1"/>
              </a:solidFill>
              <a:latin typeface="ＭＳ 明朝"/>
              <a:ea typeface="ＭＳ 明朝"/>
            </a:endParaRPr>
          </a:p>
        </p:txBody>
      </p:sp>
      <p:sp>
        <p:nvSpPr>
          <p:cNvPr id="17" name="正方形/長方形 16"/>
          <p:cNvSpPr>
            <a:spLocks noChangeAspect="1"/>
          </p:cNvSpPr>
          <p:nvPr/>
        </p:nvSpPr>
        <p:spPr>
          <a:xfrm>
            <a:off x="394055" y="8227174"/>
            <a:ext cx="6120000" cy="5847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nchorCtr="0">
            <a:spAutoFit/>
          </a:bodyPr>
          <a:lstStyle/>
          <a:p>
            <a:r>
              <a:rPr lang="ja-JP" altLang="en-US" sz="800" b="1" dirty="0">
                <a:solidFill>
                  <a:schemeClr val="tx1"/>
                </a:solidFill>
                <a:latin typeface="ＭＳ 明朝"/>
                <a:ea typeface="ＭＳ 明朝"/>
              </a:rPr>
              <a:t>データ化範囲</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分析対象</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入院</a:t>
            </a:r>
            <a:r>
              <a:rPr lang="en-US" altLang="ja-JP" sz="800" b="1" dirty="0">
                <a:solidFill>
                  <a:schemeClr val="tx1"/>
                </a:solidFill>
                <a:latin typeface="ＭＳ 明朝"/>
                <a:ea typeface="ＭＳ 明朝"/>
              </a:rPr>
              <a:t>(DPC</a:t>
            </a:r>
            <a:r>
              <a:rPr lang="ja-JP" altLang="en-US" sz="800" b="1" dirty="0">
                <a:solidFill>
                  <a:schemeClr val="tx1"/>
                </a:solidFill>
                <a:latin typeface="ＭＳ 明朝"/>
                <a:ea typeface="ＭＳ 明朝"/>
              </a:rPr>
              <a:t>を含む</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r>
              <a:rPr lang="ja-JP" altLang="en-US" sz="800" b="1" dirty="0">
                <a:solidFill>
                  <a:schemeClr val="tx1"/>
                </a:solidFill>
                <a:latin typeface="ＭＳ 明朝"/>
                <a:ea typeface="ＭＳ 明朝"/>
              </a:rPr>
              <a:t>入院外、調剤の電子レセプト。</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　　　　　　　　　　　　対象診療年月は平成</a:t>
            </a:r>
            <a:r>
              <a:rPr lang="en-US" altLang="ja-JP" sz="800" b="1" dirty="0">
                <a:solidFill>
                  <a:schemeClr val="tx1"/>
                </a:solidFill>
                <a:latin typeface="ＭＳ 明朝"/>
                <a:ea typeface="ＭＳ 明朝"/>
              </a:rPr>
              <a:t>27</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4</a:t>
            </a:r>
            <a:r>
              <a:rPr lang="ja-JP" altLang="en-US" sz="800" b="1" dirty="0">
                <a:solidFill>
                  <a:schemeClr val="tx1"/>
                </a:solidFill>
                <a:latin typeface="ＭＳ 明朝"/>
                <a:ea typeface="ＭＳ 明朝"/>
              </a:rPr>
              <a:t>月～平成</a:t>
            </a:r>
            <a:r>
              <a:rPr lang="en-US" altLang="ja-JP" sz="800" b="1" dirty="0">
                <a:solidFill>
                  <a:schemeClr val="tx1"/>
                </a:solidFill>
                <a:latin typeface="ＭＳ 明朝"/>
                <a:ea typeface="ＭＳ 明朝"/>
              </a:rPr>
              <a:t>28</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3</a:t>
            </a:r>
            <a:r>
              <a:rPr lang="ja-JP" altLang="en-US" sz="800" b="1" dirty="0">
                <a:solidFill>
                  <a:schemeClr val="tx1"/>
                </a:solidFill>
                <a:latin typeface="ＭＳ 明朝"/>
                <a:ea typeface="ＭＳ 明朝"/>
              </a:rPr>
              <a:t>月診療分</a:t>
            </a:r>
            <a:r>
              <a:rPr lang="en-US" altLang="ja-JP" sz="800" b="1" dirty="0">
                <a:solidFill>
                  <a:schemeClr val="tx1"/>
                </a:solidFill>
                <a:latin typeface="ＭＳ 明朝"/>
                <a:ea typeface="ＭＳ 明朝"/>
              </a:rPr>
              <a:t>(12</a:t>
            </a:r>
            <a:r>
              <a:rPr lang="ja-JP" altLang="en-US" sz="800" b="1" dirty="0">
                <a:solidFill>
                  <a:schemeClr val="tx1"/>
                </a:solidFill>
                <a:latin typeface="ＭＳ 明朝"/>
                <a:ea typeface="ＭＳ 明朝"/>
              </a:rPr>
              <a:t>カ月分</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資格確認日</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各月資格を確認して集計。</a:t>
            </a:r>
            <a:endParaRPr lang="ja-JP" altLang="en-US" sz="800" dirty="0">
              <a:solidFill>
                <a:schemeClr val="tx1"/>
              </a:solidFill>
              <a:latin typeface="ＭＳ 明朝"/>
              <a:ea typeface="ＭＳ 明朝"/>
            </a:endParaRPr>
          </a:p>
          <a:p>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患者数</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中分類における疾病項目毎に集計するため、合計人数は他統計と一致しない</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複数疾病をもつ患者がいるため</a:t>
            </a:r>
            <a:r>
              <a:rPr lang="en-US" altLang="ja-JP" sz="800" dirty="0">
                <a:solidFill>
                  <a:schemeClr val="tx1"/>
                </a:solidFill>
                <a:latin typeface="ＭＳ 明朝"/>
                <a:ea typeface="ＭＳ 明朝"/>
              </a:rPr>
              <a:t>)</a:t>
            </a:r>
            <a:r>
              <a:rPr lang="ja-JP" altLang="en-US" sz="800" dirty="0" err="1">
                <a:solidFill>
                  <a:schemeClr val="tx1"/>
                </a:solidFill>
                <a:latin typeface="ＭＳ 明朝"/>
                <a:ea typeface="ＭＳ 明朝"/>
              </a:rPr>
              <a:t>。</a:t>
            </a:r>
            <a:endParaRPr lang="en-US" altLang="ja-JP" sz="800" dirty="0">
              <a:solidFill>
                <a:schemeClr val="tx1"/>
              </a:solidFill>
              <a:latin typeface="ＭＳ 明朝"/>
              <a:ea typeface="ＭＳ 明朝"/>
            </a:endParaRPr>
          </a:p>
        </p:txBody>
      </p:sp>
      <p:sp>
        <p:nvSpPr>
          <p:cNvPr id="9" name="正方形/長方形 8"/>
          <p:cNvSpPr>
            <a:spLocks noChangeAspect="1"/>
          </p:cNvSpPr>
          <p:nvPr/>
        </p:nvSpPr>
        <p:spPr>
          <a:xfrm>
            <a:off x="394055" y="4522570"/>
            <a:ext cx="6120000" cy="5847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nchorCtr="0">
            <a:spAutoFit/>
          </a:bodyPr>
          <a:lstStyle/>
          <a:p>
            <a:r>
              <a:rPr lang="ja-JP" altLang="en-US" sz="800" b="1" dirty="0">
                <a:solidFill>
                  <a:schemeClr val="tx1"/>
                </a:solidFill>
                <a:latin typeface="ＭＳ 明朝"/>
                <a:ea typeface="ＭＳ 明朝"/>
              </a:rPr>
              <a:t>データ化範囲</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分析対象</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入院</a:t>
            </a:r>
            <a:r>
              <a:rPr lang="en-US" altLang="ja-JP" sz="800" b="1" dirty="0">
                <a:solidFill>
                  <a:schemeClr val="tx1"/>
                </a:solidFill>
                <a:latin typeface="ＭＳ 明朝"/>
                <a:ea typeface="ＭＳ 明朝"/>
              </a:rPr>
              <a:t>(DPC</a:t>
            </a:r>
            <a:r>
              <a:rPr lang="ja-JP" altLang="en-US" sz="800" b="1" dirty="0">
                <a:solidFill>
                  <a:schemeClr val="tx1"/>
                </a:solidFill>
                <a:latin typeface="ＭＳ 明朝"/>
                <a:ea typeface="ＭＳ 明朝"/>
              </a:rPr>
              <a:t>を含む</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r>
              <a:rPr lang="ja-JP" altLang="en-US" sz="800" b="1" dirty="0">
                <a:solidFill>
                  <a:schemeClr val="tx1"/>
                </a:solidFill>
                <a:latin typeface="ＭＳ 明朝"/>
                <a:ea typeface="ＭＳ 明朝"/>
              </a:rPr>
              <a:t>入院外、調剤の電子レセプト。</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　　　　　　　　　　　　対象診療年月は平成</a:t>
            </a:r>
            <a:r>
              <a:rPr lang="en-US" altLang="ja-JP" sz="800" b="1" dirty="0">
                <a:solidFill>
                  <a:schemeClr val="tx1"/>
                </a:solidFill>
                <a:latin typeface="ＭＳ 明朝"/>
                <a:ea typeface="ＭＳ 明朝"/>
              </a:rPr>
              <a:t>27</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4</a:t>
            </a:r>
            <a:r>
              <a:rPr lang="ja-JP" altLang="en-US" sz="800" b="1" dirty="0">
                <a:solidFill>
                  <a:schemeClr val="tx1"/>
                </a:solidFill>
                <a:latin typeface="ＭＳ 明朝"/>
                <a:ea typeface="ＭＳ 明朝"/>
              </a:rPr>
              <a:t>月～平成</a:t>
            </a:r>
            <a:r>
              <a:rPr lang="en-US" altLang="ja-JP" sz="800" b="1" dirty="0">
                <a:solidFill>
                  <a:schemeClr val="tx1"/>
                </a:solidFill>
                <a:latin typeface="ＭＳ 明朝"/>
                <a:ea typeface="ＭＳ 明朝"/>
              </a:rPr>
              <a:t>28</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3</a:t>
            </a:r>
            <a:r>
              <a:rPr lang="ja-JP" altLang="en-US" sz="800" b="1" dirty="0">
                <a:solidFill>
                  <a:schemeClr val="tx1"/>
                </a:solidFill>
                <a:latin typeface="ＭＳ 明朝"/>
                <a:ea typeface="ＭＳ 明朝"/>
              </a:rPr>
              <a:t>月診療分</a:t>
            </a:r>
            <a:r>
              <a:rPr lang="en-US" altLang="ja-JP" sz="800" b="1" dirty="0">
                <a:solidFill>
                  <a:schemeClr val="tx1"/>
                </a:solidFill>
                <a:latin typeface="ＭＳ 明朝"/>
                <a:ea typeface="ＭＳ 明朝"/>
              </a:rPr>
              <a:t>(12</a:t>
            </a:r>
            <a:r>
              <a:rPr lang="ja-JP" altLang="en-US" sz="800" b="1" dirty="0">
                <a:solidFill>
                  <a:schemeClr val="tx1"/>
                </a:solidFill>
                <a:latin typeface="ＭＳ 明朝"/>
                <a:ea typeface="ＭＳ 明朝"/>
              </a:rPr>
              <a:t>カ月分</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資格確認日</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各月資格を確認して集計。</a:t>
            </a:r>
            <a:endParaRPr lang="ja-JP" altLang="en-US" sz="800" dirty="0">
              <a:solidFill>
                <a:schemeClr val="tx1"/>
              </a:solidFill>
              <a:latin typeface="ＭＳ 明朝"/>
              <a:ea typeface="ＭＳ 明朝"/>
            </a:endParaRPr>
          </a:p>
          <a:p>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患者数</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中分類における疾病項目毎に集計するため、合計人数は他統計と一致しない</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複数疾病をもつ患者がいるため</a:t>
            </a:r>
            <a:r>
              <a:rPr lang="en-US" altLang="ja-JP" sz="800" dirty="0">
                <a:solidFill>
                  <a:schemeClr val="tx1"/>
                </a:solidFill>
                <a:latin typeface="ＭＳ 明朝"/>
                <a:ea typeface="ＭＳ 明朝"/>
              </a:rPr>
              <a:t>)</a:t>
            </a:r>
            <a:r>
              <a:rPr lang="ja-JP" altLang="en-US" sz="800" dirty="0" err="1">
                <a:solidFill>
                  <a:schemeClr val="tx1"/>
                </a:solidFill>
                <a:latin typeface="ＭＳ 明朝"/>
                <a:ea typeface="ＭＳ 明朝"/>
              </a:rPr>
              <a:t>。</a:t>
            </a:r>
            <a:endParaRPr lang="en-US" altLang="ja-JP" sz="800" dirty="0">
              <a:solidFill>
                <a:schemeClr val="tx1"/>
              </a:solidFill>
              <a:latin typeface="ＭＳ 明朝"/>
              <a:ea typeface="ＭＳ 明朝"/>
            </a:endParaRPr>
          </a:p>
        </p:txBody>
      </p:sp>
      <p:pic>
        <p:nvPicPr>
          <p:cNvPr id="45058" name="table7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981200"/>
            <a:ext cx="6350000" cy="255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059" name="table7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5689600"/>
            <a:ext cx="6350000" cy="255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060" name="table85"/>
          <p:cNvPicPr>
            <a:picLocks noChangeArrowheads="1"/>
          </p:cNvPicPr>
          <p:nvPr/>
        </p:nvPicPr>
        <p:blipFill rotWithShape="1">
          <a:blip r:embed="rId4">
            <a:extLst>
              <a:ext uri="{28A0092B-C50C-407E-A947-70E740481C1C}">
                <a14:useLocalDpi xmlns:a14="http://schemas.microsoft.com/office/drawing/2010/main" val="0"/>
              </a:ext>
            </a:extLst>
          </a:blip>
          <a:srcRect t="-1" r="19983" b="-18973"/>
          <a:stretch/>
        </p:blipFill>
        <p:spPr bwMode="auto">
          <a:xfrm>
            <a:off x="533400" y="711200"/>
            <a:ext cx="4623792" cy="33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607753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 9"/>
          <p:cNvSpPr>
            <a:spLocks noGrp="1"/>
          </p:cNvSpPr>
          <p:nvPr>
            <p:ph type="sldNum" sz="quarter" idx="12"/>
          </p:nvPr>
        </p:nvSpPr>
        <p:spPr>
          <a:xfrm>
            <a:off x="2628900" y="8783668"/>
            <a:ext cx="1600200" cy="485775"/>
          </a:xfrm>
        </p:spPr>
        <p:txBody>
          <a:bodyPr/>
          <a:lstStyle/>
          <a:p>
            <a:pPr algn="ctr"/>
            <a:r>
              <a:rPr kumimoji="1" lang="en-US" altLang="ja-JP" sz="800" dirty="0" smtClean="0">
                <a:latin typeface="ＭＳ 明朝"/>
                <a:ea typeface="ＭＳ 明朝"/>
              </a:rPr>
              <a:t>70</a:t>
            </a:r>
            <a:endParaRPr kumimoji="1" lang="ja-JP" altLang="en-US" sz="800" dirty="0">
              <a:latin typeface="ＭＳ 明朝"/>
              <a:ea typeface="ＭＳ 明朝"/>
            </a:endParaRPr>
          </a:p>
        </p:txBody>
      </p:sp>
      <p:sp>
        <p:nvSpPr>
          <p:cNvPr id="12" name="正方形/長方形 11"/>
          <p:cNvSpPr>
            <a:spLocks noChangeAspect="1"/>
          </p:cNvSpPr>
          <p:nvPr/>
        </p:nvSpPr>
        <p:spPr>
          <a:xfrm>
            <a:off x="369000" y="1698316"/>
            <a:ext cx="6120000"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en-US" altLang="ja-JP" sz="1100" dirty="0">
                <a:solidFill>
                  <a:schemeClr val="tx1"/>
                </a:solidFill>
                <a:latin typeface="ＭＳ 明朝"/>
                <a:ea typeface="ＭＳ 明朝"/>
              </a:rPr>
              <a:t>【</a:t>
            </a:r>
            <a:r>
              <a:rPr lang="zh-CN" altLang="en-US" sz="1100" dirty="0">
                <a:solidFill>
                  <a:schemeClr val="tx1"/>
                </a:solidFill>
                <a:latin typeface="ＭＳ 明朝"/>
                <a:ea typeface="ＭＳ 明朝"/>
              </a:rPr>
              <a:t>国分寺中学校区</a:t>
            </a:r>
            <a:r>
              <a:rPr lang="en-US" altLang="ja-JP" sz="1100" dirty="0">
                <a:solidFill>
                  <a:schemeClr val="tx1"/>
                </a:solidFill>
                <a:latin typeface="ＭＳ 明朝"/>
                <a:ea typeface="ＭＳ 明朝"/>
              </a:rPr>
              <a:t>】</a:t>
            </a:r>
            <a:r>
              <a:rPr kumimoji="1" lang="ja-JP" altLang="en-US" sz="1100" dirty="0">
                <a:solidFill>
                  <a:schemeClr val="tx1"/>
                </a:solidFill>
                <a:latin typeface="ＭＳ 明朝"/>
                <a:ea typeface="ＭＳ 明朝"/>
              </a:rPr>
              <a:t>中分類による疾病別統計</a:t>
            </a:r>
            <a:r>
              <a:rPr lang="en-US" altLang="ja-JP" sz="1100" dirty="0">
                <a:solidFill>
                  <a:schemeClr val="tx1"/>
                </a:solidFill>
                <a:latin typeface="ＭＳ 明朝"/>
                <a:ea typeface="ＭＳ 明朝"/>
              </a:rPr>
              <a:t>(</a:t>
            </a:r>
            <a:r>
              <a:rPr lang="ja-JP" altLang="en-US" sz="1100" dirty="0">
                <a:solidFill>
                  <a:schemeClr val="tx1"/>
                </a:solidFill>
                <a:latin typeface="ＭＳ 明朝"/>
                <a:ea typeface="ＭＳ 明朝"/>
              </a:rPr>
              <a:t>患者数上位</a:t>
            </a:r>
            <a:r>
              <a:rPr lang="en-US" altLang="ja-JP" sz="1100" dirty="0">
                <a:solidFill>
                  <a:schemeClr val="tx1"/>
                </a:solidFill>
                <a:latin typeface="ＭＳ 明朝"/>
                <a:ea typeface="ＭＳ 明朝"/>
              </a:rPr>
              <a:t>10</a:t>
            </a:r>
            <a:r>
              <a:rPr lang="ja-JP" altLang="en-US" sz="1100" dirty="0">
                <a:solidFill>
                  <a:schemeClr val="tx1"/>
                </a:solidFill>
                <a:latin typeface="ＭＳ 明朝"/>
                <a:ea typeface="ＭＳ 明朝"/>
              </a:rPr>
              <a:t>疾病</a:t>
            </a:r>
            <a:r>
              <a:rPr lang="en-US" altLang="ja-JP" sz="1200" dirty="0">
                <a:solidFill>
                  <a:schemeClr val="tx1"/>
                </a:solidFill>
                <a:latin typeface="ＭＳ 明朝"/>
                <a:ea typeface="ＭＳ 明朝"/>
              </a:rPr>
              <a:t>)</a:t>
            </a:r>
            <a:endParaRPr kumimoji="1" lang="ja-JP" altLang="en-US" sz="1200" dirty="0">
              <a:solidFill>
                <a:schemeClr val="tx1"/>
              </a:solidFill>
              <a:latin typeface="ＭＳ 明朝"/>
              <a:ea typeface="ＭＳ 明朝"/>
            </a:endParaRPr>
          </a:p>
        </p:txBody>
      </p:sp>
      <p:sp>
        <p:nvSpPr>
          <p:cNvPr id="16" name="正方形/長方形 15"/>
          <p:cNvSpPr>
            <a:spLocks noChangeAspect="1"/>
          </p:cNvSpPr>
          <p:nvPr/>
        </p:nvSpPr>
        <p:spPr>
          <a:xfrm>
            <a:off x="369000" y="5411050"/>
            <a:ext cx="6120000" cy="2731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kumimoji="1" lang="en-US" altLang="ja-JP" sz="1100" dirty="0">
                <a:solidFill>
                  <a:schemeClr val="tx1"/>
                </a:solidFill>
                <a:latin typeface="ＭＳ 明朝"/>
                <a:ea typeface="ＭＳ 明朝"/>
              </a:rPr>
              <a:t>【</a:t>
            </a:r>
            <a:r>
              <a:rPr lang="zh-CN" altLang="en-US" sz="1100" dirty="0">
                <a:solidFill>
                  <a:schemeClr val="tx1"/>
                </a:solidFill>
                <a:latin typeface="ＭＳ 明朝"/>
                <a:ea typeface="ＭＳ 明朝"/>
              </a:rPr>
              <a:t>石橋中学校区</a:t>
            </a:r>
            <a:r>
              <a:rPr lang="en-US" altLang="ja-JP" sz="1100" dirty="0">
                <a:solidFill>
                  <a:schemeClr val="tx1"/>
                </a:solidFill>
                <a:latin typeface="ＭＳ 明朝"/>
                <a:ea typeface="ＭＳ 明朝"/>
              </a:rPr>
              <a:t>】</a:t>
            </a:r>
            <a:r>
              <a:rPr kumimoji="1" lang="ja-JP" altLang="en-US" sz="1100" dirty="0">
                <a:solidFill>
                  <a:schemeClr val="tx1"/>
                </a:solidFill>
                <a:latin typeface="ＭＳ 明朝"/>
                <a:ea typeface="ＭＳ 明朝"/>
              </a:rPr>
              <a:t>中分類による疾病別統計</a:t>
            </a:r>
            <a:r>
              <a:rPr lang="en-US" altLang="ja-JP" sz="1100" dirty="0">
                <a:solidFill>
                  <a:schemeClr val="tx1"/>
                </a:solidFill>
                <a:latin typeface="ＭＳ 明朝"/>
                <a:ea typeface="ＭＳ 明朝"/>
              </a:rPr>
              <a:t>(</a:t>
            </a:r>
            <a:r>
              <a:rPr lang="ja-JP" altLang="en-US" sz="1100" dirty="0">
                <a:solidFill>
                  <a:schemeClr val="tx1"/>
                </a:solidFill>
                <a:latin typeface="ＭＳ 明朝"/>
                <a:ea typeface="ＭＳ 明朝"/>
              </a:rPr>
              <a:t>患者数上位</a:t>
            </a:r>
            <a:r>
              <a:rPr lang="en-US" altLang="ja-JP" sz="1100" dirty="0">
                <a:solidFill>
                  <a:schemeClr val="tx1"/>
                </a:solidFill>
                <a:latin typeface="ＭＳ 明朝"/>
                <a:ea typeface="ＭＳ 明朝"/>
              </a:rPr>
              <a:t>10</a:t>
            </a:r>
            <a:r>
              <a:rPr lang="ja-JP" altLang="en-US" sz="1100" dirty="0">
                <a:solidFill>
                  <a:schemeClr val="tx1"/>
                </a:solidFill>
                <a:latin typeface="ＭＳ 明朝"/>
                <a:ea typeface="ＭＳ 明朝"/>
              </a:rPr>
              <a:t>疾病</a:t>
            </a:r>
            <a:r>
              <a:rPr lang="en-US" altLang="ja-JP" sz="1200" dirty="0">
                <a:solidFill>
                  <a:schemeClr val="tx1"/>
                </a:solidFill>
                <a:latin typeface="ＭＳ 明朝"/>
                <a:ea typeface="ＭＳ 明朝"/>
              </a:rPr>
              <a:t>)</a:t>
            </a:r>
            <a:endParaRPr kumimoji="1" lang="ja-JP" altLang="en-US" sz="1200" dirty="0">
              <a:solidFill>
                <a:schemeClr val="tx1"/>
              </a:solidFill>
              <a:latin typeface="ＭＳ 明朝"/>
              <a:ea typeface="ＭＳ 明朝"/>
            </a:endParaRPr>
          </a:p>
        </p:txBody>
      </p:sp>
      <p:sp>
        <p:nvSpPr>
          <p:cNvPr id="6" name="正方形/長方形 5"/>
          <p:cNvSpPr>
            <a:spLocks noChangeAspect="1"/>
          </p:cNvSpPr>
          <p:nvPr/>
        </p:nvSpPr>
        <p:spPr>
          <a:xfrm>
            <a:off x="394055" y="8227174"/>
            <a:ext cx="6120000" cy="5847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nchorCtr="0">
            <a:spAutoFit/>
          </a:bodyPr>
          <a:lstStyle/>
          <a:p>
            <a:r>
              <a:rPr lang="ja-JP" altLang="en-US" sz="800" b="1" dirty="0">
                <a:solidFill>
                  <a:schemeClr val="tx1"/>
                </a:solidFill>
                <a:latin typeface="ＭＳ 明朝"/>
                <a:ea typeface="ＭＳ 明朝"/>
              </a:rPr>
              <a:t>データ化範囲</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分析対象</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入院</a:t>
            </a:r>
            <a:r>
              <a:rPr lang="en-US" altLang="ja-JP" sz="800" b="1" dirty="0">
                <a:solidFill>
                  <a:schemeClr val="tx1"/>
                </a:solidFill>
                <a:latin typeface="ＭＳ 明朝"/>
                <a:ea typeface="ＭＳ 明朝"/>
              </a:rPr>
              <a:t>(DPC</a:t>
            </a:r>
            <a:r>
              <a:rPr lang="ja-JP" altLang="en-US" sz="800" b="1" dirty="0">
                <a:solidFill>
                  <a:schemeClr val="tx1"/>
                </a:solidFill>
                <a:latin typeface="ＭＳ 明朝"/>
                <a:ea typeface="ＭＳ 明朝"/>
              </a:rPr>
              <a:t>を含む</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r>
              <a:rPr lang="ja-JP" altLang="en-US" sz="800" b="1" dirty="0">
                <a:solidFill>
                  <a:schemeClr val="tx1"/>
                </a:solidFill>
                <a:latin typeface="ＭＳ 明朝"/>
                <a:ea typeface="ＭＳ 明朝"/>
              </a:rPr>
              <a:t>入院外、調剤の電子レセプト。</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　　　　　　　　　　　　対象診療年月は平成</a:t>
            </a:r>
            <a:r>
              <a:rPr lang="en-US" altLang="ja-JP" sz="800" b="1" dirty="0">
                <a:solidFill>
                  <a:schemeClr val="tx1"/>
                </a:solidFill>
                <a:latin typeface="ＭＳ 明朝"/>
                <a:ea typeface="ＭＳ 明朝"/>
              </a:rPr>
              <a:t>27</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4</a:t>
            </a:r>
            <a:r>
              <a:rPr lang="ja-JP" altLang="en-US" sz="800" b="1" dirty="0">
                <a:solidFill>
                  <a:schemeClr val="tx1"/>
                </a:solidFill>
                <a:latin typeface="ＭＳ 明朝"/>
                <a:ea typeface="ＭＳ 明朝"/>
              </a:rPr>
              <a:t>月～平成</a:t>
            </a:r>
            <a:r>
              <a:rPr lang="en-US" altLang="ja-JP" sz="800" b="1" dirty="0">
                <a:solidFill>
                  <a:schemeClr val="tx1"/>
                </a:solidFill>
                <a:latin typeface="ＭＳ 明朝"/>
                <a:ea typeface="ＭＳ 明朝"/>
              </a:rPr>
              <a:t>28</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3</a:t>
            </a:r>
            <a:r>
              <a:rPr lang="ja-JP" altLang="en-US" sz="800" b="1" dirty="0">
                <a:solidFill>
                  <a:schemeClr val="tx1"/>
                </a:solidFill>
                <a:latin typeface="ＭＳ 明朝"/>
                <a:ea typeface="ＭＳ 明朝"/>
              </a:rPr>
              <a:t>月診療分</a:t>
            </a:r>
            <a:r>
              <a:rPr lang="en-US" altLang="ja-JP" sz="800" b="1" dirty="0">
                <a:solidFill>
                  <a:schemeClr val="tx1"/>
                </a:solidFill>
                <a:latin typeface="ＭＳ 明朝"/>
                <a:ea typeface="ＭＳ 明朝"/>
              </a:rPr>
              <a:t>(12</a:t>
            </a:r>
            <a:r>
              <a:rPr lang="ja-JP" altLang="en-US" sz="800" b="1" dirty="0">
                <a:solidFill>
                  <a:schemeClr val="tx1"/>
                </a:solidFill>
                <a:latin typeface="ＭＳ 明朝"/>
                <a:ea typeface="ＭＳ 明朝"/>
              </a:rPr>
              <a:t>カ月分</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資格確認日</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各月資格を確認して集計。</a:t>
            </a:r>
            <a:endParaRPr lang="ja-JP" altLang="en-US" sz="800" dirty="0">
              <a:solidFill>
                <a:schemeClr val="tx1"/>
              </a:solidFill>
              <a:latin typeface="ＭＳ 明朝"/>
              <a:ea typeface="ＭＳ 明朝"/>
            </a:endParaRPr>
          </a:p>
          <a:p>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患者数</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中分類における疾病項目毎に集計するため、合計人数は他統計と一致しない</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複数疾病をもつ患者がいるため</a:t>
            </a:r>
            <a:r>
              <a:rPr lang="en-US" altLang="ja-JP" sz="800" dirty="0">
                <a:solidFill>
                  <a:schemeClr val="tx1"/>
                </a:solidFill>
                <a:latin typeface="ＭＳ 明朝"/>
                <a:ea typeface="ＭＳ 明朝"/>
              </a:rPr>
              <a:t>)</a:t>
            </a:r>
            <a:r>
              <a:rPr lang="ja-JP" altLang="en-US" sz="800" dirty="0" err="1">
                <a:solidFill>
                  <a:schemeClr val="tx1"/>
                </a:solidFill>
                <a:latin typeface="ＭＳ 明朝"/>
                <a:ea typeface="ＭＳ 明朝"/>
              </a:rPr>
              <a:t>。</a:t>
            </a:r>
            <a:endParaRPr lang="en-US" altLang="ja-JP" sz="800" dirty="0">
              <a:solidFill>
                <a:schemeClr val="tx1"/>
              </a:solidFill>
              <a:latin typeface="ＭＳ 明朝"/>
              <a:ea typeface="ＭＳ 明朝"/>
            </a:endParaRPr>
          </a:p>
        </p:txBody>
      </p:sp>
      <p:sp>
        <p:nvSpPr>
          <p:cNvPr id="7" name="正方形/長方形 6"/>
          <p:cNvSpPr>
            <a:spLocks noChangeAspect="1"/>
          </p:cNvSpPr>
          <p:nvPr/>
        </p:nvSpPr>
        <p:spPr>
          <a:xfrm>
            <a:off x="394055" y="4522570"/>
            <a:ext cx="6120000" cy="5847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nchorCtr="0">
            <a:spAutoFit/>
          </a:bodyPr>
          <a:lstStyle/>
          <a:p>
            <a:r>
              <a:rPr lang="ja-JP" altLang="en-US" sz="800" b="1" dirty="0">
                <a:solidFill>
                  <a:schemeClr val="tx1"/>
                </a:solidFill>
                <a:latin typeface="ＭＳ 明朝"/>
                <a:ea typeface="ＭＳ 明朝"/>
              </a:rPr>
              <a:t>データ化範囲</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分析対象</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入院</a:t>
            </a:r>
            <a:r>
              <a:rPr lang="en-US" altLang="ja-JP" sz="800" b="1" dirty="0">
                <a:solidFill>
                  <a:schemeClr val="tx1"/>
                </a:solidFill>
                <a:latin typeface="ＭＳ 明朝"/>
                <a:ea typeface="ＭＳ 明朝"/>
              </a:rPr>
              <a:t>(DPC</a:t>
            </a:r>
            <a:r>
              <a:rPr lang="ja-JP" altLang="en-US" sz="800" b="1" dirty="0">
                <a:solidFill>
                  <a:schemeClr val="tx1"/>
                </a:solidFill>
                <a:latin typeface="ＭＳ 明朝"/>
                <a:ea typeface="ＭＳ 明朝"/>
              </a:rPr>
              <a:t>を含む</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r>
              <a:rPr lang="ja-JP" altLang="en-US" sz="800" b="1" dirty="0">
                <a:solidFill>
                  <a:schemeClr val="tx1"/>
                </a:solidFill>
                <a:latin typeface="ＭＳ 明朝"/>
                <a:ea typeface="ＭＳ 明朝"/>
              </a:rPr>
              <a:t>入院外、調剤の電子レセプト。</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　　　　　　　　　　　　対象診療年月は平成</a:t>
            </a:r>
            <a:r>
              <a:rPr lang="en-US" altLang="ja-JP" sz="800" b="1" dirty="0">
                <a:solidFill>
                  <a:schemeClr val="tx1"/>
                </a:solidFill>
                <a:latin typeface="ＭＳ 明朝"/>
                <a:ea typeface="ＭＳ 明朝"/>
              </a:rPr>
              <a:t>27</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4</a:t>
            </a:r>
            <a:r>
              <a:rPr lang="ja-JP" altLang="en-US" sz="800" b="1" dirty="0">
                <a:solidFill>
                  <a:schemeClr val="tx1"/>
                </a:solidFill>
                <a:latin typeface="ＭＳ 明朝"/>
                <a:ea typeface="ＭＳ 明朝"/>
              </a:rPr>
              <a:t>月～平成</a:t>
            </a:r>
            <a:r>
              <a:rPr lang="en-US" altLang="ja-JP" sz="800" b="1" dirty="0">
                <a:solidFill>
                  <a:schemeClr val="tx1"/>
                </a:solidFill>
                <a:latin typeface="ＭＳ 明朝"/>
                <a:ea typeface="ＭＳ 明朝"/>
              </a:rPr>
              <a:t>28</a:t>
            </a:r>
            <a:r>
              <a:rPr lang="ja-JP" altLang="en-US" sz="800" b="1" dirty="0">
                <a:solidFill>
                  <a:schemeClr val="tx1"/>
                </a:solidFill>
                <a:latin typeface="ＭＳ 明朝"/>
                <a:ea typeface="ＭＳ 明朝"/>
              </a:rPr>
              <a:t>年</a:t>
            </a:r>
            <a:r>
              <a:rPr lang="en-US" altLang="ja-JP" sz="800" b="1" dirty="0">
                <a:solidFill>
                  <a:schemeClr val="tx1"/>
                </a:solidFill>
                <a:latin typeface="ＭＳ 明朝"/>
                <a:ea typeface="ＭＳ 明朝"/>
              </a:rPr>
              <a:t>3</a:t>
            </a:r>
            <a:r>
              <a:rPr lang="ja-JP" altLang="en-US" sz="800" b="1" dirty="0">
                <a:solidFill>
                  <a:schemeClr val="tx1"/>
                </a:solidFill>
                <a:latin typeface="ＭＳ 明朝"/>
                <a:ea typeface="ＭＳ 明朝"/>
              </a:rPr>
              <a:t>月診療分</a:t>
            </a:r>
            <a:r>
              <a:rPr lang="en-US" altLang="ja-JP" sz="800" b="1" dirty="0">
                <a:solidFill>
                  <a:schemeClr val="tx1"/>
                </a:solidFill>
                <a:latin typeface="ＭＳ 明朝"/>
                <a:ea typeface="ＭＳ 明朝"/>
              </a:rPr>
              <a:t>(12</a:t>
            </a:r>
            <a:r>
              <a:rPr lang="ja-JP" altLang="en-US" sz="800" b="1" dirty="0">
                <a:solidFill>
                  <a:schemeClr val="tx1"/>
                </a:solidFill>
                <a:latin typeface="ＭＳ 明朝"/>
                <a:ea typeface="ＭＳ 明朝"/>
              </a:rPr>
              <a:t>カ月分</a:t>
            </a:r>
            <a:r>
              <a:rPr lang="en-US" altLang="ja-JP" sz="800" b="1" dirty="0">
                <a:solidFill>
                  <a:schemeClr val="tx1"/>
                </a:solidFill>
                <a:latin typeface="ＭＳ 明朝"/>
                <a:ea typeface="ＭＳ 明朝"/>
              </a:rPr>
              <a:t>)</a:t>
            </a:r>
            <a:r>
              <a:rPr lang="ja-JP" altLang="en-US" sz="800" b="1" dirty="0" err="1">
                <a:solidFill>
                  <a:schemeClr val="tx1"/>
                </a:solidFill>
                <a:latin typeface="ＭＳ 明朝"/>
                <a:ea typeface="ＭＳ 明朝"/>
              </a:rPr>
              <a:t>。</a:t>
            </a:r>
            <a:endParaRPr lang="en-US" altLang="ja-JP" sz="800" b="1" dirty="0">
              <a:solidFill>
                <a:schemeClr val="tx1"/>
              </a:solidFill>
              <a:latin typeface="ＭＳ 明朝"/>
              <a:ea typeface="ＭＳ 明朝"/>
            </a:endParaRPr>
          </a:p>
          <a:p>
            <a:r>
              <a:rPr lang="ja-JP" altLang="en-US" sz="800" b="1" dirty="0">
                <a:solidFill>
                  <a:schemeClr val="tx1"/>
                </a:solidFill>
                <a:latin typeface="ＭＳ 明朝"/>
                <a:ea typeface="ＭＳ 明朝"/>
              </a:rPr>
              <a:t>資格確認日</a:t>
            </a:r>
            <a:r>
              <a:rPr lang="en-US" altLang="ja-JP" sz="800" b="1" dirty="0">
                <a:solidFill>
                  <a:schemeClr val="tx1"/>
                </a:solidFill>
                <a:latin typeface="ＭＳ 明朝"/>
                <a:ea typeface="ＭＳ 明朝"/>
              </a:rPr>
              <a:t>…</a:t>
            </a:r>
            <a:r>
              <a:rPr lang="ja-JP" altLang="en-US" sz="800" b="1" dirty="0">
                <a:solidFill>
                  <a:schemeClr val="tx1"/>
                </a:solidFill>
                <a:latin typeface="ＭＳ 明朝"/>
                <a:ea typeface="ＭＳ 明朝"/>
              </a:rPr>
              <a:t>各月資格を確認して集計。</a:t>
            </a:r>
            <a:endParaRPr lang="ja-JP" altLang="en-US" sz="800" dirty="0">
              <a:solidFill>
                <a:schemeClr val="tx1"/>
              </a:solidFill>
              <a:latin typeface="ＭＳ 明朝"/>
              <a:ea typeface="ＭＳ 明朝"/>
            </a:endParaRPr>
          </a:p>
          <a:p>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患者数</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中分類における疾病項目毎に集計するため、合計人数は他統計と一致しない</a:t>
            </a:r>
            <a:r>
              <a:rPr lang="en-US" altLang="ja-JP" sz="800" dirty="0">
                <a:solidFill>
                  <a:schemeClr val="tx1"/>
                </a:solidFill>
                <a:latin typeface="ＭＳ 明朝"/>
                <a:ea typeface="ＭＳ 明朝"/>
              </a:rPr>
              <a:t>(</a:t>
            </a:r>
            <a:r>
              <a:rPr lang="ja-JP" altLang="en-US" sz="800" dirty="0">
                <a:solidFill>
                  <a:schemeClr val="tx1"/>
                </a:solidFill>
                <a:latin typeface="ＭＳ 明朝"/>
                <a:ea typeface="ＭＳ 明朝"/>
              </a:rPr>
              <a:t>複数疾病をもつ患者がいるため</a:t>
            </a:r>
            <a:r>
              <a:rPr lang="en-US" altLang="ja-JP" sz="800" dirty="0">
                <a:solidFill>
                  <a:schemeClr val="tx1"/>
                </a:solidFill>
                <a:latin typeface="ＭＳ 明朝"/>
                <a:ea typeface="ＭＳ 明朝"/>
              </a:rPr>
              <a:t>)</a:t>
            </a:r>
            <a:r>
              <a:rPr lang="ja-JP" altLang="en-US" sz="800" dirty="0" err="1">
                <a:solidFill>
                  <a:schemeClr val="tx1"/>
                </a:solidFill>
                <a:latin typeface="ＭＳ 明朝"/>
                <a:ea typeface="ＭＳ 明朝"/>
              </a:rPr>
              <a:t>。</a:t>
            </a:r>
            <a:endParaRPr lang="en-US" altLang="ja-JP" sz="800" dirty="0">
              <a:solidFill>
                <a:schemeClr val="tx1"/>
              </a:solidFill>
              <a:latin typeface="ＭＳ 明朝"/>
              <a:ea typeface="ＭＳ 明朝"/>
            </a:endParaRPr>
          </a:p>
        </p:txBody>
      </p:sp>
      <p:pic>
        <p:nvPicPr>
          <p:cNvPr id="46082" name="table7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981200"/>
            <a:ext cx="6350000" cy="255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083" name="table80"/>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5689600"/>
            <a:ext cx="6350000" cy="255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084" name="table86"/>
          <p:cNvPicPr>
            <a:picLocks noChangeArrowheads="1"/>
          </p:cNvPicPr>
          <p:nvPr/>
        </p:nvPicPr>
        <p:blipFill rotWithShape="1">
          <a:blip r:embed="rId4">
            <a:extLst>
              <a:ext uri="{28A0092B-C50C-407E-A947-70E740481C1C}">
                <a14:useLocalDpi xmlns:a14="http://schemas.microsoft.com/office/drawing/2010/main" val="0"/>
              </a:ext>
            </a:extLst>
          </a:blip>
          <a:srcRect t="-1" r="19983" b="-18973"/>
          <a:stretch/>
        </p:blipFill>
        <p:spPr bwMode="auto">
          <a:xfrm>
            <a:off x="533400" y="711200"/>
            <a:ext cx="4623792" cy="33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407458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375000" y="1922790"/>
            <a:ext cx="6120000" cy="261610"/>
          </a:xfrm>
          <a:prstGeom prst="rect">
            <a:avLst/>
          </a:prstGeom>
          <a:noFill/>
        </p:spPr>
        <p:txBody>
          <a:bodyPr wrap="square" lIns="0" rIns="0" rtlCol="0">
            <a:spAutoFit/>
          </a:bodyPr>
          <a:lstStyle/>
          <a:p>
            <a:r>
              <a:rPr lang="ja-JP" altLang="en-US" sz="1100" dirty="0">
                <a:solidFill>
                  <a:prstClr val="black"/>
                </a:solidFill>
                <a:latin typeface="ＭＳ 明朝"/>
                <a:ea typeface="ＭＳ 明朝"/>
              </a:rPr>
              <a:t>高額</a:t>
            </a:r>
            <a:r>
              <a:rPr lang="en-US" altLang="ja-JP" sz="1100" dirty="0">
                <a:solidFill>
                  <a:prstClr val="black"/>
                </a:solidFill>
                <a:latin typeface="ＭＳ 明朝"/>
                <a:ea typeface="ＭＳ 明朝"/>
              </a:rPr>
              <a:t>(5</a:t>
            </a:r>
            <a:r>
              <a:rPr lang="ja-JP" altLang="en-US" sz="1100" dirty="0">
                <a:solidFill>
                  <a:prstClr val="black"/>
                </a:solidFill>
                <a:latin typeface="ＭＳ 明朝"/>
                <a:ea typeface="ＭＳ 明朝"/>
              </a:rPr>
              <a:t>万点以上</a:t>
            </a:r>
            <a:r>
              <a:rPr lang="en-US" altLang="ja-JP" sz="1100" dirty="0">
                <a:solidFill>
                  <a:prstClr val="black"/>
                </a:solidFill>
                <a:latin typeface="ＭＳ 明朝"/>
                <a:ea typeface="ＭＳ 明朝"/>
              </a:rPr>
              <a:t>)</a:t>
            </a:r>
            <a:r>
              <a:rPr lang="ja-JP" altLang="en-US" sz="1100" dirty="0">
                <a:solidFill>
                  <a:prstClr val="black"/>
                </a:solidFill>
                <a:latin typeface="ＭＳ 明朝"/>
                <a:ea typeface="ＭＳ 明朝"/>
              </a:rPr>
              <a:t>レセプト件数及び割合</a:t>
            </a:r>
          </a:p>
        </p:txBody>
      </p:sp>
      <p:sp>
        <p:nvSpPr>
          <p:cNvPr id="11" name="タイトル_小_2_1_2_1"/>
          <p:cNvSpPr txBox="1">
            <a:spLocks/>
          </p:cNvSpPr>
          <p:nvPr/>
        </p:nvSpPr>
        <p:spPr>
          <a:xfrm>
            <a:off x="375000" y="467544"/>
            <a:ext cx="6120000" cy="1008112"/>
          </a:xfrm>
          <a:prstGeom prst="rect">
            <a:avLst/>
          </a:prstGeom>
        </p:spPr>
        <p:txBody>
          <a:bodyPr vert="horz" lIns="0" tIns="45720" rIns="0" bIns="45720" rtlCol="0" anchor="t">
            <a:noAutofit/>
          </a:bodyPr>
          <a:lstStyle/>
          <a:p>
            <a:pPr marL="182563">
              <a:spcBef>
                <a:spcPct val="0"/>
              </a:spcBef>
              <a:defRPr/>
            </a:pPr>
            <a:r>
              <a:rPr lang="ja-JP" altLang="en-US" sz="1300" dirty="0">
                <a:solidFill>
                  <a:prstClr val="black"/>
                </a:solidFill>
                <a:latin typeface="ＭＳ 明朝"/>
                <a:ea typeface="ＭＳ 明朝"/>
                <a:cs typeface="+mj-cs"/>
              </a:rPr>
              <a:t>①</a:t>
            </a:r>
            <a:r>
              <a:rPr lang="ja-JP" altLang="ja-JP" sz="1300" dirty="0">
                <a:solidFill>
                  <a:prstClr val="black"/>
                </a:solidFill>
                <a:latin typeface="ＭＳ 明朝"/>
                <a:ea typeface="ＭＳ 明朝"/>
                <a:cs typeface="+mj-cs"/>
              </a:rPr>
              <a:t>高額レセプト</a:t>
            </a:r>
            <a:r>
              <a:rPr lang="ja-JP" altLang="en-US" sz="1300" dirty="0">
                <a:solidFill>
                  <a:prstClr val="black"/>
                </a:solidFill>
                <a:latin typeface="ＭＳ 明朝"/>
                <a:ea typeface="ＭＳ 明朝"/>
                <a:cs typeface="+mj-cs"/>
              </a:rPr>
              <a:t>の</a:t>
            </a:r>
            <a:r>
              <a:rPr lang="ja-JP" altLang="ja-JP" sz="1300" dirty="0">
                <a:solidFill>
                  <a:prstClr val="black"/>
                </a:solidFill>
                <a:latin typeface="ＭＳ 明朝"/>
                <a:ea typeface="ＭＳ 明朝"/>
                <a:cs typeface="+mj-cs"/>
              </a:rPr>
              <a:t>件数及び割合</a:t>
            </a:r>
            <a:r>
              <a:rPr lang="ja-JP" altLang="ja-JP" sz="1200" dirty="0">
                <a:solidFill>
                  <a:prstClr val="black"/>
                </a:solidFill>
                <a:latin typeface="ＭＳ 明朝"/>
                <a:ea typeface="ＭＳ 明朝"/>
                <a:cs typeface="+mj-cs"/>
              </a:rPr>
              <a:t/>
            </a:r>
            <a:br>
              <a:rPr lang="ja-JP" altLang="ja-JP" sz="1200" dirty="0">
                <a:solidFill>
                  <a:prstClr val="black"/>
                </a:solidFill>
                <a:latin typeface="ＭＳ 明朝"/>
                <a:ea typeface="ＭＳ 明朝"/>
                <a:cs typeface="+mj-cs"/>
              </a:rPr>
            </a:br>
            <a:r>
              <a:rPr lang="ja-JP" altLang="ja-JP" sz="1000" dirty="0">
                <a:solidFill>
                  <a:prstClr val="black"/>
                </a:solidFill>
                <a:latin typeface="ＭＳ 明朝"/>
                <a:ea typeface="ＭＳ 明朝"/>
                <a:cs typeface="+mj-cs"/>
              </a:rPr>
              <a:t>　</a:t>
            </a:r>
            <a:r>
              <a:rPr lang="ja-JP" altLang="ja-JP" sz="1200" dirty="0">
                <a:solidFill>
                  <a:prstClr val="black"/>
                </a:solidFill>
                <a:latin typeface="ＭＳ 明朝"/>
                <a:ea typeface="ＭＳ 明朝"/>
                <a:cs typeface="+mj-cs"/>
              </a:rPr>
              <a:t>発生しているレセプトのうち、診療点数が</a:t>
            </a:r>
            <a:r>
              <a:rPr lang="en-US" altLang="ja-JP" sz="1200" dirty="0">
                <a:solidFill>
                  <a:prstClr val="black"/>
                </a:solidFill>
                <a:latin typeface="ＭＳ 明朝"/>
                <a:ea typeface="ＭＳ 明朝"/>
                <a:cs typeface="+mj-cs"/>
              </a:rPr>
              <a:t>5</a:t>
            </a:r>
            <a:r>
              <a:rPr lang="ja-JP" altLang="ja-JP" sz="1200" dirty="0">
                <a:solidFill>
                  <a:prstClr val="black"/>
                </a:solidFill>
                <a:latin typeface="ＭＳ 明朝"/>
                <a:ea typeface="ＭＳ 明朝"/>
                <a:cs typeface="+mj-cs"/>
              </a:rPr>
              <a:t>万点以上のものを高額レセプトとし、</a:t>
            </a:r>
            <a:r>
              <a:rPr lang="ja-JP" altLang="en-US" sz="1200" dirty="0">
                <a:solidFill>
                  <a:prstClr val="black"/>
                </a:solidFill>
                <a:latin typeface="ＭＳ 明朝"/>
                <a:ea typeface="ＭＳ 明朝"/>
                <a:cs typeface="+mj-cs"/>
              </a:rPr>
              <a:t>以下</a:t>
            </a:r>
            <a:r>
              <a:rPr lang="ja-JP" altLang="ja-JP" sz="1200" dirty="0">
                <a:solidFill>
                  <a:prstClr val="black"/>
                </a:solidFill>
                <a:latin typeface="ＭＳ 明朝"/>
                <a:ea typeface="ＭＳ 明朝"/>
                <a:cs typeface="+mj-cs"/>
              </a:rPr>
              <a:t>の通り集計した。</a:t>
            </a:r>
            <a:r>
              <a:rPr lang="en-US" altLang="ja-JP" sz="1200" dirty="0">
                <a:solidFill>
                  <a:prstClr val="black"/>
                </a:solidFill>
                <a:latin typeface="ＭＳ 明朝"/>
                <a:ea typeface="ＭＳ 明朝"/>
                <a:cs typeface="+mj-cs"/>
              </a:rPr>
              <a:t/>
            </a:r>
            <a:br>
              <a:rPr lang="en-US" altLang="ja-JP" sz="1200" dirty="0">
                <a:solidFill>
                  <a:prstClr val="black"/>
                </a:solidFill>
                <a:latin typeface="ＭＳ 明朝"/>
                <a:ea typeface="ＭＳ 明朝"/>
                <a:cs typeface="+mj-cs"/>
              </a:rPr>
            </a:br>
            <a:r>
              <a:rPr lang="en-US" altLang="ja-JP" sz="1200" dirty="0">
                <a:solidFill>
                  <a:prstClr val="black"/>
                </a:solidFill>
                <a:latin typeface="ＭＳ 明朝"/>
                <a:ea typeface="ＭＳ 明朝"/>
                <a:cs typeface="+mj-cs"/>
              </a:rPr>
              <a:t>  </a:t>
            </a:r>
            <a:r>
              <a:rPr lang="ja-JP" altLang="en-US" sz="1200" dirty="0">
                <a:solidFill>
                  <a:prstClr val="black"/>
                </a:solidFill>
                <a:latin typeface="ＭＳ 明朝"/>
                <a:ea typeface="ＭＳ 明朝"/>
                <a:cs typeface="+mj-cs"/>
              </a:rPr>
              <a:t>高額レセプトは、</a:t>
            </a:r>
            <a:r>
              <a:rPr lang="ja-JP" altLang="ja-JP" sz="1200" dirty="0">
                <a:solidFill>
                  <a:prstClr val="black"/>
                </a:solidFill>
                <a:latin typeface="ＭＳ 明朝"/>
                <a:ea typeface="ＭＳ 明朝"/>
                <a:cs typeface="+mj-cs"/>
              </a:rPr>
              <a:t>月間平均</a:t>
            </a:r>
            <a:r>
              <a:rPr lang="en-US" altLang="ja-JP" sz="1200" dirty="0">
                <a:solidFill>
                  <a:prstClr val="black"/>
                </a:solidFill>
                <a:latin typeface="ＭＳ 明朝"/>
                <a:ea typeface="ＭＳ 明朝"/>
                <a:cs typeface="+mj-cs"/>
              </a:rPr>
              <a:t>100</a:t>
            </a:r>
            <a:r>
              <a:rPr lang="ja-JP" altLang="ja-JP" sz="1200" dirty="0">
                <a:solidFill>
                  <a:prstClr val="black"/>
                </a:solidFill>
                <a:latin typeface="ＭＳ 明朝"/>
                <a:ea typeface="ＭＳ 明朝"/>
                <a:cs typeface="+mj-cs"/>
              </a:rPr>
              <a:t>件発生しており、レセプト件数全体の</a:t>
            </a:r>
            <a:r>
              <a:rPr lang="en-US" altLang="ja-JP" sz="1200" dirty="0">
                <a:solidFill>
                  <a:prstClr val="black"/>
                </a:solidFill>
                <a:latin typeface="ＭＳ 明朝"/>
                <a:ea typeface="ＭＳ 明朝"/>
                <a:cs typeface="+mj-cs"/>
              </a:rPr>
              <a:t>0.6%</a:t>
            </a:r>
            <a:r>
              <a:rPr lang="ja-JP" altLang="ja-JP" sz="1200" dirty="0">
                <a:solidFill>
                  <a:prstClr val="black"/>
                </a:solidFill>
                <a:latin typeface="ＭＳ 明朝"/>
                <a:ea typeface="ＭＳ 明朝"/>
                <a:cs typeface="+mj-cs"/>
              </a:rPr>
              <a:t>を占める。</a:t>
            </a:r>
            <a:r>
              <a:rPr lang="ja-JP" altLang="en-US" sz="1200" dirty="0">
                <a:solidFill>
                  <a:prstClr val="black"/>
                </a:solidFill>
                <a:latin typeface="ＭＳ 明朝"/>
                <a:ea typeface="ＭＳ 明朝"/>
                <a:cs typeface="+mj-cs"/>
              </a:rPr>
              <a:t>高額レセプトの</a:t>
            </a:r>
            <a:r>
              <a:rPr lang="ja-JP" altLang="ja-JP" sz="1200" dirty="0">
                <a:solidFill>
                  <a:prstClr val="black"/>
                </a:solidFill>
                <a:latin typeface="ＭＳ 明朝"/>
                <a:ea typeface="ＭＳ 明朝"/>
                <a:cs typeface="+mj-cs"/>
              </a:rPr>
              <a:t>医療費は月間平均</a:t>
            </a:r>
            <a:r>
              <a:rPr lang="en-US" altLang="ja-JP" sz="1200" dirty="0">
                <a:solidFill>
                  <a:prstClr val="black"/>
                </a:solidFill>
                <a:latin typeface="ＭＳ 明朝"/>
                <a:ea typeface="ＭＳ 明朝"/>
                <a:cs typeface="+mj-cs"/>
              </a:rPr>
              <a:t>1</a:t>
            </a:r>
            <a:r>
              <a:rPr lang="ja-JP" altLang="en-US" sz="1200" dirty="0">
                <a:solidFill>
                  <a:prstClr val="black"/>
                </a:solidFill>
                <a:latin typeface="ＭＳ 明朝"/>
                <a:ea typeface="ＭＳ 明朝"/>
                <a:cs typeface="+mj-cs"/>
              </a:rPr>
              <a:t>億</a:t>
            </a:r>
            <a:r>
              <a:rPr lang="en-US" altLang="ja-JP" sz="1200" dirty="0">
                <a:solidFill>
                  <a:prstClr val="black"/>
                </a:solidFill>
                <a:latin typeface="ＭＳ 明朝"/>
                <a:ea typeface="ＭＳ 明朝"/>
                <a:cs typeface="+mj-cs"/>
              </a:rPr>
              <a:t>206</a:t>
            </a:r>
            <a:r>
              <a:rPr lang="ja-JP" altLang="en-US" sz="1200" dirty="0">
                <a:solidFill>
                  <a:prstClr val="black"/>
                </a:solidFill>
                <a:latin typeface="ＭＳ 明朝"/>
                <a:ea typeface="ＭＳ 明朝"/>
                <a:cs typeface="+mj-cs"/>
              </a:rPr>
              <a:t>万円程度</a:t>
            </a:r>
            <a:r>
              <a:rPr lang="ja-JP" altLang="ja-JP" sz="1200" dirty="0">
                <a:solidFill>
                  <a:prstClr val="black"/>
                </a:solidFill>
                <a:latin typeface="ＭＳ 明朝"/>
                <a:ea typeface="ＭＳ 明朝"/>
                <a:cs typeface="+mj-cs"/>
              </a:rPr>
              <a:t>となり、医療費全体の</a:t>
            </a:r>
            <a:r>
              <a:rPr lang="en-US" altLang="ja-JP" sz="1200" dirty="0">
                <a:solidFill>
                  <a:prstClr val="black"/>
                </a:solidFill>
                <a:latin typeface="ＭＳ 明朝"/>
                <a:ea typeface="ＭＳ 明朝"/>
                <a:cs typeface="+mj-cs"/>
              </a:rPr>
              <a:t>28.9%</a:t>
            </a:r>
            <a:r>
              <a:rPr lang="ja-JP" altLang="ja-JP" sz="1200" dirty="0">
                <a:solidFill>
                  <a:prstClr val="black"/>
                </a:solidFill>
                <a:latin typeface="ＭＳ 明朝"/>
                <a:ea typeface="ＭＳ 明朝"/>
                <a:cs typeface="+mj-cs"/>
              </a:rPr>
              <a:t>を占める。</a:t>
            </a:r>
            <a:endParaRPr lang="en-US" altLang="ja-JP" sz="1200" dirty="0">
              <a:solidFill>
                <a:prstClr val="black"/>
              </a:solidFill>
              <a:latin typeface="ＭＳ 明朝"/>
              <a:ea typeface="ＭＳ 明朝"/>
              <a:cs typeface="+mj-cs"/>
            </a:endParaRPr>
          </a:p>
        </p:txBody>
      </p:sp>
      <p:sp>
        <p:nvSpPr>
          <p:cNvPr id="9" name="タイトル_小_2_1_2"/>
          <p:cNvSpPr txBox="1"/>
          <p:nvPr/>
        </p:nvSpPr>
        <p:spPr>
          <a:xfrm>
            <a:off x="375000" y="107504"/>
            <a:ext cx="6120000" cy="307777"/>
          </a:xfrm>
          <a:prstGeom prst="rect">
            <a:avLst/>
          </a:prstGeom>
          <a:noFill/>
        </p:spPr>
        <p:txBody>
          <a:bodyPr wrap="square" lIns="0" rIns="0" rtlCol="0">
            <a:spAutoFit/>
          </a:bodyPr>
          <a:lstStyle/>
          <a:p>
            <a:r>
              <a:rPr lang="en-US" altLang="ja-JP" sz="1400" dirty="0">
                <a:latin typeface="ＭＳ 明朝"/>
                <a:ea typeface="ＭＳ 明朝"/>
              </a:rPr>
              <a:t>(3)</a:t>
            </a:r>
            <a:r>
              <a:rPr lang="ja-JP" altLang="en-US" sz="1400" dirty="0">
                <a:latin typeface="ＭＳ 明朝"/>
                <a:ea typeface="ＭＳ 明朝"/>
              </a:rPr>
              <a:t>高額レセプトの件数及び要因</a:t>
            </a:r>
            <a:endParaRPr kumimoji="1" lang="ja-JP" altLang="en-US" sz="1400" dirty="0">
              <a:latin typeface="ＭＳ 明朝"/>
              <a:ea typeface="ＭＳ 明朝"/>
            </a:endParaRPr>
          </a:p>
        </p:txBody>
      </p:sp>
      <p:sp>
        <p:nvSpPr>
          <p:cNvPr id="7" name="スライド番号プレースホルダ 6"/>
          <p:cNvSpPr>
            <a:spLocks noGrp="1"/>
          </p:cNvSpPr>
          <p:nvPr>
            <p:ph type="sldNum" sz="quarter" idx="12"/>
          </p:nvPr>
        </p:nvSpPr>
        <p:spPr/>
        <p:txBody>
          <a:bodyPr/>
          <a:lstStyle/>
          <a:p>
            <a:r>
              <a:rPr kumimoji="1" lang="en-US" altLang="ja-JP" dirty="0" smtClean="0">
                <a:latin typeface="ＭＳ 明朝"/>
                <a:ea typeface="ＭＳ 明朝"/>
              </a:rPr>
              <a:t>71</a:t>
            </a:r>
            <a:endParaRPr kumimoji="1" lang="ja-JP" altLang="en-US" dirty="0">
              <a:latin typeface="ＭＳ 明朝"/>
              <a:ea typeface="ＭＳ 明朝"/>
            </a:endParaRPr>
          </a:p>
        </p:txBody>
      </p:sp>
      <p:sp>
        <p:nvSpPr>
          <p:cNvPr id="12" name="注釈文章 9"/>
          <p:cNvSpPr txBox="1"/>
          <p:nvPr/>
        </p:nvSpPr>
        <p:spPr>
          <a:xfrm>
            <a:off x="380938" y="6507505"/>
            <a:ext cx="6120000" cy="584775"/>
          </a:xfrm>
          <a:prstGeom prst="rect">
            <a:avLst/>
          </a:prstGeom>
          <a:noFill/>
        </p:spPr>
        <p:txBody>
          <a:bodyPr wrap="square" lIns="0" rIns="0" rtlCol="0">
            <a:spAutoFit/>
          </a:bodyPr>
          <a:lstStyle/>
          <a:p>
            <a:r>
              <a:rPr lang="ja-JP" altLang="en-US" sz="800" b="1">
                <a:latin typeface="ＭＳ 明朝"/>
                <a:ea typeface="ＭＳ 明朝"/>
              </a:rPr>
              <a:t>データ化範囲</a:t>
            </a:r>
            <a:r>
              <a:rPr lang="en-US" altLang="ja-JP" sz="800" b="1">
                <a:latin typeface="ＭＳ 明朝"/>
                <a:ea typeface="ＭＳ 明朝"/>
              </a:rPr>
              <a:t>(</a:t>
            </a:r>
            <a:r>
              <a:rPr lang="ja-JP" altLang="en-US" sz="800" b="1">
                <a:latin typeface="ＭＳ 明朝"/>
                <a:ea typeface="ＭＳ 明朝"/>
              </a:rPr>
              <a:t>分析</a:t>
            </a:r>
            <a:r>
              <a:rPr lang="ja-JP" altLang="en-US" sz="800" b="1" dirty="0">
                <a:latin typeface="ＭＳ 明朝"/>
                <a:ea typeface="ＭＳ 明朝"/>
              </a:rPr>
              <a:t>対象</a:t>
            </a:r>
            <a:r>
              <a:rPr lang="en-US" altLang="ja-JP" sz="800" b="1">
                <a:latin typeface="ＭＳ 明朝"/>
                <a:ea typeface="ＭＳ 明朝"/>
              </a:rPr>
              <a:t>)…</a:t>
            </a:r>
            <a:r>
              <a:rPr lang="ja-JP" altLang="en-US" sz="800" b="1">
                <a:latin typeface="ＭＳ 明朝"/>
                <a:ea typeface="ＭＳ 明朝"/>
              </a:rPr>
              <a:t>入院</a:t>
            </a:r>
            <a:r>
              <a:rPr lang="en-US" altLang="ja-JP" sz="800" b="1">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a:latin typeface="ＭＳ 明朝"/>
                <a:ea typeface="ＭＳ 明朝"/>
              </a:rPr>
              <a:t>月診療分</a:t>
            </a:r>
            <a:r>
              <a:rPr lang="en-US" altLang="ja-JP" sz="800" b="1">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endParaRPr lang="en-US" altLang="ja-JP" sz="800" dirty="0">
              <a:latin typeface="ＭＳ 明朝"/>
              <a:ea typeface="ＭＳ 明朝"/>
            </a:endParaRPr>
          </a:p>
          <a:p>
            <a:r>
              <a:rPr lang="en-US" altLang="ja-JP" sz="800" dirty="0">
                <a:latin typeface="ＭＳ 明朝"/>
                <a:ea typeface="ＭＳ 明朝"/>
              </a:rPr>
              <a:t>※</a:t>
            </a:r>
            <a:r>
              <a:rPr lang="ja-JP" altLang="en-US" sz="800" dirty="0">
                <a:latin typeface="ＭＳ 明朝"/>
                <a:ea typeface="ＭＳ 明朝"/>
              </a:rPr>
              <a:t>医療費全体</a:t>
            </a:r>
            <a:r>
              <a:rPr lang="en-US" altLang="ja-JP" sz="800" dirty="0">
                <a:latin typeface="ＭＳ 明朝"/>
                <a:ea typeface="ＭＳ 明朝"/>
              </a:rPr>
              <a:t>…</a:t>
            </a:r>
            <a:r>
              <a:rPr lang="ja-JP" altLang="en-US" sz="800">
                <a:latin typeface="ＭＳ 明朝"/>
                <a:ea typeface="ＭＳ 明朝"/>
              </a:rPr>
              <a:t>データ化範囲</a:t>
            </a:r>
            <a:r>
              <a:rPr lang="en-US" altLang="ja-JP" sz="800">
                <a:latin typeface="ＭＳ 明朝"/>
                <a:ea typeface="ＭＳ 明朝"/>
              </a:rPr>
              <a:t>(</a:t>
            </a:r>
            <a:r>
              <a:rPr lang="ja-JP" altLang="en-US" sz="800">
                <a:latin typeface="ＭＳ 明朝"/>
                <a:ea typeface="ＭＳ 明朝"/>
              </a:rPr>
              <a:t>分析</a:t>
            </a:r>
            <a:r>
              <a:rPr lang="ja-JP" altLang="en-US" sz="800" dirty="0">
                <a:latin typeface="ＭＳ 明朝"/>
                <a:ea typeface="ＭＳ 明朝"/>
              </a:rPr>
              <a:t>対象</a:t>
            </a:r>
            <a:r>
              <a:rPr lang="en-US" altLang="ja-JP" sz="800" dirty="0">
                <a:latin typeface="ＭＳ 明朝"/>
                <a:ea typeface="ＭＳ 明朝"/>
              </a:rPr>
              <a:t>)</a:t>
            </a:r>
            <a:r>
              <a:rPr lang="ja-JP" altLang="en-US" sz="800" dirty="0">
                <a:latin typeface="ＭＳ 明朝"/>
                <a:ea typeface="ＭＳ 明朝"/>
              </a:rPr>
              <a:t>全体での医療費を算出。 </a:t>
            </a:r>
            <a:endParaRPr lang="ja-JP" altLang="en-US" sz="800" dirty="0">
              <a:solidFill>
                <a:prstClr val="black"/>
              </a:solidFill>
              <a:latin typeface="ＭＳ 明朝"/>
              <a:ea typeface="ＭＳ 明朝"/>
            </a:endParaRPr>
          </a:p>
        </p:txBody>
      </p:sp>
      <p:pic>
        <p:nvPicPr>
          <p:cNvPr id="9218" name="table2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184400"/>
            <a:ext cx="5969000" cy="207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table2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445000"/>
            <a:ext cx="1765300" cy="207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table2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4445000"/>
            <a:ext cx="4330700" cy="207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783654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a:spLocks noChangeAspect="1"/>
          </p:cNvSpPr>
          <p:nvPr/>
        </p:nvSpPr>
        <p:spPr>
          <a:xfrm>
            <a:off x="381000" y="780422"/>
            <a:ext cx="6120000" cy="261610"/>
          </a:xfrm>
          <a:prstGeom prst="rect">
            <a:avLst/>
          </a:prstGeom>
          <a:noFill/>
          <a:ln>
            <a:noFill/>
          </a:ln>
        </p:spPr>
        <p:txBody>
          <a:bodyPr wrap="square" lIns="0" rIns="0" rtlCol="0">
            <a:spAutoFit/>
          </a:bodyPr>
          <a:lstStyle/>
          <a:p>
            <a:r>
              <a:rPr kumimoji="1" lang="ja-JP" altLang="en-US" sz="1100" dirty="0">
                <a:latin typeface="ＭＳ 明朝"/>
                <a:ea typeface="ＭＳ 明朝"/>
              </a:rPr>
              <a:t>高額</a:t>
            </a:r>
            <a:r>
              <a:rPr lang="en-US" altLang="ja-JP" sz="1100" dirty="0">
                <a:latin typeface="ＭＳ 明朝"/>
                <a:ea typeface="ＭＳ 明朝"/>
              </a:rPr>
              <a:t>(5</a:t>
            </a:r>
            <a:r>
              <a:rPr lang="ja-JP" altLang="en-US" sz="1100" dirty="0">
                <a:latin typeface="ＭＳ 明朝"/>
                <a:ea typeface="ＭＳ 明朝"/>
              </a:rPr>
              <a:t>万点</a:t>
            </a:r>
            <a:r>
              <a:rPr kumimoji="1" lang="ja-JP" altLang="en-US" sz="1100" dirty="0">
                <a:latin typeface="ＭＳ 明朝"/>
                <a:ea typeface="ＭＳ 明朝"/>
              </a:rPr>
              <a:t>以上</a:t>
            </a:r>
            <a:r>
              <a:rPr kumimoji="1" lang="en-US" altLang="ja-JP" sz="1100" dirty="0">
                <a:latin typeface="ＭＳ 明朝"/>
                <a:ea typeface="ＭＳ 明朝"/>
              </a:rPr>
              <a:t>)</a:t>
            </a:r>
            <a:r>
              <a:rPr kumimoji="1" lang="ja-JP" altLang="en-US" sz="1100" dirty="0">
                <a:latin typeface="ＭＳ 明朝"/>
                <a:ea typeface="ＭＳ 明朝"/>
              </a:rPr>
              <a:t>レセプトの年齢階層別医療費</a:t>
            </a:r>
            <a:endParaRPr lang="en-US" altLang="ja-JP" sz="1100" dirty="0">
              <a:latin typeface="ＭＳ 明朝"/>
              <a:ea typeface="ＭＳ 明朝"/>
            </a:endParaRPr>
          </a:p>
        </p:txBody>
      </p:sp>
      <p:sp>
        <p:nvSpPr>
          <p:cNvPr id="7" name="テキスト ボックス 6"/>
          <p:cNvSpPr txBox="1">
            <a:spLocks noChangeAspect="1"/>
          </p:cNvSpPr>
          <p:nvPr/>
        </p:nvSpPr>
        <p:spPr>
          <a:xfrm>
            <a:off x="381000" y="4881662"/>
            <a:ext cx="6120000" cy="261610"/>
          </a:xfrm>
          <a:prstGeom prst="rect">
            <a:avLst/>
          </a:prstGeom>
          <a:noFill/>
          <a:ln>
            <a:noFill/>
          </a:ln>
        </p:spPr>
        <p:txBody>
          <a:bodyPr wrap="square" lIns="0" rIns="0" rtlCol="0">
            <a:spAutoFit/>
          </a:bodyPr>
          <a:lstStyle/>
          <a:p>
            <a:r>
              <a:rPr kumimoji="1" lang="ja-JP" altLang="en-US" sz="1100" dirty="0">
                <a:latin typeface="ＭＳ 明朝"/>
                <a:ea typeface="ＭＳ 明朝"/>
              </a:rPr>
              <a:t>高額</a:t>
            </a:r>
            <a:r>
              <a:rPr lang="en-US" altLang="ja-JP" sz="1100" dirty="0">
                <a:latin typeface="ＭＳ 明朝"/>
                <a:ea typeface="ＭＳ 明朝"/>
              </a:rPr>
              <a:t>(5</a:t>
            </a:r>
            <a:r>
              <a:rPr lang="ja-JP" altLang="en-US" sz="1100" dirty="0">
                <a:latin typeface="ＭＳ 明朝"/>
                <a:ea typeface="ＭＳ 明朝"/>
              </a:rPr>
              <a:t>万点</a:t>
            </a:r>
            <a:r>
              <a:rPr kumimoji="1" lang="ja-JP" altLang="en-US" sz="1100" dirty="0">
                <a:latin typeface="ＭＳ 明朝"/>
                <a:ea typeface="ＭＳ 明朝"/>
              </a:rPr>
              <a:t>以上</a:t>
            </a:r>
            <a:r>
              <a:rPr kumimoji="1" lang="en-US" altLang="ja-JP" sz="1100" dirty="0">
                <a:latin typeface="ＭＳ 明朝"/>
                <a:ea typeface="ＭＳ 明朝"/>
              </a:rPr>
              <a:t>)</a:t>
            </a:r>
            <a:r>
              <a:rPr kumimoji="1" lang="ja-JP" altLang="en-US" sz="1100" dirty="0">
                <a:latin typeface="ＭＳ 明朝"/>
                <a:ea typeface="ＭＳ 明朝"/>
              </a:rPr>
              <a:t>レセプトの年齢階層別患者数</a:t>
            </a:r>
            <a:endParaRPr lang="en-US" altLang="ja-JP" sz="1100" dirty="0">
              <a:latin typeface="ＭＳ 明朝"/>
              <a:ea typeface="ＭＳ 明朝"/>
            </a:endParaRPr>
          </a:p>
        </p:txBody>
      </p:sp>
      <p:sp>
        <p:nvSpPr>
          <p:cNvPr id="17" name="注釈文章 16"/>
          <p:cNvSpPr txBox="1">
            <a:spLocks noChangeAspect="1"/>
          </p:cNvSpPr>
          <p:nvPr/>
        </p:nvSpPr>
        <p:spPr>
          <a:xfrm>
            <a:off x="392289" y="4356139"/>
            <a:ext cx="6120000" cy="461665"/>
          </a:xfrm>
          <a:prstGeom prst="rect">
            <a:avLst/>
          </a:prstGeom>
          <a:noFill/>
        </p:spPr>
        <p:txBody>
          <a:bodyPr wrap="square" lIns="0" rIns="0" rtlCol="0">
            <a:spAutoFit/>
          </a:bodyPr>
          <a:lstStyle/>
          <a:p>
            <a:r>
              <a:rPr lang="ja-JP" altLang="en-US" sz="800" b="1">
                <a:latin typeface="ＭＳ 明朝"/>
                <a:ea typeface="ＭＳ 明朝"/>
              </a:rPr>
              <a:t>データ化範囲</a:t>
            </a:r>
            <a:r>
              <a:rPr lang="en-US" altLang="ja-JP" sz="800" b="1">
                <a:latin typeface="ＭＳ 明朝"/>
                <a:ea typeface="ＭＳ 明朝"/>
              </a:rPr>
              <a:t>(</a:t>
            </a:r>
            <a:r>
              <a:rPr lang="ja-JP" altLang="en-US" sz="800" b="1">
                <a:latin typeface="ＭＳ 明朝"/>
                <a:ea typeface="ＭＳ 明朝"/>
              </a:rPr>
              <a:t>分析</a:t>
            </a:r>
            <a:r>
              <a:rPr lang="ja-JP" altLang="en-US" sz="800" b="1" dirty="0">
                <a:latin typeface="ＭＳ 明朝"/>
                <a:ea typeface="ＭＳ 明朝"/>
              </a:rPr>
              <a:t>対象</a:t>
            </a:r>
            <a:r>
              <a:rPr lang="en-US" altLang="ja-JP" sz="800" b="1">
                <a:latin typeface="ＭＳ 明朝"/>
                <a:ea typeface="ＭＳ 明朝"/>
              </a:rPr>
              <a:t>)…</a:t>
            </a:r>
            <a:r>
              <a:rPr lang="ja-JP" altLang="en-US" sz="800" b="1">
                <a:latin typeface="ＭＳ 明朝"/>
                <a:ea typeface="ＭＳ 明朝"/>
              </a:rPr>
              <a:t>入院</a:t>
            </a:r>
            <a:r>
              <a:rPr lang="en-US" altLang="ja-JP" sz="800" b="1">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a:latin typeface="ＭＳ 明朝"/>
                <a:ea typeface="ＭＳ 明朝"/>
              </a:rPr>
              <a:t>月診療分</a:t>
            </a:r>
            <a:r>
              <a:rPr lang="en-US" altLang="ja-JP" sz="800" b="1">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endParaRPr lang="en-US" altLang="ja-JP" sz="800" dirty="0">
              <a:latin typeface="ＭＳ 明朝"/>
              <a:ea typeface="ＭＳ 明朝"/>
            </a:endParaRPr>
          </a:p>
        </p:txBody>
      </p:sp>
      <p:sp>
        <p:nvSpPr>
          <p:cNvPr id="24" name="タイトル_小_2_1_2_2"/>
          <p:cNvSpPr txBox="1">
            <a:spLocks/>
          </p:cNvSpPr>
          <p:nvPr/>
        </p:nvSpPr>
        <p:spPr>
          <a:xfrm>
            <a:off x="381000" y="107504"/>
            <a:ext cx="6120000" cy="755576"/>
          </a:xfrm>
          <a:prstGeom prst="rect">
            <a:avLst/>
          </a:prstGeom>
          <a:ln>
            <a:noFill/>
          </a:ln>
        </p:spPr>
        <p:txBody>
          <a:bodyPr vert="horz" lIns="0" tIns="45720" rIns="0" bIns="45720" rtlCol="0" anchor="t">
            <a:noAutofit/>
          </a:bodyPr>
          <a:lstStyle/>
          <a:p>
            <a:pPr lvl="0">
              <a:spcBef>
                <a:spcPct val="0"/>
              </a:spcBef>
              <a:defRPr/>
            </a:pPr>
            <a:r>
              <a:rPr kumimoji="1" lang="ja-JP" altLang="en-US" sz="1300" b="0" i="0" u="none" strike="noStrike" kern="1200" cap="none" spc="0" normalizeH="0" baseline="0" noProof="0" dirty="0">
                <a:ln>
                  <a:noFill/>
                </a:ln>
                <a:effectLst/>
                <a:uLnTx/>
                <a:uFillTx/>
                <a:latin typeface="ＭＳ 明朝"/>
                <a:ea typeface="ＭＳ 明朝"/>
                <a:cs typeface="+mj-cs"/>
              </a:rPr>
              <a:t>②</a:t>
            </a:r>
            <a:r>
              <a:rPr lang="ja-JP" altLang="ja-JP" sz="1300" dirty="0">
                <a:latin typeface="ＭＳ 明朝"/>
                <a:ea typeface="ＭＳ 明朝"/>
              </a:rPr>
              <a:t>高額レセプトの年齢階層別</a:t>
            </a:r>
            <a:r>
              <a:rPr lang="ja-JP" altLang="en-US" sz="1300" dirty="0">
                <a:latin typeface="ＭＳ 明朝"/>
                <a:ea typeface="ＭＳ 明朝"/>
              </a:rPr>
              <a:t>統計</a:t>
            </a:r>
            <a:r>
              <a:rPr kumimoji="1" lang="ja-JP" altLang="ja-JP" sz="1200" b="0" i="0" u="none" strike="noStrike" kern="1200" cap="none" spc="0" normalizeH="0" baseline="0" noProof="0" dirty="0">
                <a:ln>
                  <a:noFill/>
                </a:ln>
                <a:effectLst/>
                <a:uLnTx/>
                <a:uFillTx/>
                <a:latin typeface="ＭＳ 明朝"/>
                <a:ea typeface="ＭＳ 明朝"/>
                <a:cs typeface="+mj-cs"/>
              </a:rPr>
              <a:t/>
            </a:r>
            <a:br>
              <a:rPr kumimoji="1" lang="ja-JP" altLang="ja-JP" sz="1200" b="0" i="0" u="none" strike="noStrike" kern="1200" cap="none" spc="0" normalizeH="0" baseline="0" noProof="0" dirty="0">
                <a:ln>
                  <a:noFill/>
                </a:ln>
                <a:effectLst/>
                <a:uLnTx/>
                <a:uFillTx/>
                <a:latin typeface="ＭＳ 明朝"/>
                <a:ea typeface="ＭＳ 明朝"/>
                <a:cs typeface="+mj-cs"/>
              </a:rPr>
            </a:br>
            <a:r>
              <a:rPr kumimoji="1" lang="ja-JP" altLang="ja-JP" sz="1000" b="0" i="0" u="none" strike="noStrike" kern="1200" cap="none" spc="0" normalizeH="0" baseline="0" noProof="0" dirty="0">
                <a:ln>
                  <a:noFill/>
                </a:ln>
                <a:effectLst/>
                <a:uLnTx/>
                <a:uFillTx/>
                <a:latin typeface="ＭＳ 明朝"/>
                <a:ea typeface="ＭＳ 明朝"/>
                <a:cs typeface="+mj-cs"/>
              </a:rPr>
              <a:t>　</a:t>
            </a:r>
            <a:r>
              <a:rPr lang="ja-JP" altLang="ja-JP" sz="1200" dirty="0">
                <a:latin typeface="ＭＳ 明朝"/>
                <a:ea typeface="ＭＳ 明朝"/>
              </a:rPr>
              <a:t>高額レセプトの年齢階層別医療費、年齢階層別患者数</a:t>
            </a:r>
            <a:r>
              <a:rPr lang="ja-JP" altLang="en-US" sz="1200" dirty="0">
                <a:latin typeface="ＭＳ 明朝"/>
                <a:ea typeface="ＭＳ 明朝"/>
              </a:rPr>
              <a:t>、年齢階層別レセプト件数</a:t>
            </a:r>
            <a:r>
              <a:rPr lang="ja-JP" altLang="ja-JP" sz="1200" dirty="0">
                <a:latin typeface="ＭＳ 明朝"/>
                <a:ea typeface="ＭＳ 明朝"/>
              </a:rPr>
              <a:t>を</a:t>
            </a:r>
            <a:r>
              <a:rPr lang="ja-JP" altLang="en-US" sz="1200" dirty="0">
                <a:latin typeface="ＭＳ 明朝"/>
                <a:ea typeface="ＭＳ 明朝"/>
              </a:rPr>
              <a:t>以下に示す。</a:t>
            </a:r>
            <a:endParaRPr kumimoji="1" lang="ja-JP" altLang="en-US" sz="1200" b="0" i="0" u="none" strike="noStrike" kern="1200" cap="none" spc="0" normalizeH="0" baseline="0" noProof="0" dirty="0">
              <a:ln>
                <a:noFill/>
              </a:ln>
              <a:effectLst/>
              <a:uLnTx/>
              <a:uFillTx/>
              <a:latin typeface="ＭＳ 明朝"/>
              <a:ea typeface="ＭＳ 明朝"/>
              <a:cs typeface="+mj-cs"/>
            </a:endParaRPr>
          </a:p>
        </p:txBody>
      </p:sp>
      <p:sp>
        <p:nvSpPr>
          <p:cNvPr id="33" name="注釈文章 32"/>
          <p:cNvSpPr txBox="1">
            <a:spLocks noChangeAspect="1"/>
          </p:cNvSpPr>
          <p:nvPr/>
        </p:nvSpPr>
        <p:spPr>
          <a:xfrm>
            <a:off x="392289" y="8427657"/>
            <a:ext cx="6120000" cy="584775"/>
          </a:xfrm>
          <a:prstGeom prst="rect">
            <a:avLst/>
          </a:prstGeom>
          <a:noFill/>
        </p:spPr>
        <p:txBody>
          <a:bodyPr wrap="square" lIns="0" rIns="0" rtlCol="0">
            <a:spAutoFit/>
          </a:bodyPr>
          <a:lstStyle/>
          <a:p>
            <a:r>
              <a:rPr lang="ja-JP" altLang="en-US" sz="800" b="1">
                <a:latin typeface="ＭＳ 明朝"/>
                <a:ea typeface="ＭＳ 明朝"/>
              </a:rPr>
              <a:t>データ化範囲</a:t>
            </a:r>
            <a:r>
              <a:rPr lang="en-US" altLang="ja-JP" sz="800" b="1">
                <a:latin typeface="ＭＳ 明朝"/>
                <a:ea typeface="ＭＳ 明朝"/>
              </a:rPr>
              <a:t>(</a:t>
            </a:r>
            <a:r>
              <a:rPr lang="ja-JP" altLang="en-US" sz="800" b="1">
                <a:latin typeface="ＭＳ 明朝"/>
                <a:ea typeface="ＭＳ 明朝"/>
              </a:rPr>
              <a:t>分析</a:t>
            </a:r>
            <a:r>
              <a:rPr lang="ja-JP" altLang="en-US" sz="800" b="1" dirty="0">
                <a:latin typeface="ＭＳ 明朝"/>
                <a:ea typeface="ＭＳ 明朝"/>
              </a:rPr>
              <a:t>対象</a:t>
            </a:r>
            <a:r>
              <a:rPr lang="en-US" altLang="ja-JP" sz="800" b="1">
                <a:latin typeface="ＭＳ 明朝"/>
                <a:ea typeface="ＭＳ 明朝"/>
              </a:rPr>
              <a:t>)…</a:t>
            </a:r>
            <a:r>
              <a:rPr lang="ja-JP" altLang="en-US" sz="800" b="1">
                <a:latin typeface="ＭＳ 明朝"/>
                <a:ea typeface="ＭＳ 明朝"/>
              </a:rPr>
              <a:t>入院</a:t>
            </a:r>
            <a:r>
              <a:rPr lang="en-US" altLang="ja-JP" sz="800" b="1">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a:latin typeface="ＭＳ 明朝"/>
                <a:ea typeface="ＭＳ 明朝"/>
              </a:rPr>
              <a:t>月診療分</a:t>
            </a:r>
            <a:r>
              <a:rPr lang="en-US" altLang="ja-JP" sz="800" b="1">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endParaRPr lang="en-US" altLang="ja-JP" sz="800" b="1" dirty="0">
              <a:latin typeface="ＭＳ 明朝"/>
              <a:ea typeface="ＭＳ 明朝"/>
            </a:endParaRPr>
          </a:p>
          <a:p>
            <a:r>
              <a:rPr lang="ja-JP" altLang="en-US" sz="800" dirty="0">
                <a:latin typeface="ＭＳ 明朝"/>
                <a:ea typeface="ＭＳ 明朝"/>
              </a:rPr>
              <a:t>入院外と入院で重複する患者がいるので総計は一致しない。 </a:t>
            </a:r>
            <a:endParaRPr lang="en-US" altLang="ja-JP" sz="800" dirty="0">
              <a:latin typeface="ＭＳ 明朝"/>
              <a:ea typeface="ＭＳ 明朝"/>
            </a:endParaRPr>
          </a:p>
        </p:txBody>
      </p:sp>
      <p:sp>
        <p:nvSpPr>
          <p:cNvPr id="9" name="スライド番号プレースホルダ 8"/>
          <p:cNvSpPr>
            <a:spLocks noGrp="1"/>
          </p:cNvSpPr>
          <p:nvPr>
            <p:ph type="sldNum" sz="quarter" idx="12"/>
          </p:nvPr>
        </p:nvSpPr>
        <p:spPr/>
        <p:txBody>
          <a:bodyPr/>
          <a:lstStyle/>
          <a:p>
            <a:r>
              <a:rPr kumimoji="1" lang="en-US" altLang="ja-JP" dirty="0" smtClean="0">
                <a:latin typeface="ＭＳ 明朝"/>
                <a:ea typeface="ＭＳ 明朝"/>
              </a:rPr>
              <a:t>72</a:t>
            </a:r>
            <a:endParaRPr kumimoji="1" lang="ja-JP" altLang="en-US" dirty="0">
              <a:latin typeface="ＭＳ 明朝"/>
              <a:ea typeface="ＭＳ 明朝"/>
            </a:endParaRPr>
          </a:p>
        </p:txBody>
      </p:sp>
      <p:pic>
        <p:nvPicPr>
          <p:cNvPr id="10242" name="table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054100"/>
            <a:ext cx="4635500" cy="331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table2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5143500"/>
            <a:ext cx="4635500" cy="331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845343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ボックス 11"/>
          <p:cNvSpPr txBox="1">
            <a:spLocks noChangeAspect="1"/>
          </p:cNvSpPr>
          <p:nvPr/>
        </p:nvSpPr>
        <p:spPr>
          <a:xfrm>
            <a:off x="384861" y="726758"/>
            <a:ext cx="6120000" cy="261610"/>
          </a:xfrm>
          <a:prstGeom prst="rect">
            <a:avLst/>
          </a:prstGeom>
          <a:noFill/>
          <a:ln>
            <a:noFill/>
          </a:ln>
        </p:spPr>
        <p:txBody>
          <a:bodyPr wrap="square" lIns="0" rIns="0" rtlCol="0">
            <a:spAutoFit/>
          </a:bodyPr>
          <a:lstStyle/>
          <a:p>
            <a:r>
              <a:rPr kumimoji="1" lang="ja-JP" altLang="en-US" sz="1100" dirty="0">
                <a:latin typeface="ＭＳ 明朝"/>
                <a:ea typeface="ＭＳ 明朝"/>
              </a:rPr>
              <a:t>高額</a:t>
            </a:r>
            <a:r>
              <a:rPr lang="en-US" altLang="ja-JP" sz="1100" dirty="0">
                <a:latin typeface="ＭＳ 明朝"/>
                <a:ea typeface="ＭＳ 明朝"/>
              </a:rPr>
              <a:t>(5</a:t>
            </a:r>
            <a:r>
              <a:rPr lang="ja-JP" altLang="en-US" sz="1100" dirty="0">
                <a:latin typeface="ＭＳ 明朝"/>
                <a:ea typeface="ＭＳ 明朝"/>
              </a:rPr>
              <a:t>万点</a:t>
            </a:r>
            <a:r>
              <a:rPr kumimoji="1" lang="ja-JP" altLang="en-US" sz="1100" dirty="0">
                <a:latin typeface="ＭＳ 明朝"/>
                <a:ea typeface="ＭＳ 明朝"/>
              </a:rPr>
              <a:t>以上</a:t>
            </a:r>
            <a:r>
              <a:rPr kumimoji="1" lang="en-US" altLang="ja-JP" sz="1100" dirty="0">
                <a:latin typeface="ＭＳ 明朝"/>
                <a:ea typeface="ＭＳ 明朝"/>
              </a:rPr>
              <a:t>)</a:t>
            </a:r>
            <a:r>
              <a:rPr kumimoji="1" lang="ja-JP" altLang="en-US" sz="1100" dirty="0">
                <a:latin typeface="ＭＳ 明朝"/>
                <a:ea typeface="ＭＳ 明朝"/>
              </a:rPr>
              <a:t>レセプトの年齢階層別レセプト件数</a:t>
            </a:r>
            <a:endParaRPr lang="en-US" altLang="ja-JP" sz="1100" dirty="0">
              <a:latin typeface="ＭＳ 明朝"/>
              <a:ea typeface="ＭＳ 明朝"/>
            </a:endParaRPr>
          </a:p>
        </p:txBody>
      </p:sp>
      <p:sp>
        <p:nvSpPr>
          <p:cNvPr id="5" name="スライド番号プレースホルダ 4"/>
          <p:cNvSpPr>
            <a:spLocks noGrp="1"/>
          </p:cNvSpPr>
          <p:nvPr>
            <p:ph type="sldNum" sz="quarter" idx="12"/>
          </p:nvPr>
        </p:nvSpPr>
        <p:spPr/>
        <p:txBody>
          <a:bodyPr/>
          <a:lstStyle/>
          <a:p>
            <a:r>
              <a:rPr kumimoji="1" lang="en-US" altLang="ja-JP" dirty="0" smtClean="0">
                <a:latin typeface="ＭＳ 明朝"/>
                <a:ea typeface="ＭＳ 明朝"/>
              </a:rPr>
              <a:t>73</a:t>
            </a:r>
            <a:endParaRPr kumimoji="1" lang="ja-JP" altLang="en-US" dirty="0">
              <a:latin typeface="ＭＳ 明朝"/>
              <a:ea typeface="ＭＳ 明朝"/>
            </a:endParaRPr>
          </a:p>
        </p:txBody>
      </p:sp>
      <p:sp>
        <p:nvSpPr>
          <p:cNvPr id="6" name="注釈文章 16"/>
          <p:cNvSpPr txBox="1">
            <a:spLocks noChangeAspect="1"/>
          </p:cNvSpPr>
          <p:nvPr/>
        </p:nvSpPr>
        <p:spPr>
          <a:xfrm>
            <a:off x="381000" y="4307452"/>
            <a:ext cx="6120000" cy="461665"/>
          </a:xfrm>
          <a:prstGeom prst="rect">
            <a:avLst/>
          </a:prstGeom>
          <a:noFill/>
        </p:spPr>
        <p:txBody>
          <a:bodyPr wrap="square" lIns="0" rIns="0" rtlCol="0">
            <a:spAutoFit/>
          </a:bodyPr>
          <a:lstStyle/>
          <a:p>
            <a:r>
              <a:rPr lang="ja-JP" altLang="en-US" sz="800" b="1">
                <a:latin typeface="ＭＳ 明朝"/>
                <a:ea typeface="ＭＳ 明朝"/>
              </a:rPr>
              <a:t>データ化範囲</a:t>
            </a:r>
            <a:r>
              <a:rPr lang="en-US" altLang="ja-JP" sz="800" b="1">
                <a:latin typeface="ＭＳ 明朝"/>
                <a:ea typeface="ＭＳ 明朝"/>
              </a:rPr>
              <a:t>(</a:t>
            </a:r>
            <a:r>
              <a:rPr lang="ja-JP" altLang="en-US" sz="800" b="1">
                <a:latin typeface="ＭＳ 明朝"/>
                <a:ea typeface="ＭＳ 明朝"/>
              </a:rPr>
              <a:t>分析</a:t>
            </a:r>
            <a:r>
              <a:rPr lang="ja-JP" altLang="en-US" sz="800" b="1" dirty="0">
                <a:latin typeface="ＭＳ 明朝"/>
                <a:ea typeface="ＭＳ 明朝"/>
              </a:rPr>
              <a:t>対象</a:t>
            </a:r>
            <a:r>
              <a:rPr lang="en-US" altLang="ja-JP" sz="800" b="1">
                <a:latin typeface="ＭＳ 明朝"/>
                <a:ea typeface="ＭＳ 明朝"/>
              </a:rPr>
              <a:t>)…</a:t>
            </a:r>
            <a:r>
              <a:rPr lang="ja-JP" altLang="en-US" sz="800" b="1">
                <a:latin typeface="ＭＳ 明朝"/>
                <a:ea typeface="ＭＳ 明朝"/>
              </a:rPr>
              <a:t>入院</a:t>
            </a:r>
            <a:r>
              <a:rPr lang="en-US" altLang="ja-JP" sz="800" b="1">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a:latin typeface="ＭＳ 明朝"/>
                <a:ea typeface="ＭＳ 明朝"/>
              </a:rPr>
              <a:t>月診療分</a:t>
            </a:r>
            <a:r>
              <a:rPr lang="en-US" altLang="ja-JP" sz="800" b="1">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endParaRPr lang="en-US" altLang="ja-JP" sz="800" dirty="0">
              <a:latin typeface="ＭＳ 明朝"/>
              <a:ea typeface="ＭＳ 明朝"/>
            </a:endParaRPr>
          </a:p>
        </p:txBody>
      </p:sp>
      <p:pic>
        <p:nvPicPr>
          <p:cNvPr id="11266" name="table2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016000"/>
            <a:ext cx="4635500" cy="331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257919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_小_2_1_2_3"/>
          <p:cNvSpPr txBox="1">
            <a:spLocks noChangeAspect="1"/>
          </p:cNvSpPr>
          <p:nvPr/>
        </p:nvSpPr>
        <p:spPr>
          <a:xfrm>
            <a:off x="374999" y="251520"/>
            <a:ext cx="6120000" cy="1189167"/>
          </a:xfrm>
          <a:prstGeom prst="rect">
            <a:avLst/>
          </a:prstGeom>
        </p:spPr>
        <p:txBody>
          <a:bodyPr vert="horz" lIns="0" tIns="45720" rIns="0" bIns="45720" rtlCol="0" anchor="t">
            <a:noAutofit/>
          </a:bodyPr>
          <a:lstStyle/>
          <a:p>
            <a:pPr>
              <a:spcBef>
                <a:spcPct val="0"/>
              </a:spcBef>
              <a:defRPr/>
            </a:pPr>
            <a:r>
              <a:rPr kumimoji="1" lang="ja-JP" altLang="en-US" sz="1300" b="0" i="0" u="none" strike="noStrike" kern="1200" cap="none" spc="0" normalizeH="0" baseline="0" noProof="0" dirty="0">
                <a:ln>
                  <a:noFill/>
                </a:ln>
                <a:effectLst/>
                <a:uLnTx/>
                <a:uFillTx/>
                <a:latin typeface="ＭＳ 明朝"/>
                <a:ea typeface="ＭＳ 明朝"/>
                <a:cs typeface="+mj-cs"/>
              </a:rPr>
              <a:t>③</a:t>
            </a:r>
            <a:r>
              <a:rPr lang="ja-JP" altLang="ja-JP" sz="1300" dirty="0">
                <a:latin typeface="ＭＳ 明朝"/>
                <a:ea typeface="ＭＳ 明朝"/>
              </a:rPr>
              <a:t>高額レセプト</a:t>
            </a:r>
            <a:r>
              <a:rPr lang="ja-JP" altLang="en-US" sz="1300" dirty="0">
                <a:latin typeface="ＭＳ 明朝"/>
                <a:ea typeface="ＭＳ 明朝"/>
              </a:rPr>
              <a:t>の要因となる疾病傾向</a:t>
            </a:r>
            <a:endParaRPr lang="en-US" altLang="ja-JP" sz="1300" dirty="0">
              <a:latin typeface="ＭＳ 明朝"/>
              <a:ea typeface="ＭＳ 明朝"/>
            </a:endParaRPr>
          </a:p>
          <a:p>
            <a:pPr indent="180975">
              <a:spcBef>
                <a:spcPct val="0"/>
              </a:spcBef>
              <a:defRPr/>
            </a:pPr>
            <a:r>
              <a:rPr lang="ja-JP" altLang="ja-JP" sz="1200" dirty="0">
                <a:latin typeface="ＭＳ 明朝"/>
                <a:ea typeface="ＭＳ 明朝"/>
              </a:rPr>
              <a:t>発生しているレセプトのうち、診療点数が</a:t>
            </a:r>
            <a:r>
              <a:rPr lang="en-US" altLang="ja-JP" sz="1200" dirty="0">
                <a:latin typeface="ＭＳ 明朝"/>
                <a:ea typeface="ＭＳ 明朝"/>
              </a:rPr>
              <a:t>5</a:t>
            </a:r>
            <a:r>
              <a:rPr lang="ja-JP" altLang="ja-JP" sz="1200" dirty="0">
                <a:latin typeface="ＭＳ 明朝"/>
                <a:ea typeface="ＭＳ 明朝"/>
              </a:rPr>
              <a:t>万点以上のものを高額レセプトとし</a:t>
            </a:r>
            <a:r>
              <a:rPr lang="ja-JP" altLang="en-US" sz="1200" dirty="0">
                <a:latin typeface="ＭＳ 明朝"/>
                <a:ea typeface="ＭＳ 明朝"/>
              </a:rPr>
              <a:t>集計した。対象者の分析対象期間の全レセプトを医療費分解後、患者毎に最も医療費がかかっている疾病、患者数の多い疾病を特定し、以下に示す。患者一人当たりの医療費が高額な疾病は、</a:t>
            </a:r>
            <a:r>
              <a:rPr lang="en-US" altLang="ja-JP" sz="1200" dirty="0">
                <a:latin typeface="ＭＳ 明朝"/>
                <a:ea typeface="ＭＳ 明朝"/>
              </a:rPr>
              <a:t>｢</a:t>
            </a:r>
            <a:r>
              <a:rPr lang="ja-JP" altLang="en-US" sz="1200" dirty="0">
                <a:latin typeface="ＭＳ 明朝"/>
                <a:ea typeface="ＭＳ 明朝"/>
              </a:rPr>
              <a:t>急性気管支炎及び急性細気管支炎</a:t>
            </a:r>
            <a:r>
              <a:rPr lang="en-US" altLang="ja-JP" sz="1200" dirty="0">
                <a:latin typeface="ＭＳ 明朝"/>
                <a:ea typeface="ＭＳ 明朝"/>
              </a:rPr>
              <a:t>｣｢</a:t>
            </a:r>
            <a:r>
              <a:rPr lang="ja-JP" altLang="en-US" sz="1200" dirty="0">
                <a:latin typeface="ＭＳ 明朝"/>
                <a:ea typeface="ＭＳ 明朝"/>
              </a:rPr>
              <a:t>白血病</a:t>
            </a:r>
            <a:r>
              <a:rPr lang="en-US" altLang="ja-JP" sz="1200" dirty="0">
                <a:latin typeface="ＭＳ 明朝"/>
                <a:ea typeface="ＭＳ 明朝"/>
              </a:rPr>
              <a:t>｣｢</a:t>
            </a:r>
            <a:r>
              <a:rPr lang="ja-JP" altLang="en-US" sz="1200" dirty="0">
                <a:latin typeface="ＭＳ 明朝"/>
                <a:ea typeface="ＭＳ 明朝"/>
              </a:rPr>
              <a:t>腎不全</a:t>
            </a:r>
            <a:r>
              <a:rPr lang="en-US" altLang="ja-JP" sz="1200" dirty="0">
                <a:latin typeface="ＭＳ 明朝"/>
                <a:ea typeface="ＭＳ 明朝"/>
              </a:rPr>
              <a:t>｣</a:t>
            </a:r>
            <a:r>
              <a:rPr lang="ja-JP" altLang="en-US" sz="1200" dirty="0">
                <a:latin typeface="ＭＳ 明朝"/>
                <a:ea typeface="ＭＳ 明朝"/>
              </a:rPr>
              <a:t>等となり、患者数が多い疾病は、</a:t>
            </a:r>
            <a:r>
              <a:rPr lang="en-US" altLang="ja-JP" sz="1200" dirty="0">
                <a:latin typeface="ＭＳ 明朝"/>
                <a:ea typeface="ＭＳ 明朝"/>
              </a:rPr>
              <a:t>｢</a:t>
            </a:r>
            <a:r>
              <a:rPr lang="ja-JP" altLang="en-US" sz="1200" dirty="0">
                <a:latin typeface="ＭＳ 明朝"/>
                <a:ea typeface="ＭＳ 明朝"/>
              </a:rPr>
              <a:t>その他の悪性新生物</a:t>
            </a:r>
            <a:r>
              <a:rPr lang="en-US" altLang="ja-JP" sz="1200" dirty="0">
                <a:latin typeface="ＭＳ 明朝"/>
                <a:ea typeface="ＭＳ 明朝"/>
              </a:rPr>
              <a:t>｣｢</a:t>
            </a:r>
            <a:r>
              <a:rPr lang="ja-JP" altLang="en-US" sz="1200" dirty="0">
                <a:latin typeface="ＭＳ 明朝"/>
                <a:ea typeface="ＭＳ 明朝"/>
              </a:rPr>
              <a:t>気管，気管支及び肺の悪性新生物</a:t>
            </a:r>
            <a:r>
              <a:rPr lang="en-US" altLang="ja-JP" sz="1200" dirty="0">
                <a:latin typeface="ＭＳ 明朝"/>
                <a:ea typeface="ＭＳ 明朝"/>
              </a:rPr>
              <a:t>｣｢</a:t>
            </a:r>
            <a:r>
              <a:rPr lang="ja-JP" altLang="en-US" sz="1200" dirty="0">
                <a:latin typeface="ＭＳ 明朝"/>
                <a:ea typeface="ＭＳ 明朝"/>
              </a:rPr>
              <a:t>ウイルス肝炎</a:t>
            </a:r>
            <a:r>
              <a:rPr lang="en-US" altLang="ja-JP" sz="1200" dirty="0">
                <a:latin typeface="ＭＳ 明朝"/>
                <a:ea typeface="ＭＳ 明朝"/>
              </a:rPr>
              <a:t>｣</a:t>
            </a:r>
            <a:r>
              <a:rPr lang="ja-JP" altLang="en-US" sz="1200" dirty="0">
                <a:latin typeface="ＭＳ 明朝"/>
                <a:ea typeface="ＭＳ 明朝"/>
              </a:rPr>
              <a:t>等である。</a:t>
            </a:r>
          </a:p>
          <a:p>
            <a:pPr lvl="0">
              <a:lnSpc>
                <a:spcPct val="150000"/>
              </a:lnSpc>
              <a:spcBef>
                <a:spcPct val="0"/>
              </a:spcBef>
              <a:defRPr/>
            </a:pPr>
            <a:endParaRPr kumimoji="1" lang="ja-JP" altLang="en-US" sz="1000" b="0" i="0" u="none" strike="noStrike" kern="1200" cap="none" spc="0" normalizeH="0" baseline="0" noProof="0" dirty="0">
              <a:ln>
                <a:noFill/>
              </a:ln>
              <a:effectLst/>
              <a:uLnTx/>
              <a:uFillTx/>
              <a:latin typeface="ＭＳ 明朝"/>
              <a:ea typeface="ＭＳ 明朝"/>
              <a:cs typeface="+mj-cs"/>
            </a:endParaRPr>
          </a:p>
        </p:txBody>
      </p:sp>
      <p:sp>
        <p:nvSpPr>
          <p:cNvPr id="13" name="テキスト ボックス 12"/>
          <p:cNvSpPr txBox="1">
            <a:spLocks noChangeAspect="1"/>
          </p:cNvSpPr>
          <p:nvPr/>
        </p:nvSpPr>
        <p:spPr>
          <a:xfrm>
            <a:off x="397577" y="2024868"/>
            <a:ext cx="6120000" cy="261610"/>
          </a:xfrm>
          <a:prstGeom prst="rect">
            <a:avLst/>
          </a:prstGeom>
          <a:noFill/>
        </p:spPr>
        <p:txBody>
          <a:bodyPr wrap="square" lIns="0" rIns="0" rtlCol="0">
            <a:spAutoFit/>
          </a:bodyPr>
          <a:lstStyle/>
          <a:p>
            <a:r>
              <a:rPr kumimoji="1" lang="ja-JP" altLang="en-US" sz="1100" dirty="0">
                <a:latin typeface="ＭＳ 明朝"/>
                <a:ea typeface="ＭＳ 明朝"/>
              </a:rPr>
              <a:t>高額</a:t>
            </a:r>
            <a:r>
              <a:rPr lang="en-US" altLang="ja-JP" sz="1100" dirty="0">
                <a:latin typeface="ＭＳ 明朝"/>
                <a:ea typeface="ＭＳ 明朝"/>
              </a:rPr>
              <a:t>(5</a:t>
            </a:r>
            <a:r>
              <a:rPr lang="ja-JP" altLang="en-US" sz="1100" dirty="0">
                <a:latin typeface="ＭＳ 明朝"/>
                <a:ea typeface="ＭＳ 明朝"/>
              </a:rPr>
              <a:t>万点</a:t>
            </a:r>
            <a:r>
              <a:rPr kumimoji="1" lang="ja-JP" altLang="en-US" sz="1100" dirty="0">
                <a:latin typeface="ＭＳ 明朝"/>
                <a:ea typeface="ＭＳ 明朝"/>
              </a:rPr>
              <a:t>以上</a:t>
            </a:r>
            <a:r>
              <a:rPr kumimoji="1" lang="en-US" altLang="ja-JP" sz="1100" dirty="0">
                <a:latin typeface="ＭＳ 明朝"/>
                <a:ea typeface="ＭＳ 明朝"/>
              </a:rPr>
              <a:t>)</a:t>
            </a:r>
            <a:r>
              <a:rPr kumimoji="1" lang="ja-JP" altLang="en-US" sz="1100" dirty="0">
                <a:latin typeface="ＭＳ 明朝"/>
                <a:ea typeface="ＭＳ 明朝"/>
              </a:rPr>
              <a:t>レセプトの要因となる疾病</a:t>
            </a:r>
            <a:r>
              <a:rPr kumimoji="1" lang="en-US" altLang="ja-JP" sz="1100" dirty="0">
                <a:latin typeface="ＭＳ 明朝"/>
                <a:ea typeface="ＭＳ 明朝"/>
              </a:rPr>
              <a:t>(</a:t>
            </a:r>
            <a:r>
              <a:rPr lang="ja-JP" altLang="en-US" sz="1100" dirty="0">
                <a:latin typeface="ＭＳ 明朝"/>
                <a:ea typeface="ＭＳ 明朝"/>
              </a:rPr>
              <a:t>患者一人当たりの医療費順</a:t>
            </a:r>
            <a:r>
              <a:rPr lang="en-US" altLang="ja-JP" sz="1100" dirty="0">
                <a:latin typeface="ＭＳ 明朝"/>
                <a:ea typeface="ＭＳ 明朝"/>
              </a:rPr>
              <a:t>)</a:t>
            </a:r>
            <a:endParaRPr kumimoji="1" lang="en-US" altLang="ja-JP" sz="1100" dirty="0">
              <a:latin typeface="ＭＳ 明朝"/>
              <a:ea typeface="ＭＳ 明朝"/>
            </a:endParaRPr>
          </a:p>
        </p:txBody>
      </p:sp>
      <p:sp>
        <p:nvSpPr>
          <p:cNvPr id="14" name="注釈文章 13"/>
          <p:cNvSpPr txBox="1">
            <a:spLocks noChangeAspect="1"/>
          </p:cNvSpPr>
          <p:nvPr/>
        </p:nvSpPr>
        <p:spPr>
          <a:xfrm>
            <a:off x="381000" y="7731934"/>
            <a:ext cx="6120000" cy="461665"/>
          </a:xfrm>
          <a:prstGeom prst="rect">
            <a:avLst/>
          </a:prstGeom>
          <a:noFill/>
        </p:spPr>
        <p:txBody>
          <a:bodyPr wrap="square" lIns="0" rIns="0" rtlCol="0">
            <a:spAutoFit/>
          </a:bodyPr>
          <a:lstStyle/>
          <a:p>
            <a:r>
              <a:rPr lang="ja-JP" altLang="en-US" sz="800" b="1">
                <a:latin typeface="ＭＳ 明朝"/>
                <a:ea typeface="ＭＳ 明朝"/>
              </a:rPr>
              <a:t>データ化範囲</a:t>
            </a:r>
            <a:r>
              <a:rPr lang="en-US" altLang="ja-JP" sz="800" b="1">
                <a:latin typeface="ＭＳ 明朝"/>
                <a:ea typeface="ＭＳ 明朝"/>
              </a:rPr>
              <a:t>(</a:t>
            </a:r>
            <a:r>
              <a:rPr lang="ja-JP" altLang="en-US" sz="800" b="1">
                <a:latin typeface="ＭＳ 明朝"/>
                <a:ea typeface="ＭＳ 明朝"/>
              </a:rPr>
              <a:t>分析</a:t>
            </a:r>
            <a:r>
              <a:rPr lang="ja-JP" altLang="en-US" sz="800" b="1" dirty="0">
                <a:latin typeface="ＭＳ 明朝"/>
                <a:ea typeface="ＭＳ 明朝"/>
              </a:rPr>
              <a:t>対象</a:t>
            </a:r>
            <a:r>
              <a:rPr lang="en-US" altLang="ja-JP" sz="800" b="1">
                <a:latin typeface="ＭＳ 明朝"/>
                <a:ea typeface="ＭＳ 明朝"/>
              </a:rPr>
              <a:t>)…</a:t>
            </a:r>
            <a:r>
              <a:rPr lang="ja-JP" altLang="en-US" sz="800" b="1">
                <a:latin typeface="ＭＳ 明朝"/>
                <a:ea typeface="ＭＳ 明朝"/>
              </a:rPr>
              <a:t>入院</a:t>
            </a:r>
            <a:r>
              <a:rPr lang="en-US" altLang="ja-JP" sz="800" b="1">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a:latin typeface="ＭＳ 明朝"/>
                <a:ea typeface="ＭＳ 明朝"/>
              </a:rPr>
              <a:t>月診療分</a:t>
            </a:r>
            <a:r>
              <a:rPr lang="en-US" altLang="ja-JP" sz="800" b="1">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endParaRPr lang="en-US" altLang="ja-JP" sz="800" b="1" dirty="0">
              <a:latin typeface="ＭＳ 明朝"/>
              <a:ea typeface="ＭＳ 明朝"/>
            </a:endParaRPr>
          </a:p>
        </p:txBody>
      </p:sp>
      <p:sp>
        <p:nvSpPr>
          <p:cNvPr id="6" name="スライド番号プレースホルダ 5"/>
          <p:cNvSpPr>
            <a:spLocks noGrp="1"/>
          </p:cNvSpPr>
          <p:nvPr>
            <p:ph type="sldNum" sz="quarter" idx="12"/>
          </p:nvPr>
        </p:nvSpPr>
        <p:spPr/>
        <p:txBody>
          <a:bodyPr/>
          <a:lstStyle/>
          <a:p>
            <a:r>
              <a:rPr kumimoji="1" lang="en-US" altLang="ja-JP" dirty="0" smtClean="0">
                <a:latin typeface="ＭＳ 明朝"/>
                <a:ea typeface="ＭＳ 明朝"/>
              </a:rPr>
              <a:t>74</a:t>
            </a:r>
            <a:endParaRPr kumimoji="1" lang="ja-JP" altLang="en-US" dirty="0">
              <a:latin typeface="ＭＳ 明朝"/>
              <a:ea typeface="ＭＳ 明朝"/>
            </a:endParaRPr>
          </a:p>
        </p:txBody>
      </p:sp>
      <p:graphicFrame>
        <p:nvGraphicFramePr>
          <p:cNvPr id="2" name="table30"/>
          <p:cNvGraphicFramePr>
            <a:graphicFrameLocks noGrp="1"/>
          </p:cNvGraphicFramePr>
          <p:nvPr>
            <p:extLst/>
          </p:nvPr>
        </p:nvGraphicFramePr>
        <p:xfrm>
          <a:off x="381000" y="2311400"/>
          <a:ext cx="6210301" cy="5410281"/>
        </p:xfrm>
        <a:graphic>
          <a:graphicData uri="http://schemas.openxmlformats.org/drawingml/2006/table">
            <a:tbl>
              <a:tblPr/>
              <a:tblGrid>
                <a:gridCol w="265256">
                  <a:extLst>
                    <a:ext uri="{9D8B030D-6E8A-4147-A177-3AD203B41FA5}">
                      <a16:colId xmlns="" xmlns:a16="http://schemas.microsoft.com/office/drawing/2014/main" val="20000"/>
                    </a:ext>
                  </a:extLst>
                </a:gridCol>
                <a:gridCol w="437672">
                  <a:extLst>
                    <a:ext uri="{9D8B030D-6E8A-4147-A177-3AD203B41FA5}">
                      <a16:colId xmlns="" xmlns:a16="http://schemas.microsoft.com/office/drawing/2014/main" val="20001"/>
                    </a:ext>
                  </a:extLst>
                </a:gridCol>
                <a:gridCol w="1200282">
                  <a:extLst>
                    <a:ext uri="{9D8B030D-6E8A-4147-A177-3AD203B41FA5}">
                      <a16:colId xmlns="" xmlns:a16="http://schemas.microsoft.com/office/drawing/2014/main" val="20002"/>
                    </a:ext>
                  </a:extLst>
                </a:gridCol>
                <a:gridCol w="1737425">
                  <a:extLst>
                    <a:ext uri="{9D8B030D-6E8A-4147-A177-3AD203B41FA5}">
                      <a16:colId xmlns="" xmlns:a16="http://schemas.microsoft.com/office/drawing/2014/main" val="20003"/>
                    </a:ext>
                  </a:extLst>
                </a:gridCol>
                <a:gridCol w="391252">
                  <a:extLst>
                    <a:ext uri="{9D8B030D-6E8A-4147-A177-3AD203B41FA5}">
                      <a16:colId xmlns="" xmlns:a16="http://schemas.microsoft.com/office/drawing/2014/main" val="20004"/>
                    </a:ext>
                  </a:extLst>
                </a:gridCol>
                <a:gridCol w="527196">
                  <a:extLst>
                    <a:ext uri="{9D8B030D-6E8A-4147-A177-3AD203B41FA5}">
                      <a16:colId xmlns="" xmlns:a16="http://schemas.microsoft.com/office/drawing/2014/main" val="20005"/>
                    </a:ext>
                  </a:extLst>
                </a:gridCol>
                <a:gridCol w="527196">
                  <a:extLst>
                    <a:ext uri="{9D8B030D-6E8A-4147-A177-3AD203B41FA5}">
                      <a16:colId xmlns="" xmlns:a16="http://schemas.microsoft.com/office/drawing/2014/main" val="20006"/>
                    </a:ext>
                  </a:extLst>
                </a:gridCol>
                <a:gridCol w="527196">
                  <a:extLst>
                    <a:ext uri="{9D8B030D-6E8A-4147-A177-3AD203B41FA5}">
                      <a16:colId xmlns="" xmlns:a16="http://schemas.microsoft.com/office/drawing/2014/main" val="20007"/>
                    </a:ext>
                  </a:extLst>
                </a:gridCol>
                <a:gridCol w="596826">
                  <a:extLst>
                    <a:ext uri="{9D8B030D-6E8A-4147-A177-3AD203B41FA5}">
                      <a16:colId xmlns="" xmlns:a16="http://schemas.microsoft.com/office/drawing/2014/main" val="20008"/>
                    </a:ext>
                  </a:extLst>
                </a:gridCol>
              </a:tblGrid>
              <a:tr h="123230">
                <a:tc rowSpan="2">
                  <a:txBody>
                    <a:bodyPr/>
                    <a:lstStyle/>
                    <a:p>
                      <a:pPr algn="ctr" fontAlgn="ctr"/>
                      <a:r>
                        <a:rPr lang="ja-JP" altLang="en-US" sz="700" b="0" i="0" u="none" strike="noStrike" dirty="0">
                          <a:solidFill>
                            <a:srgbClr val="000000"/>
                          </a:solidFill>
                          <a:effectLst/>
                          <a:latin typeface="ＭＳ Ｐ明朝"/>
                          <a:ea typeface="ＭＳ Ｐ明朝"/>
                        </a:rPr>
                        <a:t>順位</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rowSpan="2">
                  <a:txBody>
                    <a:bodyPr/>
                    <a:lstStyle/>
                    <a:p>
                      <a:pPr algn="ctr" fontAlgn="ctr"/>
                      <a:r>
                        <a:rPr lang="ja-JP" altLang="en-US" sz="700" b="0" i="0" u="none" strike="noStrike">
                          <a:solidFill>
                            <a:srgbClr val="000000"/>
                          </a:solidFill>
                          <a:effectLst/>
                          <a:latin typeface="ＭＳ Ｐ明朝"/>
                          <a:ea typeface="ＭＳ Ｐ明朝"/>
                        </a:rPr>
                        <a:t>中分類</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rowSpan="2">
                  <a:txBody>
                    <a:bodyPr/>
                    <a:lstStyle/>
                    <a:p>
                      <a:pPr algn="ctr" fontAlgn="ctr"/>
                      <a:r>
                        <a:rPr lang="ja-JP" altLang="en-US" sz="700" b="0" i="0" u="none" strike="noStrike">
                          <a:solidFill>
                            <a:srgbClr val="000000"/>
                          </a:solidFill>
                          <a:effectLst/>
                          <a:latin typeface="ＭＳ Ｐ明朝"/>
                          <a:ea typeface="ＭＳ Ｐ明朝"/>
                        </a:rPr>
                        <a:t>中分類名</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rowSpan="2">
                  <a:txBody>
                    <a:bodyPr/>
                    <a:lstStyle/>
                    <a:p>
                      <a:pPr algn="ctr" fontAlgn="ctr"/>
                      <a:r>
                        <a:rPr lang="ja-JP" altLang="en-US" sz="700" b="0" i="0" u="none" strike="noStrike">
                          <a:solidFill>
                            <a:srgbClr val="000000"/>
                          </a:solidFill>
                          <a:effectLst/>
                          <a:latin typeface="ＭＳ Ｐ明朝"/>
                          <a:ea typeface="ＭＳ Ｐ明朝"/>
                        </a:rPr>
                        <a:t>主要傷病名</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rowSpan="2">
                  <a:txBody>
                    <a:bodyPr/>
                    <a:lstStyle/>
                    <a:p>
                      <a:pPr algn="ctr" fontAlgn="ctr"/>
                      <a:r>
                        <a:rPr lang="zh-CN" altLang="en-US" sz="700" b="0" i="0" u="none" strike="noStrike" dirty="0">
                          <a:solidFill>
                            <a:srgbClr val="000000"/>
                          </a:solidFill>
                          <a:effectLst/>
                          <a:latin typeface="ＭＳ Ｐ明朝"/>
                          <a:ea typeface="ＭＳ Ｐ明朝"/>
                        </a:rPr>
                        <a:t>患者数</a:t>
                      </a:r>
                      <a:r>
                        <a:rPr lang="zh-CN" altLang="en-US" sz="700" b="0" i="0" u="none" strike="noStrike">
                          <a:solidFill>
                            <a:srgbClr val="000000"/>
                          </a:solidFill>
                          <a:effectLst/>
                          <a:latin typeface="ＭＳ Ｐ明朝"/>
                          <a:ea typeface="ＭＳ Ｐ明朝"/>
                        </a:rPr>
                        <a:t/>
                      </a:r>
                      <a:br>
                        <a:rPr lang="zh-CN" altLang="en-US" sz="700" b="0" i="0" u="none" strike="noStrike">
                          <a:solidFill>
                            <a:srgbClr val="000000"/>
                          </a:solidFill>
                          <a:effectLst/>
                          <a:latin typeface="ＭＳ Ｐ明朝"/>
                          <a:ea typeface="ＭＳ Ｐ明朝"/>
                        </a:rPr>
                      </a:br>
                      <a:r>
                        <a:rPr lang="zh-CN" altLang="en-US" sz="700" b="0" i="0" u="none" strike="noStrike">
                          <a:solidFill>
                            <a:srgbClr val="000000"/>
                          </a:solidFill>
                          <a:effectLst/>
                          <a:latin typeface="ＭＳ Ｐ明朝"/>
                          <a:ea typeface="ＭＳ Ｐ明朝"/>
                        </a:rPr>
                        <a:t>（人</a:t>
                      </a:r>
                      <a:r>
                        <a:rPr lang="zh-CN" altLang="en-US" sz="700" b="0" i="0" u="none" strike="noStrike" dirty="0">
                          <a:solidFill>
                            <a:srgbClr val="000000"/>
                          </a:solidFill>
                          <a:effectLst/>
                          <a:latin typeface="ＭＳ Ｐ明朝"/>
                          <a:ea typeface="ＭＳ Ｐ明朝"/>
                        </a:rPr>
                        <a:t>）</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gridSpan="3">
                  <a:txBody>
                    <a:bodyPr/>
                    <a:lstStyle/>
                    <a:p>
                      <a:pPr algn="ctr" fontAlgn="ctr"/>
                      <a:r>
                        <a:rPr lang="zh-TW" altLang="en-US" sz="700" b="0" i="0" u="none" strike="noStrike">
                          <a:solidFill>
                            <a:srgbClr val="000000"/>
                          </a:solidFill>
                          <a:effectLst/>
                          <a:latin typeface="ＭＳ Ｐ明朝"/>
                          <a:ea typeface="ＭＳ Ｐ明朝"/>
                        </a:rPr>
                        <a:t>医療費（円</a:t>
                      </a:r>
                      <a:r>
                        <a:rPr lang="zh-TW" altLang="en-US" sz="700" b="0" i="0" u="none" strike="noStrike" dirty="0">
                          <a:solidFill>
                            <a:srgbClr val="000000"/>
                          </a:solidFill>
                          <a:effectLst/>
                          <a:latin typeface="ＭＳ Ｐ明朝"/>
                          <a:ea typeface="ＭＳ Ｐ明朝"/>
                        </a:rPr>
                        <a:t>）</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700" b="0" i="0" u="none" strike="noStrike" dirty="0">
                          <a:solidFill>
                            <a:srgbClr val="000000"/>
                          </a:solidFill>
                          <a:effectLst/>
                          <a:latin typeface="ＭＳ Ｐ明朝"/>
                          <a:ea typeface="ＭＳ Ｐ明朝"/>
                        </a:rPr>
                        <a:t>患者一人</a:t>
                      </a:r>
                      <a:endParaRPr lang="en-US" altLang="ja-JP" sz="700" b="0" i="0" u="none" strike="noStrike" dirty="0">
                        <a:solidFill>
                          <a:srgbClr val="000000"/>
                        </a:solidFill>
                        <a:effectLst/>
                        <a:latin typeface="ＭＳ Ｐ明朝"/>
                        <a:ea typeface="ＭＳ Ｐ明朝"/>
                      </a:endParaRPr>
                    </a:p>
                    <a:p>
                      <a:pPr algn="ctr" fontAlgn="ctr"/>
                      <a:r>
                        <a:rPr lang="ja-JP" altLang="en-US" sz="700" b="0" i="0" u="none" strike="noStrike" dirty="0">
                          <a:solidFill>
                            <a:srgbClr val="000000"/>
                          </a:solidFill>
                          <a:effectLst/>
                          <a:latin typeface="ＭＳ Ｐ明朝"/>
                          <a:ea typeface="ＭＳ Ｐ明朝"/>
                        </a:rPr>
                        <a:t>当たり</a:t>
                      </a:r>
                      <a:r>
                        <a:rPr lang="ja-JP" altLang="en-US" sz="700" b="0" i="0" u="none" strike="noStrike">
                          <a:solidFill>
                            <a:srgbClr val="000000"/>
                          </a:solidFill>
                          <a:effectLst/>
                          <a:latin typeface="ＭＳ Ｐ明朝"/>
                          <a:ea typeface="ＭＳ Ｐ明朝"/>
                        </a:rPr>
                        <a:t>の医療費（円</a:t>
                      </a:r>
                      <a:r>
                        <a:rPr lang="ja-JP" altLang="en-US" sz="700" b="0" i="0" u="none" strike="noStrike" dirty="0">
                          <a:solidFill>
                            <a:srgbClr val="000000"/>
                          </a:solidFill>
                          <a:effectLst/>
                          <a:latin typeface="ＭＳ Ｐ明朝"/>
                          <a:ea typeface="ＭＳ Ｐ明朝"/>
                        </a:rPr>
                        <a:t>）</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 xmlns:a16="http://schemas.microsoft.com/office/drawing/2014/main" val="10000"/>
                  </a:ext>
                </a:extLst>
              </a:tr>
              <a:tr h="12323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700" b="0" i="0" u="none" strike="noStrike">
                          <a:solidFill>
                            <a:srgbClr val="000000"/>
                          </a:solidFill>
                          <a:effectLst/>
                          <a:latin typeface="ＭＳ Ｐ明朝"/>
                          <a:ea typeface="ＭＳ Ｐ明朝"/>
                        </a:rPr>
                        <a:t>入院</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ja-JP" altLang="en-US" sz="700" b="0" i="0" u="none" strike="noStrike">
                          <a:solidFill>
                            <a:srgbClr val="000000"/>
                          </a:solidFill>
                          <a:effectLst/>
                          <a:latin typeface="ＭＳ Ｐ明朝"/>
                          <a:ea typeface="ＭＳ Ｐ明朝"/>
                        </a:rPr>
                        <a:t>入院外</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ja-JP" altLang="en-US" sz="700" b="0" i="0" u="none" strike="noStrike">
                          <a:solidFill>
                            <a:srgbClr val="000000"/>
                          </a:solidFill>
                          <a:effectLst/>
                          <a:latin typeface="ＭＳ Ｐ明朝"/>
                          <a:ea typeface="ＭＳ Ｐ明朝"/>
                        </a:rPr>
                        <a:t>合計</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vMerge="1">
                  <a:txBody>
                    <a:bodyPr/>
                    <a:lstStyle/>
                    <a:p>
                      <a:endParaRPr kumimoji="1" lang="ja-JP" altLang="en-US"/>
                    </a:p>
                  </a:txBody>
                  <a:tcPr/>
                </a:tc>
                <a:extLst>
                  <a:ext uri="{0D108BD9-81ED-4DB2-BD59-A6C34878D82A}">
                    <a16:rowId xmlns="" xmlns:a16="http://schemas.microsoft.com/office/drawing/2014/main" val="10001"/>
                  </a:ext>
                </a:extLst>
              </a:tr>
              <a:tr h="250567">
                <a:tc>
                  <a:txBody>
                    <a:bodyPr/>
                    <a:lstStyle/>
                    <a:p>
                      <a:pPr algn="ctr" fontAlgn="ctr"/>
                      <a:r>
                        <a:rPr lang="en-US" altLang="ja-JP" sz="700" b="0" i="0" u="none" strike="noStrike">
                          <a:solidFill>
                            <a:srgbClr val="000000"/>
                          </a:solidFill>
                          <a:effectLst/>
                          <a:latin typeface="ＭＳ Ｐ明朝"/>
                          <a:ea typeface="ＭＳ Ｐ明朝"/>
                        </a:rPr>
                        <a:t>1</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1005</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急性気管支炎及び急性細気管支炎</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急性気管支炎</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12,383,990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1,210,670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13,594,660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13,594,660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250567">
                <a:tc>
                  <a:txBody>
                    <a:bodyPr/>
                    <a:lstStyle/>
                    <a:p>
                      <a:pPr algn="ctr" fontAlgn="ctr"/>
                      <a:r>
                        <a:rPr lang="en-US" altLang="ja-JP" sz="700" b="0" i="0" u="none" strike="noStrike">
                          <a:solidFill>
                            <a:srgbClr val="000000"/>
                          </a:solidFill>
                          <a:effectLst/>
                          <a:latin typeface="ＭＳ Ｐ明朝"/>
                          <a:ea typeface="ＭＳ Ｐ明朝"/>
                        </a:rPr>
                        <a:t>2</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0209</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白血病</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急性骨髄性白血病，慢性骨髄性白血病</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15,829,510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9,108,100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24,937,610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6,234,403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250567">
                <a:tc>
                  <a:txBody>
                    <a:bodyPr/>
                    <a:lstStyle/>
                    <a:p>
                      <a:pPr algn="ctr" fontAlgn="ctr"/>
                      <a:r>
                        <a:rPr lang="en-US" altLang="ja-JP" sz="700" b="0" i="0" u="none" strike="noStrike">
                          <a:solidFill>
                            <a:srgbClr val="000000"/>
                          </a:solidFill>
                          <a:effectLst/>
                          <a:latin typeface="ＭＳ Ｐ明朝"/>
                          <a:ea typeface="ＭＳ Ｐ明朝"/>
                        </a:rPr>
                        <a:t>3</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1402</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腎不全</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700" b="0" i="0" u="none" strike="noStrike" dirty="0">
                          <a:solidFill>
                            <a:srgbClr val="000000"/>
                          </a:solidFill>
                          <a:effectLst/>
                          <a:latin typeface="ＭＳ Ｐ明朝"/>
                          <a:ea typeface="ＭＳ Ｐ明朝"/>
                        </a:rPr>
                        <a:t>慢性腎不全，末期腎不全，腎不全</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22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25,456,180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101,342,330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126,798,510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5,763,569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250567">
                <a:tc>
                  <a:txBody>
                    <a:bodyPr/>
                    <a:lstStyle/>
                    <a:p>
                      <a:pPr algn="ctr" fontAlgn="ctr"/>
                      <a:r>
                        <a:rPr lang="en-US" altLang="ja-JP" sz="700" b="0" i="0" u="none" strike="noStrike">
                          <a:solidFill>
                            <a:srgbClr val="000000"/>
                          </a:solidFill>
                          <a:effectLst/>
                          <a:latin typeface="ＭＳ Ｐ明朝"/>
                          <a:ea typeface="ＭＳ Ｐ明朝"/>
                        </a:rPr>
                        <a:t>4</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0908</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その他の脳血管疾患</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700" b="0" i="0" u="none" strike="noStrike">
                          <a:solidFill>
                            <a:srgbClr val="000000"/>
                          </a:solidFill>
                          <a:effectLst/>
                          <a:latin typeface="ＭＳ Ｐ明朝"/>
                          <a:ea typeface="ＭＳ Ｐ明朝"/>
                        </a:rPr>
                        <a:t>未破裂脳動脈瘤，脳底動脈閉塞症</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10,571,730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368,970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10,940,700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5,470,350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250567">
                <a:tc>
                  <a:txBody>
                    <a:bodyPr/>
                    <a:lstStyle/>
                    <a:p>
                      <a:pPr algn="ctr" fontAlgn="ctr"/>
                      <a:r>
                        <a:rPr lang="en-US" altLang="ja-JP" sz="700" b="0" i="0" u="none" strike="noStrike">
                          <a:solidFill>
                            <a:srgbClr val="000000"/>
                          </a:solidFill>
                          <a:effectLst/>
                          <a:latin typeface="ＭＳ Ｐ明朝"/>
                          <a:ea typeface="ＭＳ Ｐ明朝"/>
                        </a:rPr>
                        <a:t>5</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0606</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その他の神経系の疾患</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末梢神経障害性疼痛，低酸素性脳症，ギラン・バレー症候群</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9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43,084,100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4,726,300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47,810,400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5,312,267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250567">
                <a:tc>
                  <a:txBody>
                    <a:bodyPr/>
                    <a:lstStyle/>
                    <a:p>
                      <a:pPr algn="ctr" fontAlgn="ctr"/>
                      <a:r>
                        <a:rPr lang="en-US" altLang="ja-JP" sz="700" b="0" i="0" u="none" strike="noStrike">
                          <a:solidFill>
                            <a:srgbClr val="000000"/>
                          </a:solidFill>
                          <a:effectLst/>
                          <a:latin typeface="ＭＳ Ｐ明朝"/>
                          <a:ea typeface="ＭＳ Ｐ明朝"/>
                        </a:rPr>
                        <a:t>6</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0109</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その他の感染症及び寄生虫症</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700" b="0" i="0" u="none" strike="noStrike">
                          <a:solidFill>
                            <a:srgbClr val="000000"/>
                          </a:solidFill>
                          <a:effectLst/>
                          <a:latin typeface="ＭＳ Ｐ明朝"/>
                          <a:ea typeface="ＭＳ Ｐ明朝"/>
                        </a:rPr>
                        <a:t>敗血症，肺非結核性抗酸菌症</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17,600,560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2,678,340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20,278,900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5,069,725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250567">
                <a:tc>
                  <a:txBody>
                    <a:bodyPr/>
                    <a:lstStyle/>
                    <a:p>
                      <a:pPr algn="ctr" fontAlgn="ctr"/>
                      <a:r>
                        <a:rPr lang="en-US" altLang="ja-JP" sz="700" b="0" i="0" u="none" strike="noStrike">
                          <a:solidFill>
                            <a:srgbClr val="000000"/>
                          </a:solidFill>
                          <a:effectLst/>
                          <a:latin typeface="ＭＳ Ｐ明朝"/>
                          <a:ea typeface="ＭＳ Ｐ明朝"/>
                        </a:rPr>
                        <a:t>7</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0105</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ウイルス肝炎</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700" b="0" i="0" u="none" strike="noStrike">
                          <a:solidFill>
                            <a:srgbClr val="000000"/>
                          </a:solidFill>
                          <a:effectLst/>
                          <a:latin typeface="ＭＳ Ｐ明朝"/>
                          <a:ea typeface="ＭＳ Ｐ明朝"/>
                        </a:rPr>
                        <a:t>Ｃ</a:t>
                      </a:r>
                      <a:r>
                        <a:rPr lang="ja-JP" altLang="en-US" sz="700" b="0" i="0" u="none" strike="noStrike">
                          <a:solidFill>
                            <a:srgbClr val="000000"/>
                          </a:solidFill>
                          <a:effectLst/>
                          <a:latin typeface="ＭＳ Ｐ明朝"/>
                          <a:ea typeface="ＭＳ Ｐ明朝"/>
                        </a:rPr>
                        <a:t>型慢性肝炎，</a:t>
                      </a:r>
                      <a:r>
                        <a:rPr lang="en-US" sz="700" b="0" i="0" u="none" strike="noStrike">
                          <a:solidFill>
                            <a:srgbClr val="000000"/>
                          </a:solidFill>
                          <a:effectLst/>
                          <a:latin typeface="ＭＳ Ｐ明朝"/>
                          <a:ea typeface="ＭＳ Ｐ明朝"/>
                        </a:rPr>
                        <a:t>Ｃ</a:t>
                      </a:r>
                      <a:r>
                        <a:rPr lang="ja-JP" altLang="en-US" sz="700" b="0" i="0" u="none" strike="noStrike">
                          <a:solidFill>
                            <a:srgbClr val="000000"/>
                          </a:solidFill>
                          <a:effectLst/>
                          <a:latin typeface="ＭＳ Ｐ明朝"/>
                          <a:ea typeface="ＭＳ Ｐ明朝"/>
                        </a:rPr>
                        <a:t>型肝炎，</a:t>
                      </a:r>
                      <a:r>
                        <a:rPr lang="en-US" sz="700" b="0" i="0" u="none" strike="noStrike">
                          <a:solidFill>
                            <a:srgbClr val="000000"/>
                          </a:solidFill>
                          <a:effectLst/>
                          <a:latin typeface="ＭＳ Ｐ明朝"/>
                          <a:ea typeface="ＭＳ Ｐ明朝"/>
                        </a:rPr>
                        <a:t>Ｃ</a:t>
                      </a:r>
                      <a:r>
                        <a:rPr lang="ja-JP" altLang="en-US" sz="700" b="0" i="0" u="none" strike="noStrike">
                          <a:solidFill>
                            <a:srgbClr val="000000"/>
                          </a:solidFill>
                          <a:effectLst/>
                          <a:latin typeface="ＭＳ Ｐ明朝"/>
                          <a:ea typeface="ＭＳ Ｐ明朝"/>
                        </a:rPr>
                        <a:t>型肝硬変</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2,790,570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147,396,460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150,187,030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5,006,234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250567">
                <a:tc>
                  <a:txBody>
                    <a:bodyPr/>
                    <a:lstStyle/>
                    <a:p>
                      <a:pPr algn="ctr" fontAlgn="ctr"/>
                      <a:r>
                        <a:rPr lang="en-US" altLang="ja-JP" sz="700" b="0" i="0" u="none" strike="noStrike">
                          <a:solidFill>
                            <a:srgbClr val="000000"/>
                          </a:solidFill>
                          <a:effectLst/>
                          <a:latin typeface="ＭＳ Ｐ明朝"/>
                          <a:ea typeface="ＭＳ Ｐ明朝"/>
                        </a:rPr>
                        <a:t>8</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1307</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その他の脊柱障害</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ＭＳ Ｐ明朝"/>
                          <a:ea typeface="ＭＳ Ｐ明朝"/>
                        </a:rPr>
                        <a:t>脊柱後弯，変性側弯症</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8,225,730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1,639,230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9,864,960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4,932,480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9"/>
                  </a:ext>
                </a:extLst>
              </a:tr>
              <a:tr h="250567">
                <a:tc>
                  <a:txBody>
                    <a:bodyPr/>
                    <a:lstStyle/>
                    <a:p>
                      <a:pPr algn="ctr" fontAlgn="ctr"/>
                      <a:r>
                        <a:rPr lang="en-US" altLang="ja-JP" sz="700" b="0" i="0" u="none" strike="noStrike">
                          <a:solidFill>
                            <a:srgbClr val="000000"/>
                          </a:solidFill>
                          <a:effectLst/>
                          <a:latin typeface="ＭＳ Ｐ明朝"/>
                          <a:ea typeface="ＭＳ Ｐ明朝"/>
                        </a:rPr>
                        <a:t>9</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0904</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くも膜下出血</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くも膜下出血，くも膜下出血後遺症，頭蓋内動脈瘤破裂によるくも膜下出血</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6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26,686,950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2,061,810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28,748,760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4,791,460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0"/>
                  </a:ext>
                </a:extLst>
              </a:tr>
              <a:tr h="250567">
                <a:tc>
                  <a:txBody>
                    <a:bodyPr/>
                    <a:lstStyle/>
                    <a:p>
                      <a:pPr algn="ctr" fontAlgn="ctr"/>
                      <a:r>
                        <a:rPr lang="en-US" altLang="ja-JP" sz="700" b="0" i="0" u="none" strike="noStrike">
                          <a:solidFill>
                            <a:srgbClr val="000000"/>
                          </a:solidFill>
                          <a:effectLst/>
                          <a:latin typeface="ＭＳ Ｐ明朝"/>
                          <a:ea typeface="ＭＳ Ｐ明朝"/>
                        </a:rPr>
                        <a:t>10</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0208</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明朝"/>
                          <a:ea typeface="ＭＳ Ｐ明朝"/>
                        </a:rPr>
                        <a:t>悪性リンパ腫</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びまん性大細胞型Ｂ細胞性リンパ腫，マントル細胞リンパ腫，血管内大細胞型Ｂ細胞性リンパ腫</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5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14,671,660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8,930,680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23,602,340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4,720,468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1"/>
                  </a:ext>
                </a:extLst>
              </a:tr>
              <a:tr h="250567">
                <a:tc>
                  <a:txBody>
                    <a:bodyPr/>
                    <a:lstStyle/>
                    <a:p>
                      <a:pPr algn="ctr" fontAlgn="ctr"/>
                      <a:r>
                        <a:rPr lang="en-US" altLang="ja-JP" sz="700" b="0" i="0" u="none" strike="noStrike">
                          <a:solidFill>
                            <a:srgbClr val="000000"/>
                          </a:solidFill>
                          <a:effectLst/>
                          <a:latin typeface="ＭＳ Ｐ明朝"/>
                          <a:ea typeface="ＭＳ Ｐ明朝"/>
                        </a:rPr>
                        <a:t>11</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0203</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直腸Ｓ状結腸移行部及び直腸の悪性新生物</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700" b="0" i="0" u="none" strike="noStrike">
                          <a:solidFill>
                            <a:srgbClr val="000000"/>
                          </a:solidFill>
                          <a:effectLst/>
                          <a:latin typeface="ＭＳ Ｐ明朝"/>
                          <a:ea typeface="ＭＳ Ｐ明朝"/>
                        </a:rPr>
                        <a:t>直腸癌，直腸Ｓ状部結腸癌，直腸癌術後再発</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13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34,183,410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25,938,660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60,122,070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4,624,775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2"/>
                  </a:ext>
                </a:extLst>
              </a:tr>
              <a:tr h="250567">
                <a:tc>
                  <a:txBody>
                    <a:bodyPr/>
                    <a:lstStyle/>
                    <a:p>
                      <a:pPr algn="ctr" fontAlgn="ctr"/>
                      <a:r>
                        <a:rPr lang="en-US" altLang="ja-JP" sz="700" b="0" i="0" u="none" strike="noStrike">
                          <a:solidFill>
                            <a:srgbClr val="000000"/>
                          </a:solidFill>
                          <a:effectLst/>
                          <a:latin typeface="ＭＳ Ｐ明朝"/>
                          <a:ea typeface="ＭＳ Ｐ明朝"/>
                        </a:rPr>
                        <a:t>12</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2106</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その他の理由による保健サービスの利用者</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700" b="0" i="0" u="none" strike="noStrike">
                          <a:solidFill>
                            <a:srgbClr val="000000"/>
                          </a:solidFill>
                          <a:effectLst/>
                          <a:latin typeface="ＭＳ Ｐ明朝"/>
                          <a:ea typeface="ＭＳ Ｐ明朝"/>
                        </a:rPr>
                        <a:t>胃瘻造設状態，人工膝関節置換術後</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8,737,560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285,760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9,023,320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4,511,660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3"/>
                  </a:ext>
                </a:extLst>
              </a:tr>
              <a:tr h="250567">
                <a:tc>
                  <a:txBody>
                    <a:bodyPr/>
                    <a:lstStyle/>
                    <a:p>
                      <a:pPr algn="ctr" fontAlgn="ctr"/>
                      <a:r>
                        <a:rPr lang="en-US" altLang="ja-JP" sz="700" b="0" i="0" u="none" strike="noStrike">
                          <a:solidFill>
                            <a:srgbClr val="000000"/>
                          </a:solidFill>
                          <a:effectLst/>
                          <a:latin typeface="ＭＳ Ｐ明朝"/>
                          <a:ea typeface="ＭＳ Ｐ明朝"/>
                        </a:rPr>
                        <a:t>13</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0106</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その他のウイルス疾患</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後天性免疫不全症候群，</a:t>
                      </a:r>
                      <a:r>
                        <a:rPr lang="en-US" sz="700" b="0" i="0" u="none" strike="noStrike">
                          <a:solidFill>
                            <a:srgbClr val="000000"/>
                          </a:solidFill>
                          <a:effectLst/>
                          <a:latin typeface="ＭＳ Ｐ明朝"/>
                          <a:ea typeface="ＭＳ Ｐ明朝"/>
                        </a:rPr>
                        <a:t>ＨＩＶ</a:t>
                      </a:r>
                      <a:r>
                        <a:rPr lang="ja-JP" altLang="en-US" sz="700" b="0" i="0" u="none" strike="noStrike">
                          <a:solidFill>
                            <a:srgbClr val="000000"/>
                          </a:solidFill>
                          <a:effectLst/>
                          <a:latin typeface="ＭＳ Ｐ明朝"/>
                          <a:ea typeface="ＭＳ Ｐ明朝"/>
                        </a:rPr>
                        <a:t>感染症</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8,885,950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8,885,950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4,442,975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4"/>
                  </a:ext>
                </a:extLst>
              </a:tr>
              <a:tr h="250567">
                <a:tc>
                  <a:txBody>
                    <a:bodyPr/>
                    <a:lstStyle/>
                    <a:p>
                      <a:pPr algn="ctr" fontAlgn="ctr"/>
                      <a:r>
                        <a:rPr lang="en-US" altLang="ja-JP" sz="700" b="0" i="0" u="none" strike="noStrike">
                          <a:solidFill>
                            <a:srgbClr val="000000"/>
                          </a:solidFill>
                          <a:effectLst/>
                          <a:latin typeface="ＭＳ Ｐ明朝"/>
                          <a:ea typeface="ＭＳ Ｐ明朝"/>
                        </a:rPr>
                        <a:t>14</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0912</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その他の循環器系の疾患</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700" b="0" i="0" u="none" strike="noStrike">
                          <a:solidFill>
                            <a:srgbClr val="000000"/>
                          </a:solidFill>
                          <a:effectLst/>
                          <a:latin typeface="ＭＳ Ｐ明朝"/>
                          <a:ea typeface="ＭＳ Ｐ明朝"/>
                        </a:rPr>
                        <a:t>腹部大動脈瘤，胸部大動脈瘤破裂，解離性大動脈瘤</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7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27,038,710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3,107,310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30,146,020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4,306,574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5"/>
                  </a:ext>
                </a:extLst>
              </a:tr>
              <a:tr h="250567">
                <a:tc>
                  <a:txBody>
                    <a:bodyPr/>
                    <a:lstStyle/>
                    <a:p>
                      <a:pPr algn="ctr" fontAlgn="ctr"/>
                      <a:r>
                        <a:rPr lang="en-US" altLang="ja-JP" sz="700" b="0" i="0" u="none" strike="noStrike">
                          <a:solidFill>
                            <a:srgbClr val="000000"/>
                          </a:solidFill>
                          <a:effectLst/>
                          <a:latin typeface="ＭＳ Ｐ明朝"/>
                          <a:ea typeface="ＭＳ Ｐ明朝"/>
                        </a:rPr>
                        <a:t>15</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1601</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妊娠及び胎児発育に関連する障害</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超低出生体重児，低出生体重児</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8,419,250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128,390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8,547,640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4,273,820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6"/>
                  </a:ext>
                </a:extLst>
              </a:tr>
              <a:tr h="250567">
                <a:tc>
                  <a:txBody>
                    <a:bodyPr/>
                    <a:lstStyle/>
                    <a:p>
                      <a:pPr algn="ctr" fontAlgn="ctr"/>
                      <a:r>
                        <a:rPr lang="en-US" altLang="ja-JP" sz="700" b="0" i="0" u="none" strike="noStrike">
                          <a:solidFill>
                            <a:srgbClr val="000000"/>
                          </a:solidFill>
                          <a:effectLst/>
                          <a:latin typeface="ＭＳ Ｐ明朝"/>
                          <a:ea typeface="ＭＳ Ｐ明朝"/>
                        </a:rPr>
                        <a:t>16</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0905</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脳内出血</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700" b="0" i="0" u="none" strike="noStrike">
                          <a:solidFill>
                            <a:srgbClr val="000000"/>
                          </a:solidFill>
                          <a:effectLst/>
                          <a:latin typeface="ＭＳ Ｐ明朝"/>
                          <a:ea typeface="ＭＳ Ｐ明朝"/>
                        </a:rPr>
                        <a:t>被殻出血，視床出血，脳出血</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7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28,670,300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1,040,910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29,711,210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4,244,459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7"/>
                  </a:ext>
                </a:extLst>
              </a:tr>
              <a:tr h="250567">
                <a:tc>
                  <a:txBody>
                    <a:bodyPr/>
                    <a:lstStyle/>
                    <a:p>
                      <a:pPr algn="ctr" fontAlgn="ctr"/>
                      <a:r>
                        <a:rPr lang="en-US" altLang="ja-JP" sz="700" b="0" i="0" u="none" strike="noStrike">
                          <a:solidFill>
                            <a:srgbClr val="000000"/>
                          </a:solidFill>
                          <a:effectLst/>
                          <a:latin typeface="ＭＳ Ｐ明朝"/>
                          <a:ea typeface="ＭＳ Ｐ明朝"/>
                        </a:rPr>
                        <a:t>17</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1701</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心臓の先天奇形</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700" b="0" i="0" u="none" strike="noStrike">
                          <a:solidFill>
                            <a:srgbClr val="000000"/>
                          </a:solidFill>
                          <a:effectLst/>
                          <a:latin typeface="ＭＳ Ｐ明朝"/>
                          <a:ea typeface="ＭＳ Ｐ明朝"/>
                        </a:rPr>
                        <a:t>心室中隔欠損症，三尖弁閉鎖症，冠動脈肺動脈起始症</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5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19,907,150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536,980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20,444,130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4,088,826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8"/>
                  </a:ext>
                </a:extLst>
              </a:tr>
              <a:tr h="250567">
                <a:tc>
                  <a:txBody>
                    <a:bodyPr/>
                    <a:lstStyle/>
                    <a:p>
                      <a:pPr algn="ctr" fontAlgn="ctr"/>
                      <a:r>
                        <a:rPr lang="en-US" altLang="ja-JP" sz="700" b="0" i="0" u="none" strike="noStrike">
                          <a:solidFill>
                            <a:srgbClr val="000000"/>
                          </a:solidFill>
                          <a:effectLst/>
                          <a:latin typeface="ＭＳ Ｐ明朝"/>
                          <a:ea typeface="ＭＳ Ｐ明朝"/>
                        </a:rPr>
                        <a:t>18</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1306</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腰痛症及び坐骨神経痛</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腰痛症</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6,657,830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1,215,890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7,873,720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3,936,860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9"/>
                  </a:ext>
                </a:extLst>
              </a:tr>
              <a:tr h="250567">
                <a:tc>
                  <a:txBody>
                    <a:bodyPr/>
                    <a:lstStyle/>
                    <a:p>
                      <a:pPr algn="ctr" fontAlgn="ctr"/>
                      <a:r>
                        <a:rPr lang="en-US" altLang="ja-JP" sz="700" b="0" i="0" u="none" strike="noStrike">
                          <a:solidFill>
                            <a:srgbClr val="000000"/>
                          </a:solidFill>
                          <a:effectLst/>
                          <a:latin typeface="ＭＳ Ｐ明朝"/>
                          <a:ea typeface="ＭＳ Ｐ明朝"/>
                        </a:rPr>
                        <a:t>19</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0107</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真菌症</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肺アスペルギルス症</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1,654,720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2,048,250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3,702,970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3,702,970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0"/>
                  </a:ext>
                </a:extLst>
              </a:tr>
              <a:tr h="250567">
                <a:tc>
                  <a:txBody>
                    <a:bodyPr/>
                    <a:lstStyle/>
                    <a:p>
                      <a:pPr algn="ctr" fontAlgn="ctr"/>
                      <a:r>
                        <a:rPr lang="en-US" altLang="ja-JP" sz="700" b="0" i="0" u="none" strike="noStrike">
                          <a:solidFill>
                            <a:srgbClr val="000000"/>
                          </a:solidFill>
                          <a:effectLst/>
                          <a:latin typeface="ＭＳ Ｐ明朝"/>
                          <a:ea typeface="ＭＳ Ｐ明朝"/>
                        </a:rPr>
                        <a:t>20</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0205</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気管，気管支及び肺の悪性新生物</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700" b="0" i="0" u="none" strike="noStrike">
                          <a:solidFill>
                            <a:srgbClr val="000000"/>
                          </a:solidFill>
                          <a:effectLst/>
                          <a:latin typeface="ＭＳ Ｐ明朝"/>
                          <a:ea typeface="ＭＳ Ｐ明朝"/>
                        </a:rPr>
                        <a:t>上葉肺腺癌，上葉肺癌，下葉肺腺癌</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31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79,498,420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dirty="0">
                          <a:solidFill>
                            <a:srgbClr val="000000"/>
                          </a:solidFill>
                          <a:effectLst/>
                          <a:latin typeface="ＭＳ Ｐ明朝"/>
                          <a:ea typeface="ＭＳ Ｐ明朝"/>
                        </a:rPr>
                        <a:t>34,635,000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114,133,420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dirty="0">
                          <a:solidFill>
                            <a:srgbClr val="000000"/>
                          </a:solidFill>
                          <a:effectLst/>
                          <a:latin typeface="ＭＳ Ｐ明朝"/>
                          <a:ea typeface="ＭＳ Ｐ明朝"/>
                        </a:rPr>
                        <a:t>3,681,723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1"/>
                  </a:ext>
                </a:extLst>
              </a:tr>
            </a:tbl>
          </a:graphicData>
        </a:graphic>
      </p:graphicFrame>
    </p:spTree>
    <p:extLst>
      <p:ext uri="{BB962C8B-B14F-4D97-AF65-F5344CB8AC3E}">
        <p14:creationId xmlns:p14="http://schemas.microsoft.com/office/powerpoint/2010/main" val="267908823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a:spLocks noChangeAspect="1"/>
          </p:cNvSpPr>
          <p:nvPr/>
        </p:nvSpPr>
        <p:spPr>
          <a:xfrm>
            <a:off x="381000" y="2024868"/>
            <a:ext cx="6120000" cy="261610"/>
          </a:xfrm>
          <a:prstGeom prst="rect">
            <a:avLst/>
          </a:prstGeom>
          <a:noFill/>
        </p:spPr>
        <p:txBody>
          <a:bodyPr wrap="square" lIns="0" rIns="0" rtlCol="0">
            <a:spAutoFit/>
          </a:bodyPr>
          <a:lstStyle/>
          <a:p>
            <a:r>
              <a:rPr kumimoji="1" lang="ja-JP" altLang="en-US" sz="1100" dirty="0">
                <a:latin typeface="ＭＳ 明朝"/>
                <a:ea typeface="ＭＳ 明朝"/>
              </a:rPr>
              <a:t>高額</a:t>
            </a:r>
            <a:r>
              <a:rPr lang="en-US" altLang="ja-JP" sz="1100" dirty="0">
                <a:latin typeface="ＭＳ 明朝"/>
                <a:ea typeface="ＭＳ 明朝"/>
              </a:rPr>
              <a:t>(5</a:t>
            </a:r>
            <a:r>
              <a:rPr lang="ja-JP" altLang="en-US" sz="1100" dirty="0">
                <a:latin typeface="ＭＳ 明朝"/>
                <a:ea typeface="ＭＳ 明朝"/>
              </a:rPr>
              <a:t>万点</a:t>
            </a:r>
            <a:r>
              <a:rPr kumimoji="1" lang="ja-JP" altLang="en-US" sz="1100" dirty="0">
                <a:latin typeface="ＭＳ 明朝"/>
                <a:ea typeface="ＭＳ 明朝"/>
              </a:rPr>
              <a:t>以上</a:t>
            </a:r>
            <a:r>
              <a:rPr kumimoji="1" lang="en-US" altLang="ja-JP" sz="1100" dirty="0">
                <a:latin typeface="ＭＳ 明朝"/>
                <a:ea typeface="ＭＳ 明朝"/>
              </a:rPr>
              <a:t>)</a:t>
            </a:r>
            <a:r>
              <a:rPr kumimoji="1" lang="ja-JP" altLang="en-US" sz="1100" dirty="0">
                <a:latin typeface="ＭＳ 明朝"/>
                <a:ea typeface="ＭＳ 明朝"/>
              </a:rPr>
              <a:t>レセプトの要因となる疾病</a:t>
            </a:r>
            <a:r>
              <a:rPr kumimoji="1" lang="en-US" altLang="ja-JP" sz="1100" dirty="0">
                <a:latin typeface="ＭＳ 明朝"/>
                <a:ea typeface="ＭＳ 明朝"/>
              </a:rPr>
              <a:t>(</a:t>
            </a:r>
            <a:r>
              <a:rPr kumimoji="1" lang="ja-JP" altLang="en-US" sz="1100" dirty="0">
                <a:latin typeface="ＭＳ 明朝"/>
                <a:ea typeface="ＭＳ 明朝"/>
              </a:rPr>
              <a:t>患者数順</a:t>
            </a:r>
            <a:r>
              <a:rPr kumimoji="1" lang="en-US" altLang="ja-JP" sz="1100" dirty="0">
                <a:latin typeface="ＭＳ 明朝"/>
                <a:ea typeface="ＭＳ 明朝"/>
              </a:rPr>
              <a:t>)</a:t>
            </a:r>
          </a:p>
        </p:txBody>
      </p:sp>
      <p:sp>
        <p:nvSpPr>
          <p:cNvPr id="14" name="注釈文章 13"/>
          <p:cNvSpPr txBox="1">
            <a:spLocks noChangeAspect="1"/>
          </p:cNvSpPr>
          <p:nvPr/>
        </p:nvSpPr>
        <p:spPr>
          <a:xfrm>
            <a:off x="392289" y="7650016"/>
            <a:ext cx="6120000" cy="461665"/>
          </a:xfrm>
          <a:prstGeom prst="rect">
            <a:avLst/>
          </a:prstGeom>
          <a:noFill/>
        </p:spPr>
        <p:txBody>
          <a:bodyPr wrap="square" lIns="0" rIns="0" rtlCol="0">
            <a:spAutoFit/>
          </a:bodyPr>
          <a:lstStyle/>
          <a:p>
            <a:r>
              <a:rPr lang="ja-JP" altLang="en-US" sz="800" b="1">
                <a:latin typeface="ＭＳ 明朝"/>
                <a:ea typeface="ＭＳ 明朝"/>
              </a:rPr>
              <a:t>データ化範囲</a:t>
            </a:r>
            <a:r>
              <a:rPr lang="en-US" altLang="ja-JP" sz="800" b="1">
                <a:latin typeface="ＭＳ 明朝"/>
                <a:ea typeface="ＭＳ 明朝"/>
              </a:rPr>
              <a:t>(</a:t>
            </a:r>
            <a:r>
              <a:rPr lang="ja-JP" altLang="en-US" sz="800" b="1">
                <a:latin typeface="ＭＳ 明朝"/>
                <a:ea typeface="ＭＳ 明朝"/>
              </a:rPr>
              <a:t>分析</a:t>
            </a:r>
            <a:r>
              <a:rPr lang="ja-JP" altLang="en-US" sz="800" b="1" dirty="0">
                <a:latin typeface="ＭＳ 明朝"/>
                <a:ea typeface="ＭＳ 明朝"/>
              </a:rPr>
              <a:t>対象</a:t>
            </a:r>
            <a:r>
              <a:rPr lang="en-US" altLang="ja-JP" sz="800" b="1">
                <a:latin typeface="ＭＳ 明朝"/>
                <a:ea typeface="ＭＳ 明朝"/>
              </a:rPr>
              <a:t>)…</a:t>
            </a:r>
            <a:r>
              <a:rPr lang="ja-JP" altLang="en-US" sz="800" b="1">
                <a:latin typeface="ＭＳ 明朝"/>
                <a:ea typeface="ＭＳ 明朝"/>
              </a:rPr>
              <a:t>入院</a:t>
            </a:r>
            <a:r>
              <a:rPr lang="en-US" altLang="ja-JP" sz="800" b="1">
                <a:latin typeface="ＭＳ 明朝"/>
                <a:ea typeface="ＭＳ 明朝"/>
              </a:rPr>
              <a:t>(DPC</a:t>
            </a:r>
            <a:r>
              <a:rPr lang="ja-JP" altLang="en-US" sz="800" b="1" dirty="0">
                <a:latin typeface="ＭＳ 明朝"/>
                <a:ea typeface="ＭＳ 明朝"/>
              </a:rPr>
              <a:t>を含む</a:t>
            </a:r>
            <a:r>
              <a:rPr lang="en-US" altLang="ja-JP" sz="800" b="1" dirty="0">
                <a:latin typeface="ＭＳ 明朝"/>
                <a:ea typeface="ＭＳ 明朝"/>
              </a:rPr>
              <a:t>)</a:t>
            </a:r>
            <a:r>
              <a:rPr lang="ja-JP" altLang="en-US" sz="800" b="1" dirty="0" err="1">
                <a:latin typeface="ＭＳ 明朝"/>
                <a:ea typeface="ＭＳ 明朝"/>
              </a:rPr>
              <a:t>、</a:t>
            </a:r>
            <a:r>
              <a:rPr lang="ja-JP" altLang="en-US" sz="800" b="1" dirty="0">
                <a:latin typeface="ＭＳ 明朝"/>
                <a:ea typeface="ＭＳ 明朝"/>
              </a:rPr>
              <a:t>入院外、調剤の電子レセプト。</a:t>
            </a:r>
            <a:endParaRPr lang="en-US" altLang="ja-JP" sz="800" b="1" dirty="0">
              <a:latin typeface="ＭＳ 明朝"/>
              <a:ea typeface="ＭＳ 明朝"/>
            </a:endParaRPr>
          </a:p>
          <a:p>
            <a:r>
              <a:rPr lang="ja-JP" altLang="en-US" sz="800" b="1" dirty="0">
                <a:latin typeface="ＭＳ 明朝"/>
                <a:ea typeface="ＭＳ 明朝"/>
              </a:rPr>
              <a:t>　　　　　　　　　　　　対象診療年月は平成</a:t>
            </a:r>
            <a:r>
              <a:rPr lang="en-US" altLang="ja-JP" sz="800" b="1" dirty="0">
                <a:latin typeface="ＭＳ 明朝"/>
                <a:ea typeface="ＭＳ 明朝"/>
              </a:rPr>
              <a:t>27</a:t>
            </a:r>
            <a:r>
              <a:rPr lang="ja-JP" altLang="en-US" sz="800" b="1" dirty="0">
                <a:latin typeface="ＭＳ 明朝"/>
                <a:ea typeface="ＭＳ 明朝"/>
              </a:rPr>
              <a:t>年</a:t>
            </a:r>
            <a:r>
              <a:rPr lang="en-US" altLang="ja-JP" sz="800" b="1" dirty="0">
                <a:latin typeface="ＭＳ 明朝"/>
                <a:ea typeface="ＭＳ 明朝"/>
              </a:rPr>
              <a:t>4</a:t>
            </a:r>
            <a:r>
              <a:rPr lang="ja-JP" altLang="en-US" sz="800" b="1" dirty="0">
                <a:latin typeface="ＭＳ 明朝"/>
                <a:ea typeface="ＭＳ 明朝"/>
              </a:rPr>
              <a:t>月～平成</a:t>
            </a:r>
            <a:r>
              <a:rPr lang="en-US" altLang="ja-JP" sz="800" b="1" dirty="0">
                <a:latin typeface="ＭＳ 明朝"/>
                <a:ea typeface="ＭＳ 明朝"/>
              </a:rPr>
              <a:t>28</a:t>
            </a:r>
            <a:r>
              <a:rPr lang="ja-JP" altLang="en-US" sz="800" b="1" dirty="0">
                <a:latin typeface="ＭＳ 明朝"/>
                <a:ea typeface="ＭＳ 明朝"/>
              </a:rPr>
              <a:t>年</a:t>
            </a:r>
            <a:r>
              <a:rPr lang="en-US" altLang="ja-JP" sz="800" b="1" dirty="0">
                <a:latin typeface="ＭＳ 明朝"/>
                <a:ea typeface="ＭＳ 明朝"/>
              </a:rPr>
              <a:t>3</a:t>
            </a:r>
            <a:r>
              <a:rPr lang="ja-JP" altLang="en-US" sz="800" b="1">
                <a:latin typeface="ＭＳ 明朝"/>
                <a:ea typeface="ＭＳ 明朝"/>
              </a:rPr>
              <a:t>月診療分</a:t>
            </a:r>
            <a:r>
              <a:rPr lang="en-US" altLang="ja-JP" sz="800" b="1">
                <a:latin typeface="ＭＳ 明朝"/>
                <a:ea typeface="ＭＳ 明朝"/>
              </a:rPr>
              <a:t>(12</a:t>
            </a:r>
            <a:r>
              <a:rPr lang="ja-JP" altLang="en-US" sz="800" b="1" dirty="0">
                <a:latin typeface="ＭＳ 明朝"/>
                <a:ea typeface="ＭＳ 明朝"/>
              </a:rPr>
              <a:t>カ月分</a:t>
            </a:r>
            <a:r>
              <a:rPr lang="en-US" altLang="ja-JP" sz="800" b="1" dirty="0">
                <a:latin typeface="ＭＳ 明朝"/>
                <a:ea typeface="ＭＳ 明朝"/>
              </a:rPr>
              <a:t>)</a:t>
            </a:r>
            <a:r>
              <a:rPr lang="ja-JP" altLang="en-US" sz="800" b="1" dirty="0" err="1">
                <a:latin typeface="ＭＳ 明朝"/>
                <a:ea typeface="ＭＳ 明朝"/>
              </a:rPr>
              <a:t>。</a:t>
            </a:r>
            <a:endParaRPr lang="en-US" altLang="ja-JP" sz="800" b="1" dirty="0">
              <a:latin typeface="ＭＳ 明朝"/>
              <a:ea typeface="ＭＳ 明朝"/>
            </a:endParaRPr>
          </a:p>
          <a:p>
            <a:r>
              <a:rPr lang="ja-JP" altLang="en-US" sz="800" b="1" dirty="0">
                <a:latin typeface="ＭＳ 明朝"/>
                <a:ea typeface="ＭＳ 明朝"/>
              </a:rPr>
              <a:t>資格確認日</a:t>
            </a:r>
            <a:r>
              <a:rPr lang="en-US" altLang="ja-JP" sz="800" b="1" dirty="0">
                <a:latin typeface="ＭＳ 明朝"/>
                <a:ea typeface="ＭＳ 明朝"/>
              </a:rPr>
              <a:t>…</a:t>
            </a:r>
            <a:r>
              <a:rPr lang="ja-JP" altLang="en-US" sz="800" b="1" dirty="0">
                <a:latin typeface="ＭＳ 明朝"/>
                <a:ea typeface="ＭＳ 明朝"/>
              </a:rPr>
              <a:t>各月資格を確認して集計。</a:t>
            </a:r>
            <a:endParaRPr lang="en-US" altLang="ja-JP" sz="800" b="1" dirty="0">
              <a:latin typeface="ＭＳ 明朝"/>
              <a:ea typeface="ＭＳ 明朝"/>
            </a:endParaRPr>
          </a:p>
        </p:txBody>
      </p:sp>
      <p:sp>
        <p:nvSpPr>
          <p:cNvPr id="6" name="スライド番号プレースホルダ 5"/>
          <p:cNvSpPr>
            <a:spLocks noGrp="1"/>
          </p:cNvSpPr>
          <p:nvPr>
            <p:ph type="sldNum" sz="quarter" idx="12"/>
          </p:nvPr>
        </p:nvSpPr>
        <p:spPr/>
        <p:txBody>
          <a:bodyPr/>
          <a:lstStyle/>
          <a:p>
            <a:r>
              <a:rPr kumimoji="1" lang="en-US" altLang="ja-JP" dirty="0" smtClean="0">
                <a:latin typeface="ＭＳ 明朝"/>
                <a:ea typeface="ＭＳ 明朝"/>
              </a:rPr>
              <a:t>75</a:t>
            </a:r>
            <a:endParaRPr kumimoji="1" lang="ja-JP" altLang="en-US" dirty="0">
              <a:latin typeface="ＭＳ 明朝"/>
              <a:ea typeface="ＭＳ 明朝"/>
            </a:endParaRPr>
          </a:p>
        </p:txBody>
      </p:sp>
      <p:graphicFrame>
        <p:nvGraphicFramePr>
          <p:cNvPr id="2" name="table31"/>
          <p:cNvGraphicFramePr>
            <a:graphicFrameLocks noGrp="1"/>
          </p:cNvGraphicFramePr>
          <p:nvPr>
            <p:extLst/>
          </p:nvPr>
        </p:nvGraphicFramePr>
        <p:xfrm>
          <a:off x="381000" y="2311400"/>
          <a:ext cx="6210301" cy="5336094"/>
        </p:xfrm>
        <a:graphic>
          <a:graphicData uri="http://schemas.openxmlformats.org/drawingml/2006/table">
            <a:tbl>
              <a:tblPr/>
              <a:tblGrid>
                <a:gridCol w="265256">
                  <a:extLst>
                    <a:ext uri="{9D8B030D-6E8A-4147-A177-3AD203B41FA5}">
                      <a16:colId xmlns="" xmlns:a16="http://schemas.microsoft.com/office/drawing/2014/main" val="20000"/>
                    </a:ext>
                  </a:extLst>
                </a:gridCol>
                <a:gridCol w="437672">
                  <a:extLst>
                    <a:ext uri="{9D8B030D-6E8A-4147-A177-3AD203B41FA5}">
                      <a16:colId xmlns="" xmlns:a16="http://schemas.microsoft.com/office/drawing/2014/main" val="20001"/>
                    </a:ext>
                  </a:extLst>
                </a:gridCol>
                <a:gridCol w="1200282">
                  <a:extLst>
                    <a:ext uri="{9D8B030D-6E8A-4147-A177-3AD203B41FA5}">
                      <a16:colId xmlns="" xmlns:a16="http://schemas.microsoft.com/office/drawing/2014/main" val="20002"/>
                    </a:ext>
                  </a:extLst>
                </a:gridCol>
                <a:gridCol w="1737425">
                  <a:extLst>
                    <a:ext uri="{9D8B030D-6E8A-4147-A177-3AD203B41FA5}">
                      <a16:colId xmlns="" xmlns:a16="http://schemas.microsoft.com/office/drawing/2014/main" val="20003"/>
                    </a:ext>
                  </a:extLst>
                </a:gridCol>
                <a:gridCol w="391252">
                  <a:extLst>
                    <a:ext uri="{9D8B030D-6E8A-4147-A177-3AD203B41FA5}">
                      <a16:colId xmlns="" xmlns:a16="http://schemas.microsoft.com/office/drawing/2014/main" val="20004"/>
                    </a:ext>
                  </a:extLst>
                </a:gridCol>
                <a:gridCol w="527196">
                  <a:extLst>
                    <a:ext uri="{9D8B030D-6E8A-4147-A177-3AD203B41FA5}">
                      <a16:colId xmlns="" xmlns:a16="http://schemas.microsoft.com/office/drawing/2014/main" val="20005"/>
                    </a:ext>
                  </a:extLst>
                </a:gridCol>
                <a:gridCol w="527196">
                  <a:extLst>
                    <a:ext uri="{9D8B030D-6E8A-4147-A177-3AD203B41FA5}">
                      <a16:colId xmlns="" xmlns:a16="http://schemas.microsoft.com/office/drawing/2014/main" val="20006"/>
                    </a:ext>
                  </a:extLst>
                </a:gridCol>
                <a:gridCol w="527196">
                  <a:extLst>
                    <a:ext uri="{9D8B030D-6E8A-4147-A177-3AD203B41FA5}">
                      <a16:colId xmlns="" xmlns:a16="http://schemas.microsoft.com/office/drawing/2014/main" val="20007"/>
                    </a:ext>
                  </a:extLst>
                </a:gridCol>
                <a:gridCol w="596826">
                  <a:extLst>
                    <a:ext uri="{9D8B030D-6E8A-4147-A177-3AD203B41FA5}">
                      <a16:colId xmlns="" xmlns:a16="http://schemas.microsoft.com/office/drawing/2014/main" val="20008"/>
                    </a:ext>
                  </a:extLst>
                </a:gridCol>
              </a:tblGrid>
              <a:tr h="123230">
                <a:tc rowSpan="2">
                  <a:txBody>
                    <a:bodyPr/>
                    <a:lstStyle/>
                    <a:p>
                      <a:pPr algn="ctr" fontAlgn="ctr"/>
                      <a:r>
                        <a:rPr lang="ja-JP" altLang="en-US" sz="700" b="0" i="0" u="none" strike="noStrike" dirty="0">
                          <a:solidFill>
                            <a:srgbClr val="000000"/>
                          </a:solidFill>
                          <a:effectLst/>
                          <a:latin typeface="ＭＳ Ｐ明朝"/>
                          <a:ea typeface="ＭＳ Ｐ明朝"/>
                        </a:rPr>
                        <a:t>順位</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rowSpan="2">
                  <a:txBody>
                    <a:bodyPr/>
                    <a:lstStyle/>
                    <a:p>
                      <a:pPr algn="ctr" fontAlgn="ctr"/>
                      <a:r>
                        <a:rPr lang="ja-JP" altLang="en-US" sz="700" b="0" i="0" u="none" strike="noStrike">
                          <a:solidFill>
                            <a:srgbClr val="000000"/>
                          </a:solidFill>
                          <a:effectLst/>
                          <a:latin typeface="ＭＳ Ｐ明朝"/>
                          <a:ea typeface="ＭＳ Ｐ明朝"/>
                        </a:rPr>
                        <a:t>中分類</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rowSpan="2">
                  <a:txBody>
                    <a:bodyPr/>
                    <a:lstStyle/>
                    <a:p>
                      <a:pPr algn="ctr" fontAlgn="ctr"/>
                      <a:r>
                        <a:rPr lang="ja-JP" altLang="en-US" sz="700" b="0" i="0" u="none" strike="noStrike">
                          <a:solidFill>
                            <a:srgbClr val="000000"/>
                          </a:solidFill>
                          <a:effectLst/>
                          <a:latin typeface="ＭＳ Ｐ明朝"/>
                          <a:ea typeface="ＭＳ Ｐ明朝"/>
                        </a:rPr>
                        <a:t>中分類名</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rowSpan="2">
                  <a:txBody>
                    <a:bodyPr/>
                    <a:lstStyle/>
                    <a:p>
                      <a:pPr algn="ctr" fontAlgn="ctr"/>
                      <a:r>
                        <a:rPr lang="ja-JP" altLang="en-US" sz="700" b="0" i="0" u="none" strike="noStrike">
                          <a:solidFill>
                            <a:srgbClr val="000000"/>
                          </a:solidFill>
                          <a:effectLst/>
                          <a:latin typeface="ＭＳ Ｐ明朝"/>
                          <a:ea typeface="ＭＳ Ｐ明朝"/>
                        </a:rPr>
                        <a:t>主要傷病名</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rowSpan="2">
                  <a:txBody>
                    <a:bodyPr/>
                    <a:lstStyle/>
                    <a:p>
                      <a:pPr algn="ctr" fontAlgn="ctr"/>
                      <a:r>
                        <a:rPr lang="zh-CN" altLang="en-US" sz="700" b="0" i="0" u="none" strike="noStrike" dirty="0">
                          <a:solidFill>
                            <a:srgbClr val="000000"/>
                          </a:solidFill>
                          <a:effectLst/>
                          <a:latin typeface="ＭＳ Ｐ明朝"/>
                          <a:ea typeface="ＭＳ Ｐ明朝"/>
                        </a:rPr>
                        <a:t>患者数</a:t>
                      </a:r>
                      <a:r>
                        <a:rPr lang="zh-CN" altLang="en-US" sz="700" b="0" i="0" u="none" strike="noStrike">
                          <a:solidFill>
                            <a:srgbClr val="000000"/>
                          </a:solidFill>
                          <a:effectLst/>
                          <a:latin typeface="ＭＳ Ｐ明朝"/>
                          <a:ea typeface="ＭＳ Ｐ明朝"/>
                        </a:rPr>
                        <a:t/>
                      </a:r>
                      <a:br>
                        <a:rPr lang="zh-CN" altLang="en-US" sz="700" b="0" i="0" u="none" strike="noStrike">
                          <a:solidFill>
                            <a:srgbClr val="000000"/>
                          </a:solidFill>
                          <a:effectLst/>
                          <a:latin typeface="ＭＳ Ｐ明朝"/>
                          <a:ea typeface="ＭＳ Ｐ明朝"/>
                        </a:rPr>
                      </a:br>
                      <a:r>
                        <a:rPr lang="zh-CN" altLang="en-US" sz="700" b="0" i="0" u="none" strike="noStrike">
                          <a:solidFill>
                            <a:srgbClr val="000000"/>
                          </a:solidFill>
                          <a:effectLst/>
                          <a:latin typeface="ＭＳ Ｐ明朝"/>
                          <a:ea typeface="ＭＳ Ｐ明朝"/>
                        </a:rPr>
                        <a:t>（人</a:t>
                      </a:r>
                      <a:r>
                        <a:rPr lang="zh-CN" altLang="en-US" sz="700" b="0" i="0" u="none" strike="noStrike" dirty="0">
                          <a:solidFill>
                            <a:srgbClr val="000000"/>
                          </a:solidFill>
                          <a:effectLst/>
                          <a:latin typeface="ＭＳ Ｐ明朝"/>
                          <a:ea typeface="ＭＳ Ｐ明朝"/>
                        </a:rPr>
                        <a:t>）</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gridSpan="3">
                  <a:txBody>
                    <a:bodyPr/>
                    <a:lstStyle/>
                    <a:p>
                      <a:pPr algn="ctr" fontAlgn="ctr"/>
                      <a:r>
                        <a:rPr lang="zh-TW" altLang="en-US" sz="700" b="0" i="0" u="none" strike="noStrike">
                          <a:solidFill>
                            <a:srgbClr val="000000"/>
                          </a:solidFill>
                          <a:effectLst/>
                          <a:latin typeface="ＭＳ Ｐ明朝"/>
                          <a:ea typeface="ＭＳ Ｐ明朝"/>
                        </a:rPr>
                        <a:t>医療費（円</a:t>
                      </a:r>
                      <a:r>
                        <a:rPr lang="zh-TW" altLang="en-US" sz="700" b="0" i="0" u="none" strike="noStrike" dirty="0">
                          <a:solidFill>
                            <a:srgbClr val="000000"/>
                          </a:solidFill>
                          <a:effectLst/>
                          <a:latin typeface="ＭＳ Ｐ明朝"/>
                          <a:ea typeface="ＭＳ Ｐ明朝"/>
                        </a:rPr>
                        <a:t>）</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hMerge="1">
                  <a:txBody>
                    <a:bodyPr/>
                    <a:lstStyle/>
                    <a:p>
                      <a:endParaRPr kumimoji="1" lang="ja-JP" altLang="en-US"/>
                    </a:p>
                  </a:txBody>
                  <a:tcPr/>
                </a:tc>
                <a:tc hMerge="1">
                  <a:txBody>
                    <a:bodyPr/>
                    <a:lstStyle/>
                    <a:p>
                      <a:endParaRPr kumimoji="1" lang="ja-JP" altLang="en-US"/>
                    </a:p>
                  </a:txBody>
                  <a:tcPr/>
                </a:tc>
                <a:tc rowSpan="2">
                  <a:txBody>
                    <a:bodyPr/>
                    <a:lstStyle/>
                    <a:p>
                      <a:pPr algn="ctr" fontAlgn="ctr"/>
                      <a:r>
                        <a:rPr lang="ja-JP" altLang="en-US" sz="700" b="0" i="0" u="none" strike="noStrike" dirty="0">
                          <a:solidFill>
                            <a:srgbClr val="000000"/>
                          </a:solidFill>
                          <a:effectLst/>
                          <a:latin typeface="ＭＳ Ｐ明朝"/>
                          <a:ea typeface="ＭＳ Ｐ明朝"/>
                        </a:rPr>
                        <a:t>患者一人</a:t>
                      </a:r>
                      <a:endParaRPr lang="en-US" altLang="ja-JP" sz="700" b="0" i="0" u="none" strike="noStrike" dirty="0">
                        <a:solidFill>
                          <a:srgbClr val="000000"/>
                        </a:solidFill>
                        <a:effectLst/>
                        <a:latin typeface="ＭＳ Ｐ明朝"/>
                        <a:ea typeface="ＭＳ Ｐ明朝"/>
                      </a:endParaRPr>
                    </a:p>
                    <a:p>
                      <a:pPr algn="ctr" fontAlgn="ctr"/>
                      <a:r>
                        <a:rPr lang="ja-JP" altLang="en-US" sz="700" b="0" i="0" u="none" strike="noStrike" dirty="0">
                          <a:solidFill>
                            <a:srgbClr val="000000"/>
                          </a:solidFill>
                          <a:effectLst/>
                          <a:latin typeface="ＭＳ Ｐ明朝"/>
                          <a:ea typeface="ＭＳ Ｐ明朝"/>
                        </a:rPr>
                        <a:t>当たり</a:t>
                      </a:r>
                      <a:r>
                        <a:rPr lang="ja-JP" altLang="en-US" sz="700" b="0" i="0" u="none" strike="noStrike">
                          <a:solidFill>
                            <a:srgbClr val="000000"/>
                          </a:solidFill>
                          <a:effectLst/>
                          <a:latin typeface="ＭＳ Ｐ明朝"/>
                          <a:ea typeface="ＭＳ Ｐ明朝"/>
                        </a:rPr>
                        <a:t>の医療費（円</a:t>
                      </a:r>
                      <a:r>
                        <a:rPr lang="ja-JP" altLang="en-US" sz="700" b="0" i="0" u="none" strike="noStrike" dirty="0">
                          <a:solidFill>
                            <a:srgbClr val="000000"/>
                          </a:solidFill>
                          <a:effectLst/>
                          <a:latin typeface="ＭＳ Ｐ明朝"/>
                          <a:ea typeface="ＭＳ Ｐ明朝"/>
                        </a:rPr>
                        <a:t>）</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 xmlns:a16="http://schemas.microsoft.com/office/drawing/2014/main" val="10000"/>
                  </a:ext>
                </a:extLst>
              </a:tr>
              <a:tr h="12323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700" b="0" i="0" u="none" strike="noStrike">
                          <a:solidFill>
                            <a:srgbClr val="000000"/>
                          </a:solidFill>
                          <a:effectLst/>
                          <a:latin typeface="ＭＳ Ｐ明朝"/>
                          <a:ea typeface="ＭＳ Ｐ明朝"/>
                        </a:rPr>
                        <a:t>入院</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ja-JP" altLang="en-US" sz="700" b="0" i="0" u="none" strike="noStrike">
                          <a:solidFill>
                            <a:srgbClr val="000000"/>
                          </a:solidFill>
                          <a:effectLst/>
                          <a:latin typeface="ＭＳ Ｐ明朝"/>
                          <a:ea typeface="ＭＳ Ｐ明朝"/>
                        </a:rPr>
                        <a:t>入院外</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ja-JP" altLang="en-US" sz="700" b="0" i="0" u="none" strike="noStrike">
                          <a:solidFill>
                            <a:srgbClr val="000000"/>
                          </a:solidFill>
                          <a:effectLst/>
                          <a:latin typeface="ＭＳ Ｐ明朝"/>
                          <a:ea typeface="ＭＳ Ｐ明朝"/>
                        </a:rPr>
                        <a:t>合計</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vMerge="1">
                  <a:txBody>
                    <a:bodyPr/>
                    <a:lstStyle/>
                    <a:p>
                      <a:endParaRPr kumimoji="1" lang="ja-JP" altLang="en-US"/>
                    </a:p>
                  </a:txBody>
                  <a:tcPr/>
                </a:tc>
                <a:extLst>
                  <a:ext uri="{0D108BD9-81ED-4DB2-BD59-A6C34878D82A}">
                    <a16:rowId xmlns="" xmlns:a16="http://schemas.microsoft.com/office/drawing/2014/main" val="10001"/>
                  </a:ext>
                </a:extLst>
              </a:tr>
              <a:tr h="250567">
                <a:tc>
                  <a:txBody>
                    <a:bodyPr/>
                    <a:lstStyle/>
                    <a:p>
                      <a:pPr algn="ctr" fontAlgn="ctr"/>
                      <a:r>
                        <a:rPr lang="en-US" altLang="ja-JP" sz="700" b="0" i="0" u="none" strike="noStrike">
                          <a:solidFill>
                            <a:srgbClr val="000000"/>
                          </a:solidFill>
                          <a:effectLst/>
                          <a:latin typeface="ＭＳ Ｐ明朝"/>
                          <a:ea typeface="ＭＳ Ｐ明朝"/>
                        </a:rPr>
                        <a:t>1</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0210</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その他の悪性新生物</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700" b="0" i="0" u="none" strike="noStrike">
                          <a:solidFill>
                            <a:srgbClr val="000000"/>
                          </a:solidFill>
                          <a:effectLst/>
                          <a:latin typeface="ＭＳ Ｐ明朝"/>
                          <a:ea typeface="ＭＳ Ｐ明朝"/>
                        </a:rPr>
                        <a:t>前立腺癌，卵巣癌，転移性脳腫瘍</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58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115,986,870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77,798,420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193,785,290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3,341,126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250567">
                <a:tc>
                  <a:txBody>
                    <a:bodyPr/>
                    <a:lstStyle/>
                    <a:p>
                      <a:pPr algn="ctr" fontAlgn="ctr"/>
                      <a:r>
                        <a:rPr lang="en-US" altLang="ja-JP" sz="700" b="0" i="0" u="none" strike="noStrike">
                          <a:solidFill>
                            <a:srgbClr val="000000"/>
                          </a:solidFill>
                          <a:effectLst/>
                          <a:latin typeface="ＭＳ Ｐ明朝"/>
                          <a:ea typeface="ＭＳ Ｐ明朝"/>
                        </a:rPr>
                        <a:t>2</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0205</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気管，気管支及び肺の悪性新生物</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700" b="0" i="0" u="none" strike="noStrike">
                          <a:solidFill>
                            <a:srgbClr val="000000"/>
                          </a:solidFill>
                          <a:effectLst/>
                          <a:latin typeface="ＭＳ Ｐ明朝"/>
                          <a:ea typeface="ＭＳ Ｐ明朝"/>
                        </a:rPr>
                        <a:t>上葉肺腺癌，上葉肺癌，下葉肺腺癌</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31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79,498,420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34,635,000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114,133,420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3,681,723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250567">
                <a:tc>
                  <a:txBody>
                    <a:bodyPr/>
                    <a:lstStyle/>
                    <a:p>
                      <a:pPr algn="ctr" fontAlgn="ctr"/>
                      <a:r>
                        <a:rPr lang="en-US" altLang="ja-JP" sz="700" b="0" i="0" u="none" strike="noStrike">
                          <a:solidFill>
                            <a:srgbClr val="000000"/>
                          </a:solidFill>
                          <a:effectLst/>
                          <a:latin typeface="ＭＳ Ｐ明朝"/>
                          <a:ea typeface="ＭＳ Ｐ明朝"/>
                        </a:rPr>
                        <a:t>3</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0105</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ウイルス肝炎</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700" b="0" i="0" u="none" strike="noStrike">
                          <a:solidFill>
                            <a:srgbClr val="000000"/>
                          </a:solidFill>
                          <a:effectLst/>
                          <a:latin typeface="ＭＳ Ｐ明朝"/>
                          <a:ea typeface="ＭＳ Ｐ明朝"/>
                        </a:rPr>
                        <a:t>Ｃ</a:t>
                      </a:r>
                      <a:r>
                        <a:rPr lang="ja-JP" altLang="en-US" sz="700" b="0" i="0" u="none" strike="noStrike">
                          <a:solidFill>
                            <a:srgbClr val="000000"/>
                          </a:solidFill>
                          <a:effectLst/>
                          <a:latin typeface="ＭＳ Ｐ明朝"/>
                          <a:ea typeface="ＭＳ Ｐ明朝"/>
                        </a:rPr>
                        <a:t>型慢性肝炎，</a:t>
                      </a:r>
                      <a:r>
                        <a:rPr lang="en-US" sz="700" b="0" i="0" u="none" strike="noStrike">
                          <a:solidFill>
                            <a:srgbClr val="000000"/>
                          </a:solidFill>
                          <a:effectLst/>
                          <a:latin typeface="ＭＳ Ｐ明朝"/>
                          <a:ea typeface="ＭＳ Ｐ明朝"/>
                        </a:rPr>
                        <a:t>Ｃ</a:t>
                      </a:r>
                      <a:r>
                        <a:rPr lang="ja-JP" altLang="en-US" sz="700" b="0" i="0" u="none" strike="noStrike">
                          <a:solidFill>
                            <a:srgbClr val="000000"/>
                          </a:solidFill>
                          <a:effectLst/>
                          <a:latin typeface="ＭＳ Ｐ明朝"/>
                          <a:ea typeface="ＭＳ Ｐ明朝"/>
                        </a:rPr>
                        <a:t>型肝炎，</a:t>
                      </a:r>
                      <a:r>
                        <a:rPr lang="en-US" sz="700" b="0" i="0" u="none" strike="noStrike">
                          <a:solidFill>
                            <a:srgbClr val="000000"/>
                          </a:solidFill>
                          <a:effectLst/>
                          <a:latin typeface="ＭＳ Ｐ明朝"/>
                          <a:ea typeface="ＭＳ Ｐ明朝"/>
                        </a:rPr>
                        <a:t>Ｃ</a:t>
                      </a:r>
                      <a:r>
                        <a:rPr lang="ja-JP" altLang="en-US" sz="700" b="0" i="0" u="none" strike="noStrike">
                          <a:solidFill>
                            <a:srgbClr val="000000"/>
                          </a:solidFill>
                          <a:effectLst/>
                          <a:latin typeface="ＭＳ Ｐ明朝"/>
                          <a:ea typeface="ＭＳ Ｐ明朝"/>
                        </a:rPr>
                        <a:t>型肝硬変</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2,790,570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147,396,460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150,187,030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5,006,234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250567">
                <a:tc>
                  <a:txBody>
                    <a:bodyPr/>
                    <a:lstStyle/>
                    <a:p>
                      <a:pPr algn="ctr" fontAlgn="ctr"/>
                      <a:r>
                        <a:rPr lang="en-US" altLang="ja-JP" sz="700" b="0" i="0" u="none" strike="noStrike">
                          <a:solidFill>
                            <a:srgbClr val="000000"/>
                          </a:solidFill>
                          <a:effectLst/>
                          <a:latin typeface="ＭＳ Ｐ明朝"/>
                          <a:ea typeface="ＭＳ Ｐ明朝"/>
                        </a:rPr>
                        <a:t>4</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0902</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ＭＳ Ｐ明朝"/>
                          <a:ea typeface="ＭＳ Ｐ明朝"/>
                        </a:rPr>
                        <a:t>虚血性心疾患</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dirty="0">
                          <a:solidFill>
                            <a:srgbClr val="000000"/>
                          </a:solidFill>
                          <a:effectLst/>
                          <a:latin typeface="ＭＳ Ｐ明朝"/>
                          <a:ea typeface="ＭＳ Ｐ明朝"/>
                        </a:rPr>
                        <a:t>労作性狭心症，不安定狭心症，急性前壁心筋梗塞</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25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44,846,500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7,829,290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52,675,790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2,107,032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250567">
                <a:tc>
                  <a:txBody>
                    <a:bodyPr/>
                    <a:lstStyle/>
                    <a:p>
                      <a:pPr algn="ctr" fontAlgn="ctr"/>
                      <a:r>
                        <a:rPr lang="en-US" altLang="ja-JP" sz="700" b="0" i="0" u="none" strike="noStrike">
                          <a:solidFill>
                            <a:srgbClr val="000000"/>
                          </a:solidFill>
                          <a:effectLst/>
                          <a:latin typeface="ＭＳ Ｐ明朝"/>
                          <a:ea typeface="ＭＳ Ｐ明朝"/>
                        </a:rPr>
                        <a:t>5</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1901</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骨折</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700" b="0" i="0" u="none" strike="noStrike">
                          <a:solidFill>
                            <a:srgbClr val="000000"/>
                          </a:solidFill>
                          <a:effectLst/>
                          <a:latin typeface="ＭＳ Ｐ明朝"/>
                          <a:ea typeface="ＭＳ Ｐ明朝"/>
                        </a:rPr>
                        <a:t>橈骨遠位端骨折，大腿骨転子部骨折，大腿骨頚部骨折</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24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51,671,160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7,400,710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59,071,870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2,461,328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250567">
                <a:tc>
                  <a:txBody>
                    <a:bodyPr/>
                    <a:lstStyle/>
                    <a:p>
                      <a:pPr algn="ctr" fontAlgn="ctr"/>
                      <a:r>
                        <a:rPr lang="en-US" altLang="ja-JP" sz="700" b="0" i="0" u="none" strike="noStrike">
                          <a:solidFill>
                            <a:srgbClr val="000000"/>
                          </a:solidFill>
                          <a:effectLst/>
                          <a:latin typeface="ＭＳ Ｐ明朝"/>
                          <a:ea typeface="ＭＳ Ｐ明朝"/>
                        </a:rPr>
                        <a:t>6</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1112</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その他の消化器系の疾患</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急性虫垂炎，胆管狭窄症，腹壁瘢痕ヘルニア</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22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26,747,380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12,942,550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39,689,930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1,804,088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250567">
                <a:tc>
                  <a:txBody>
                    <a:bodyPr/>
                    <a:lstStyle/>
                    <a:p>
                      <a:pPr algn="ctr" fontAlgn="ctr"/>
                      <a:r>
                        <a:rPr lang="en-US" altLang="ja-JP" sz="700" b="0" i="0" u="none" strike="noStrike">
                          <a:solidFill>
                            <a:srgbClr val="000000"/>
                          </a:solidFill>
                          <a:effectLst/>
                          <a:latin typeface="ＭＳ Ｐ明朝"/>
                          <a:ea typeface="ＭＳ Ｐ明朝"/>
                        </a:rPr>
                        <a:t>6</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1402</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腎不全</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700" b="0" i="0" u="none" strike="noStrike">
                          <a:solidFill>
                            <a:srgbClr val="000000"/>
                          </a:solidFill>
                          <a:effectLst/>
                          <a:latin typeface="ＭＳ Ｐ明朝"/>
                          <a:ea typeface="ＭＳ Ｐ明朝"/>
                        </a:rPr>
                        <a:t>慢性腎不全，末期腎不全，腎不全</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22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25,456,180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101,342,330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126,798,510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5,763,569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250567">
                <a:tc>
                  <a:txBody>
                    <a:bodyPr/>
                    <a:lstStyle/>
                    <a:p>
                      <a:pPr algn="ctr" fontAlgn="ctr"/>
                      <a:r>
                        <a:rPr lang="en-US" altLang="ja-JP" sz="700" b="0" i="0" u="none" strike="noStrike">
                          <a:solidFill>
                            <a:srgbClr val="000000"/>
                          </a:solidFill>
                          <a:effectLst/>
                          <a:latin typeface="ＭＳ Ｐ明朝"/>
                          <a:ea typeface="ＭＳ Ｐ明朝"/>
                        </a:rPr>
                        <a:t>8</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0704</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その他の眼及び付属器の疾患</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700" b="0" i="0" u="none" strike="noStrike">
                          <a:solidFill>
                            <a:srgbClr val="000000"/>
                          </a:solidFill>
                          <a:effectLst/>
                          <a:latin typeface="ＭＳ Ｐ明朝"/>
                          <a:ea typeface="ＭＳ Ｐ明朝"/>
                        </a:rPr>
                        <a:t>裂孔原性網膜剥離，黄斑円孔，増殖性網膜剥離</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19,225,840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9,517,090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28,742,930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1,437,147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9"/>
                  </a:ext>
                </a:extLst>
              </a:tr>
              <a:tr h="250567">
                <a:tc>
                  <a:txBody>
                    <a:bodyPr/>
                    <a:lstStyle/>
                    <a:p>
                      <a:pPr algn="ctr" fontAlgn="ctr"/>
                      <a:r>
                        <a:rPr lang="en-US" altLang="ja-JP" sz="700" b="0" i="0" u="none" strike="noStrike">
                          <a:solidFill>
                            <a:srgbClr val="000000"/>
                          </a:solidFill>
                          <a:effectLst/>
                          <a:latin typeface="ＭＳ Ｐ明朝"/>
                          <a:ea typeface="ＭＳ Ｐ明朝"/>
                        </a:rPr>
                        <a:t>9</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0906</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脳梗塞</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心原性脳塞栓症，アテローム血栓性脳梗塞，アテローム血栓性脳梗塞・急性期</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19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45,986,720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4,407,890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50,394,610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2,652,348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0"/>
                  </a:ext>
                </a:extLst>
              </a:tr>
              <a:tr h="250567">
                <a:tc>
                  <a:txBody>
                    <a:bodyPr/>
                    <a:lstStyle/>
                    <a:p>
                      <a:pPr algn="ctr" fontAlgn="ctr"/>
                      <a:r>
                        <a:rPr lang="en-US" altLang="ja-JP" sz="700" b="0" i="0" u="none" strike="noStrike">
                          <a:solidFill>
                            <a:srgbClr val="000000"/>
                          </a:solidFill>
                          <a:effectLst/>
                          <a:latin typeface="ＭＳ Ｐ明朝"/>
                          <a:ea typeface="ＭＳ Ｐ明朝"/>
                        </a:rPr>
                        <a:t>10</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0211</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良性新生物及びその他の新生物</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卵巣のう腫，卵巣腫瘍，子宮筋腫</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18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24,236,490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4,558,410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28,794,900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1,599,717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1"/>
                  </a:ext>
                </a:extLst>
              </a:tr>
              <a:tr h="250567">
                <a:tc>
                  <a:txBody>
                    <a:bodyPr/>
                    <a:lstStyle/>
                    <a:p>
                      <a:pPr algn="ctr" fontAlgn="ctr"/>
                      <a:r>
                        <a:rPr lang="en-US" altLang="ja-JP" sz="700" b="0" i="0" u="none" strike="noStrike">
                          <a:solidFill>
                            <a:srgbClr val="000000"/>
                          </a:solidFill>
                          <a:effectLst/>
                          <a:latin typeface="ＭＳ Ｐ明朝"/>
                          <a:ea typeface="ＭＳ Ｐ明朝"/>
                        </a:rPr>
                        <a:t>11</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0201</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胃の悪性新生物</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胃癌，胃体部癌</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17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33,272,710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10,943,380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44,216,090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2,600,946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2"/>
                  </a:ext>
                </a:extLst>
              </a:tr>
              <a:tr h="250567">
                <a:tc>
                  <a:txBody>
                    <a:bodyPr/>
                    <a:lstStyle/>
                    <a:p>
                      <a:pPr algn="ctr" fontAlgn="ctr"/>
                      <a:r>
                        <a:rPr lang="en-US" altLang="ja-JP" sz="700" b="0" i="0" u="none" strike="noStrike">
                          <a:solidFill>
                            <a:srgbClr val="000000"/>
                          </a:solidFill>
                          <a:effectLst/>
                          <a:latin typeface="ＭＳ Ｐ明朝"/>
                          <a:ea typeface="ＭＳ Ｐ明朝"/>
                        </a:rPr>
                        <a:t>11</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0206</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乳房の悪性新生物</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700" b="0" i="0" u="none" strike="noStrike">
                          <a:solidFill>
                            <a:srgbClr val="000000"/>
                          </a:solidFill>
                          <a:effectLst/>
                          <a:latin typeface="ＭＳ Ｐ明朝"/>
                          <a:ea typeface="ＭＳ Ｐ明朝"/>
                        </a:rPr>
                        <a:t>乳癌，乳房上外側部乳癌，乳房上内側部乳癌</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17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15,040,750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16,887,890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31,928,640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1,878,155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3"/>
                  </a:ext>
                </a:extLst>
              </a:tr>
              <a:tr h="250567">
                <a:tc>
                  <a:txBody>
                    <a:bodyPr/>
                    <a:lstStyle/>
                    <a:p>
                      <a:pPr algn="ctr" fontAlgn="ctr"/>
                      <a:r>
                        <a:rPr lang="en-US" altLang="ja-JP" sz="700" b="0" i="0" u="none" strike="noStrike">
                          <a:solidFill>
                            <a:srgbClr val="000000"/>
                          </a:solidFill>
                          <a:effectLst/>
                          <a:latin typeface="ＭＳ Ｐ明朝"/>
                          <a:ea typeface="ＭＳ Ｐ明朝"/>
                        </a:rPr>
                        <a:t>13</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1302</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関節症</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700" b="0" i="0" u="none" strike="noStrike">
                          <a:solidFill>
                            <a:srgbClr val="000000"/>
                          </a:solidFill>
                          <a:effectLst/>
                          <a:latin typeface="ＭＳ Ｐ明朝"/>
                          <a:ea typeface="ＭＳ Ｐ明朝"/>
                        </a:rPr>
                        <a:t>変形性膝関節症，両側性原発性膝関節症，変形性股関節症</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14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42,086,990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6,909,530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48,996,520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3,499,751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4"/>
                  </a:ext>
                </a:extLst>
              </a:tr>
              <a:tr h="250567">
                <a:tc>
                  <a:txBody>
                    <a:bodyPr/>
                    <a:lstStyle/>
                    <a:p>
                      <a:pPr algn="ctr" fontAlgn="ctr"/>
                      <a:r>
                        <a:rPr lang="en-US" altLang="ja-JP" sz="700" b="0" i="0" u="none" strike="noStrike">
                          <a:solidFill>
                            <a:srgbClr val="000000"/>
                          </a:solidFill>
                          <a:effectLst/>
                          <a:latin typeface="ＭＳ Ｐ明朝"/>
                          <a:ea typeface="ＭＳ Ｐ明朝"/>
                        </a:rPr>
                        <a:t>13</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1905</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その他の損傷及びその他の外因の影響</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700" b="0" i="0" u="none" strike="noStrike">
                          <a:solidFill>
                            <a:srgbClr val="000000"/>
                          </a:solidFill>
                          <a:effectLst/>
                          <a:latin typeface="ＭＳ Ｐ明朝"/>
                          <a:ea typeface="ＭＳ Ｐ明朝"/>
                        </a:rPr>
                        <a:t>肩腱板断裂，前十字靱帯断裂，術後感染症</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14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14,589,530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4,738,790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19,328,320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1,380,594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5"/>
                  </a:ext>
                </a:extLst>
              </a:tr>
              <a:tr h="250567">
                <a:tc>
                  <a:txBody>
                    <a:bodyPr/>
                    <a:lstStyle/>
                    <a:p>
                      <a:pPr algn="ctr" fontAlgn="ctr"/>
                      <a:r>
                        <a:rPr lang="en-US" altLang="ja-JP" sz="700" b="0" i="0" u="none" strike="noStrike">
                          <a:solidFill>
                            <a:srgbClr val="000000"/>
                          </a:solidFill>
                          <a:effectLst/>
                          <a:latin typeface="ＭＳ Ｐ明朝"/>
                          <a:ea typeface="ＭＳ Ｐ明朝"/>
                        </a:rPr>
                        <a:t>15</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0203</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直腸Ｓ状結腸移行部及び直腸の悪性新生物</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700" b="0" i="0" u="none" strike="noStrike">
                          <a:solidFill>
                            <a:srgbClr val="000000"/>
                          </a:solidFill>
                          <a:effectLst/>
                          <a:latin typeface="ＭＳ Ｐ明朝"/>
                          <a:ea typeface="ＭＳ Ｐ明朝"/>
                        </a:rPr>
                        <a:t>直腸癌，直腸Ｓ状部結腸癌，直腸癌術後再発</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13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34,183,410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25,938,660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60,122,070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4,624,775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6"/>
                  </a:ext>
                </a:extLst>
              </a:tr>
              <a:tr h="250567">
                <a:tc>
                  <a:txBody>
                    <a:bodyPr/>
                    <a:lstStyle/>
                    <a:p>
                      <a:pPr algn="ctr" fontAlgn="ctr"/>
                      <a:r>
                        <a:rPr lang="en-US" altLang="ja-JP" sz="700" b="0" i="0" u="none" strike="noStrike">
                          <a:solidFill>
                            <a:srgbClr val="000000"/>
                          </a:solidFill>
                          <a:effectLst/>
                          <a:latin typeface="ＭＳ Ｐ明朝"/>
                          <a:ea typeface="ＭＳ Ｐ明朝"/>
                        </a:rPr>
                        <a:t>15</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0903</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その他の心疾患</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うっ血性心不全，心室頻拍，感染性心内膜炎</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13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41,040,760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4,845,550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45,886,310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3,529,716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7"/>
                  </a:ext>
                </a:extLst>
              </a:tr>
              <a:tr h="250567">
                <a:tc>
                  <a:txBody>
                    <a:bodyPr/>
                    <a:lstStyle/>
                    <a:p>
                      <a:pPr algn="ctr" fontAlgn="ctr"/>
                      <a:r>
                        <a:rPr lang="en-US" altLang="ja-JP" sz="700" b="0" i="0" u="none" strike="noStrike">
                          <a:solidFill>
                            <a:srgbClr val="000000"/>
                          </a:solidFill>
                          <a:effectLst/>
                          <a:latin typeface="ＭＳ Ｐ明朝"/>
                          <a:ea typeface="ＭＳ Ｐ明朝"/>
                        </a:rPr>
                        <a:t>15</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1011</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その他の呼吸器系の疾患</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700" b="0" i="0" u="none" strike="noStrike">
                          <a:solidFill>
                            <a:srgbClr val="000000"/>
                          </a:solidFill>
                          <a:effectLst/>
                          <a:latin typeface="ＭＳ Ｐ明朝"/>
                          <a:ea typeface="ＭＳ Ｐ明朝"/>
                        </a:rPr>
                        <a:t>誤嚥性肺炎，急性呼吸窮迫症候群，急性呼吸不全</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13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27,233,830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8,649,490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35,883,320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2,760,255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8"/>
                  </a:ext>
                </a:extLst>
              </a:tr>
              <a:tr h="250567">
                <a:tc>
                  <a:txBody>
                    <a:bodyPr/>
                    <a:lstStyle/>
                    <a:p>
                      <a:pPr algn="ctr" fontAlgn="ctr"/>
                      <a:r>
                        <a:rPr lang="en-US" altLang="ja-JP" sz="700" b="0" i="0" u="none" strike="noStrike">
                          <a:solidFill>
                            <a:srgbClr val="000000"/>
                          </a:solidFill>
                          <a:effectLst/>
                          <a:latin typeface="ＭＳ Ｐ明朝"/>
                          <a:ea typeface="ＭＳ Ｐ明朝"/>
                        </a:rPr>
                        <a:t>18</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1004</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肺炎</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肺炎，急性肺炎，肺炎球菌肺炎</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12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25,448,230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1,892,730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27,340,960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2,278,413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9"/>
                  </a:ext>
                </a:extLst>
              </a:tr>
              <a:tr h="250567">
                <a:tc>
                  <a:txBody>
                    <a:bodyPr/>
                    <a:lstStyle/>
                    <a:p>
                      <a:pPr algn="ctr" fontAlgn="ctr"/>
                      <a:r>
                        <a:rPr lang="en-US" altLang="ja-JP" sz="700" b="0" i="0" u="none" strike="noStrike">
                          <a:solidFill>
                            <a:srgbClr val="000000"/>
                          </a:solidFill>
                          <a:effectLst/>
                          <a:latin typeface="ＭＳ Ｐ明朝"/>
                          <a:ea typeface="ＭＳ Ｐ明朝"/>
                        </a:rPr>
                        <a:t>19</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1310</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その他の筋骨格系及び結合組織の疾患</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700" b="0" i="0" u="none" strike="noStrike">
                          <a:solidFill>
                            <a:srgbClr val="000000"/>
                          </a:solidFill>
                          <a:effectLst/>
                          <a:latin typeface="ＭＳ Ｐ明朝"/>
                          <a:ea typeface="ＭＳ Ｐ明朝"/>
                        </a:rPr>
                        <a:t>廃用症候群，血栓性血小板減少性紫斑病，膝関節滑膜炎</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11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21,163,690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3,415,850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24,579,540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2,234,504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0"/>
                  </a:ext>
                </a:extLst>
              </a:tr>
              <a:tr h="250567">
                <a:tc>
                  <a:txBody>
                    <a:bodyPr/>
                    <a:lstStyle/>
                    <a:p>
                      <a:pPr algn="ctr" fontAlgn="ctr"/>
                      <a:r>
                        <a:rPr lang="en-US" altLang="ja-JP" sz="700" b="0" i="0" u="none" strike="noStrike">
                          <a:solidFill>
                            <a:srgbClr val="000000"/>
                          </a:solidFill>
                          <a:effectLst/>
                          <a:latin typeface="ＭＳ Ｐ明朝"/>
                          <a:ea typeface="ＭＳ Ｐ明朝"/>
                        </a:rPr>
                        <a:t>20</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700" b="0" i="0" u="none" strike="noStrike">
                          <a:solidFill>
                            <a:srgbClr val="000000"/>
                          </a:solidFill>
                          <a:effectLst/>
                          <a:latin typeface="ＭＳ Ｐ明朝"/>
                          <a:ea typeface="ＭＳ Ｐ明朝"/>
                        </a:rPr>
                        <a:t>0202</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明朝"/>
                          <a:ea typeface="ＭＳ Ｐ明朝"/>
                        </a:rPr>
                        <a:t>結腸の悪性新生物</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TW" altLang="en-US" sz="700" b="0" i="0" u="none" strike="noStrike">
                          <a:solidFill>
                            <a:srgbClr val="000000"/>
                          </a:solidFill>
                          <a:effectLst/>
                          <a:latin typeface="ＭＳ Ｐ明朝"/>
                          <a:ea typeface="ＭＳ Ｐ明朝"/>
                        </a:rPr>
                        <a:t>上行結腸癌，Ｓ状結腸癌，結腸癌</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14,222,330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8,230,390 </a:t>
                      </a:r>
                    </a:p>
                  </a:txBody>
                  <a:tcPr marL="4714" marR="4714" marT="4714"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a:solidFill>
                            <a:srgbClr val="000000"/>
                          </a:solidFill>
                          <a:effectLst/>
                          <a:latin typeface="ＭＳ Ｐ明朝"/>
                          <a:ea typeface="ＭＳ Ｐ明朝"/>
                        </a:rPr>
                        <a:t>22,452,720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700" b="0" i="0" u="none" strike="noStrike" dirty="0">
                          <a:solidFill>
                            <a:srgbClr val="000000"/>
                          </a:solidFill>
                          <a:effectLst/>
                          <a:latin typeface="ＭＳ Ｐ明朝"/>
                          <a:ea typeface="ＭＳ Ｐ明朝"/>
                        </a:rPr>
                        <a:t>2,245,272 </a:t>
                      </a:r>
                    </a:p>
                  </a:txBody>
                  <a:tcPr marL="4714" marR="4714" marT="47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1"/>
                  </a:ext>
                </a:extLst>
              </a:tr>
            </a:tbl>
          </a:graphicData>
        </a:graphic>
      </p:graphicFrame>
    </p:spTree>
    <p:extLst>
      <p:ext uri="{BB962C8B-B14F-4D97-AF65-F5344CB8AC3E}">
        <p14:creationId xmlns:p14="http://schemas.microsoft.com/office/powerpoint/2010/main" val="62194249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16632" y="323528"/>
            <a:ext cx="6172200" cy="288032"/>
          </a:xfrm>
        </p:spPr>
        <p:txBody>
          <a:bodyPr>
            <a:normAutofit/>
          </a:bodyPr>
          <a:lstStyle/>
          <a:p>
            <a:pPr marL="0" indent="0">
              <a:buNone/>
            </a:pPr>
            <a:r>
              <a:rPr lang="ja-JP" altLang="en-US" sz="1200" dirty="0">
                <a:latin typeface="ＭＳ 明朝" panose="02020609040205080304" pitchFamily="17" charset="-128"/>
                <a:ea typeface="ＭＳ 明朝" panose="02020609040205080304" pitchFamily="17" charset="-128"/>
              </a:rPr>
              <a:t>○メタボリックシンドローム（内臓脂肪症候群）判定基準</a:t>
            </a:r>
            <a:endParaRPr lang="en-US" altLang="ja-JP" sz="1200" dirty="0">
              <a:latin typeface="ＭＳ 明朝" panose="02020609040205080304" pitchFamily="17" charset="-128"/>
              <a:ea typeface="ＭＳ 明朝" panose="02020609040205080304" pitchFamily="17" charset="-128"/>
            </a:endParaRPr>
          </a:p>
        </p:txBody>
      </p:sp>
      <p:sp>
        <p:nvSpPr>
          <p:cNvPr id="4" name="スライド番号プレースホルダー 3"/>
          <p:cNvSpPr>
            <a:spLocks noGrp="1"/>
          </p:cNvSpPr>
          <p:nvPr>
            <p:ph type="sldNum" sz="quarter" idx="12"/>
          </p:nvPr>
        </p:nvSpPr>
        <p:spPr/>
        <p:txBody>
          <a:bodyPr/>
          <a:lstStyle/>
          <a:p>
            <a:r>
              <a:rPr kumimoji="1" lang="en-US" altLang="ja-JP" dirty="0" smtClean="0"/>
              <a:t>76</a:t>
            </a:r>
            <a:endParaRPr kumimoji="1" lang="ja-JP" altLang="en-US" dirty="0"/>
          </a:p>
        </p:txBody>
      </p:sp>
      <p:graphicFrame>
        <p:nvGraphicFramePr>
          <p:cNvPr id="2" name="表 1"/>
          <p:cNvGraphicFramePr>
            <a:graphicFrameLocks noGrp="1"/>
          </p:cNvGraphicFramePr>
          <p:nvPr>
            <p:extLst>
              <p:ext uri="{D42A27DB-BD31-4B8C-83A1-F6EECF244321}">
                <p14:modId xmlns:p14="http://schemas.microsoft.com/office/powerpoint/2010/main" val="2603694273"/>
              </p:ext>
            </p:extLst>
          </p:nvPr>
        </p:nvGraphicFramePr>
        <p:xfrm>
          <a:off x="222249" y="638275"/>
          <a:ext cx="4813301" cy="1295400"/>
        </p:xfrm>
        <a:graphic>
          <a:graphicData uri="http://schemas.openxmlformats.org/drawingml/2006/table">
            <a:tbl>
              <a:tblPr/>
              <a:tblGrid>
                <a:gridCol w="1208878">
                  <a:extLst>
                    <a:ext uri="{9D8B030D-6E8A-4147-A177-3AD203B41FA5}">
                      <a16:colId xmlns="" xmlns:a16="http://schemas.microsoft.com/office/drawing/2014/main" val="20000"/>
                    </a:ext>
                  </a:extLst>
                </a:gridCol>
                <a:gridCol w="1408771">
                  <a:extLst>
                    <a:ext uri="{9D8B030D-6E8A-4147-A177-3AD203B41FA5}">
                      <a16:colId xmlns="" xmlns:a16="http://schemas.microsoft.com/office/drawing/2014/main" val="20001"/>
                    </a:ext>
                  </a:extLst>
                </a:gridCol>
                <a:gridCol w="2195652">
                  <a:extLst>
                    <a:ext uri="{9D8B030D-6E8A-4147-A177-3AD203B41FA5}">
                      <a16:colId xmlns="" xmlns:a16="http://schemas.microsoft.com/office/drawing/2014/main" val="20002"/>
                    </a:ext>
                  </a:extLst>
                </a:gridCol>
              </a:tblGrid>
              <a:tr h="323850">
                <a:tc rowSpan="2">
                  <a:txBody>
                    <a:bodyPr/>
                    <a:lstStyle/>
                    <a:p>
                      <a:pPr algn="ctr" fontAlgn="ctr"/>
                      <a:r>
                        <a:rPr lang="ja-JP" altLang="en-US" sz="1100" b="0" i="0" u="none" strike="noStrike" dirty="0">
                          <a:solidFill>
                            <a:srgbClr val="000000"/>
                          </a:solidFill>
                          <a:effectLst/>
                          <a:latin typeface="ＭＳ 明朝" panose="02020609040205080304" pitchFamily="17" charset="-128"/>
                          <a:ea typeface="ＭＳ 明朝" panose="02020609040205080304" pitchFamily="17" charset="-128"/>
                        </a:rPr>
                        <a:t>腹囲</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追加リスク（</a:t>
                      </a:r>
                      <a:r>
                        <a:rPr lang="en-US" altLang="ja-JP" sz="1100" b="0" i="0" u="none" strike="noStrike">
                          <a:solidFill>
                            <a:srgbClr val="000000"/>
                          </a:solidFill>
                          <a:effectLst/>
                          <a:latin typeface="ＭＳ 明朝" panose="02020609040205080304" pitchFamily="17" charset="-128"/>
                          <a:ea typeface="ＭＳ 明朝" panose="02020609040205080304" pitchFamily="17" charset="-128"/>
                        </a:rPr>
                        <a:t>※</a:t>
                      </a: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rowSpan="2">
                  <a:txBody>
                    <a:bodyPr/>
                    <a:lstStyle/>
                    <a:p>
                      <a:pPr algn="ctr" fontAlgn="ctr"/>
                      <a:r>
                        <a:rPr lang="ja-JP" altLang="en-US" sz="1100" b="0" i="0" u="none" strike="noStrike" dirty="0">
                          <a:solidFill>
                            <a:srgbClr val="000000"/>
                          </a:solidFill>
                          <a:effectLst/>
                          <a:latin typeface="ＭＳ 明朝" panose="02020609040205080304" pitchFamily="17" charset="-128"/>
                          <a:ea typeface="ＭＳ 明朝" panose="02020609040205080304" pitchFamily="17" charset="-128"/>
                        </a:rPr>
                        <a:t>内臓脂肪症候群　　　　　　　（メタボリックシンドローム）</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323850">
                <a:tc vMerge="1">
                  <a:txBody>
                    <a:bodyPr/>
                    <a:lstStyle/>
                    <a:p>
                      <a:endParaRPr kumimoji="1" lang="ja-JP" altLang="en-US"/>
                    </a:p>
                  </a:txBody>
                  <a:tcPr/>
                </a:tc>
                <a:tc>
                  <a:txBody>
                    <a:bodyPr/>
                    <a:lstStyle/>
                    <a:p>
                      <a:pPr algn="ctr" fontAlgn="ct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血糖・脂質・血圧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 xmlns:a16="http://schemas.microsoft.com/office/drawing/2014/main" val="10001"/>
                  </a:ext>
                </a:extLst>
              </a:tr>
              <a:tr h="323850">
                <a:tc rowSpan="2">
                  <a:txBody>
                    <a:bodyPr/>
                    <a:lstStyle/>
                    <a:p>
                      <a:pPr algn="ctr" fontAlgn="ctr"/>
                      <a:r>
                        <a:rPr lang="ja-JP" altLang="en-US" sz="1100" b="0" i="0" u="none" strike="noStrike" dirty="0">
                          <a:solidFill>
                            <a:srgbClr val="000000"/>
                          </a:solidFill>
                          <a:effectLst/>
                          <a:latin typeface="ＭＳ 明朝" panose="02020609040205080304" pitchFamily="17" charset="-128"/>
                          <a:ea typeface="ＭＳ 明朝" panose="02020609040205080304" pitchFamily="17" charset="-128"/>
                        </a:rPr>
                        <a:t>男性</a:t>
                      </a:r>
                      <a:r>
                        <a:rPr lang="en-US" altLang="ja-JP" sz="1100" b="0" i="0" u="none" strike="noStrike" dirty="0">
                          <a:solidFill>
                            <a:srgbClr val="000000"/>
                          </a:solidFill>
                          <a:effectLst/>
                          <a:latin typeface="ＭＳ 明朝" panose="02020609040205080304" pitchFamily="17" charset="-128"/>
                          <a:ea typeface="ＭＳ 明朝" panose="02020609040205080304" pitchFamily="17" charset="-128"/>
                        </a:rPr>
                        <a:t>85</a:t>
                      </a:r>
                      <a:r>
                        <a:rPr lang="en-US" sz="1100" b="0" i="0" u="none" strike="noStrike" dirty="0">
                          <a:solidFill>
                            <a:srgbClr val="000000"/>
                          </a:solidFill>
                          <a:effectLst/>
                          <a:latin typeface="ＭＳ 明朝" panose="02020609040205080304" pitchFamily="17" charset="-128"/>
                          <a:ea typeface="ＭＳ 明朝" panose="02020609040205080304" pitchFamily="17" charset="-128"/>
                        </a:rPr>
                        <a:t>ｃｍ</a:t>
                      </a:r>
                      <a:r>
                        <a:rPr lang="ja-JP" altLang="en-US" sz="1100" b="0" i="0" u="none" strike="noStrike" dirty="0">
                          <a:solidFill>
                            <a:srgbClr val="000000"/>
                          </a:solidFill>
                          <a:effectLst/>
                          <a:latin typeface="ＭＳ 明朝" panose="02020609040205080304" pitchFamily="17" charset="-128"/>
                          <a:ea typeface="ＭＳ 明朝" panose="02020609040205080304" pitchFamily="17" charset="-128"/>
                        </a:rPr>
                        <a:t>以上　女性</a:t>
                      </a:r>
                      <a:r>
                        <a:rPr lang="en-US" altLang="ja-JP" sz="1100" b="0" i="0" u="none" strike="noStrike" dirty="0">
                          <a:solidFill>
                            <a:srgbClr val="000000"/>
                          </a:solidFill>
                          <a:effectLst/>
                          <a:latin typeface="ＭＳ 明朝" panose="02020609040205080304" pitchFamily="17" charset="-128"/>
                          <a:ea typeface="ＭＳ 明朝" panose="02020609040205080304" pitchFamily="17" charset="-128"/>
                        </a:rPr>
                        <a:t>90</a:t>
                      </a:r>
                      <a:r>
                        <a:rPr lang="en-US" sz="1100" b="0" i="0" u="none" strike="noStrike" dirty="0">
                          <a:solidFill>
                            <a:srgbClr val="000000"/>
                          </a:solidFill>
                          <a:effectLst/>
                          <a:latin typeface="ＭＳ 明朝" panose="02020609040205080304" pitchFamily="17" charset="-128"/>
                          <a:ea typeface="ＭＳ 明朝" panose="02020609040205080304" pitchFamily="17" charset="-128"/>
                        </a:rPr>
                        <a:t>ｃｍ</a:t>
                      </a:r>
                      <a:r>
                        <a:rPr lang="ja-JP" altLang="en-US" sz="1100" b="0" i="0" u="none" strike="noStrike" dirty="0">
                          <a:solidFill>
                            <a:srgbClr val="000000"/>
                          </a:solidFill>
                          <a:effectLst/>
                          <a:latin typeface="ＭＳ 明朝" panose="02020609040205080304" pitchFamily="17" charset="-128"/>
                          <a:ea typeface="ＭＳ 明朝" panose="02020609040205080304" pitchFamily="17" charset="-128"/>
                        </a:rPr>
                        <a:t>以上</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100" b="0" i="0" u="none" strike="noStrike">
                          <a:solidFill>
                            <a:srgbClr val="000000"/>
                          </a:solidFill>
                          <a:effectLst/>
                          <a:latin typeface="ＭＳ 明朝" panose="02020609040205080304" pitchFamily="17" charset="-128"/>
                          <a:ea typeface="ＭＳ 明朝" panose="02020609040205080304" pitchFamily="17" charset="-128"/>
                        </a:rPr>
                        <a:t>2</a:t>
                      </a: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つ以上該当</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該当</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323850">
                <a:tc vMerge="1">
                  <a:txBody>
                    <a:bodyPr/>
                    <a:lstStyle/>
                    <a:p>
                      <a:endParaRPr kumimoji="1" lang="ja-JP" altLang="en-US"/>
                    </a:p>
                  </a:txBody>
                  <a:tcPr/>
                </a:tc>
                <a:tc>
                  <a:txBody>
                    <a:bodyPr/>
                    <a:lstStyle/>
                    <a:p>
                      <a:pPr algn="ctr" fontAlgn="ctr"/>
                      <a:r>
                        <a:rPr lang="en-US" altLang="ja-JP" sz="1100" b="0" i="0" u="none" strike="noStrike" dirty="0">
                          <a:solidFill>
                            <a:srgbClr val="000000"/>
                          </a:solidFill>
                          <a:effectLst/>
                          <a:latin typeface="ＭＳ 明朝" panose="02020609040205080304" pitchFamily="17" charset="-128"/>
                          <a:ea typeface="ＭＳ 明朝" panose="02020609040205080304" pitchFamily="17" charset="-128"/>
                        </a:rPr>
                        <a:t>1</a:t>
                      </a:r>
                      <a:r>
                        <a:rPr lang="ja-JP" altLang="en-US" sz="1100" b="0" i="0" u="none" strike="noStrike" dirty="0">
                          <a:solidFill>
                            <a:srgbClr val="000000"/>
                          </a:solidFill>
                          <a:effectLst/>
                          <a:latin typeface="ＭＳ 明朝" panose="02020609040205080304" pitchFamily="17" charset="-128"/>
                          <a:ea typeface="ＭＳ 明朝" panose="02020609040205080304" pitchFamily="17" charset="-128"/>
                        </a:rPr>
                        <a:t>つ該当</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effectLst/>
                          <a:latin typeface="ＭＳ 明朝" panose="02020609040205080304" pitchFamily="17" charset="-128"/>
                          <a:ea typeface="ＭＳ 明朝" panose="02020609040205080304" pitchFamily="17" charset="-128"/>
                        </a:rPr>
                        <a:t>予備軍</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bl>
          </a:graphicData>
        </a:graphic>
      </p:graphicFrame>
      <p:sp>
        <p:nvSpPr>
          <p:cNvPr id="5" name="コンテンツ プレースホルダー 2"/>
          <p:cNvSpPr txBox="1">
            <a:spLocks/>
          </p:cNvSpPr>
          <p:nvPr/>
        </p:nvSpPr>
        <p:spPr>
          <a:xfrm>
            <a:off x="5070946" y="1498179"/>
            <a:ext cx="1670422" cy="45801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en-US" altLang="ja-JP" sz="800" dirty="0">
                <a:latin typeface="ＭＳ 明朝" panose="02020609040205080304" pitchFamily="17" charset="-128"/>
                <a:ea typeface="ＭＳ 明朝" panose="02020609040205080304" pitchFamily="17" charset="-128"/>
              </a:rPr>
              <a:t>※</a:t>
            </a:r>
            <a:r>
              <a:rPr lang="ja-JP" altLang="en-US" sz="800" dirty="0">
                <a:latin typeface="ＭＳ 明朝" panose="02020609040205080304" pitchFamily="17" charset="-128"/>
                <a:ea typeface="ＭＳ 明朝" panose="02020609040205080304" pitchFamily="17" charset="-128"/>
              </a:rPr>
              <a:t>追加リスク：血糖・脂質・血圧の数値が有所見判定値（保健指導判定値）に該当</a:t>
            </a:r>
            <a:endParaRPr lang="en-US" altLang="ja-JP" sz="800" dirty="0">
              <a:latin typeface="ＭＳ 明朝" panose="02020609040205080304" pitchFamily="17" charset="-128"/>
              <a:ea typeface="ＭＳ 明朝" panose="02020609040205080304" pitchFamily="17" charset="-128"/>
            </a:endParaRPr>
          </a:p>
        </p:txBody>
      </p:sp>
      <p:sp>
        <p:nvSpPr>
          <p:cNvPr id="6" name="コンテンツ プレースホルダー 2"/>
          <p:cNvSpPr txBox="1">
            <a:spLocks/>
          </p:cNvSpPr>
          <p:nvPr/>
        </p:nvSpPr>
        <p:spPr>
          <a:xfrm>
            <a:off x="118939" y="1971428"/>
            <a:ext cx="6172200" cy="28803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1200" dirty="0">
                <a:latin typeface="ＭＳ 明朝" panose="02020609040205080304" pitchFamily="17" charset="-128"/>
                <a:ea typeface="ＭＳ 明朝" panose="02020609040205080304" pitchFamily="17" charset="-128"/>
              </a:rPr>
              <a:t>○特定保健指導レベル判定基準</a:t>
            </a:r>
            <a:endParaRPr lang="en-US" altLang="ja-JP" sz="1200" dirty="0">
              <a:latin typeface="ＭＳ 明朝" panose="02020609040205080304" pitchFamily="17" charset="-128"/>
              <a:ea typeface="ＭＳ 明朝" panose="02020609040205080304" pitchFamily="17" charset="-128"/>
            </a:endParaRPr>
          </a:p>
        </p:txBody>
      </p:sp>
      <p:graphicFrame>
        <p:nvGraphicFramePr>
          <p:cNvPr id="7" name="表 6"/>
          <p:cNvGraphicFramePr>
            <a:graphicFrameLocks noGrp="1"/>
          </p:cNvGraphicFramePr>
          <p:nvPr>
            <p:extLst>
              <p:ext uri="{D42A27DB-BD31-4B8C-83A1-F6EECF244321}">
                <p14:modId xmlns:p14="http://schemas.microsoft.com/office/powerpoint/2010/main" val="3447746795"/>
              </p:ext>
            </p:extLst>
          </p:nvPr>
        </p:nvGraphicFramePr>
        <p:xfrm>
          <a:off x="243209" y="2301108"/>
          <a:ext cx="5917776" cy="2530404"/>
        </p:xfrm>
        <a:graphic>
          <a:graphicData uri="http://schemas.openxmlformats.org/drawingml/2006/table">
            <a:tbl>
              <a:tblPr/>
              <a:tblGrid>
                <a:gridCol w="1578073">
                  <a:extLst>
                    <a:ext uri="{9D8B030D-6E8A-4147-A177-3AD203B41FA5}">
                      <a16:colId xmlns="" xmlns:a16="http://schemas.microsoft.com/office/drawing/2014/main" val="20000"/>
                    </a:ext>
                  </a:extLst>
                </a:gridCol>
                <a:gridCol w="1438833">
                  <a:extLst>
                    <a:ext uri="{9D8B030D-6E8A-4147-A177-3AD203B41FA5}">
                      <a16:colId xmlns="" xmlns:a16="http://schemas.microsoft.com/office/drawing/2014/main" val="20001"/>
                    </a:ext>
                  </a:extLst>
                </a:gridCol>
                <a:gridCol w="707812">
                  <a:extLst>
                    <a:ext uri="{9D8B030D-6E8A-4147-A177-3AD203B41FA5}">
                      <a16:colId xmlns="" xmlns:a16="http://schemas.microsoft.com/office/drawing/2014/main" val="20002"/>
                    </a:ext>
                  </a:extLst>
                </a:gridCol>
                <a:gridCol w="1096529">
                  <a:extLst>
                    <a:ext uri="{9D8B030D-6E8A-4147-A177-3AD203B41FA5}">
                      <a16:colId xmlns="" xmlns:a16="http://schemas.microsoft.com/office/drawing/2014/main" val="20003"/>
                    </a:ext>
                  </a:extLst>
                </a:gridCol>
                <a:gridCol w="1096529">
                  <a:extLst>
                    <a:ext uri="{9D8B030D-6E8A-4147-A177-3AD203B41FA5}">
                      <a16:colId xmlns="" xmlns:a16="http://schemas.microsoft.com/office/drawing/2014/main" val="20004"/>
                    </a:ext>
                  </a:extLst>
                </a:gridCol>
              </a:tblGrid>
              <a:tr h="281156">
                <a:tc rowSpan="2">
                  <a:txBody>
                    <a:bodyPr/>
                    <a:lstStyle/>
                    <a:p>
                      <a:pPr algn="ctr" fontAlgn="ctr"/>
                      <a:r>
                        <a:rPr lang="ja-JP" altLang="en-US" sz="1100" b="0" i="0" u="none" strike="noStrike" dirty="0">
                          <a:solidFill>
                            <a:srgbClr val="000000"/>
                          </a:solidFill>
                          <a:effectLst/>
                          <a:latin typeface="ＭＳ 明朝" panose="02020609040205080304" pitchFamily="17" charset="-128"/>
                          <a:ea typeface="ＭＳ 明朝" panose="02020609040205080304" pitchFamily="17" charset="-128"/>
                        </a:rPr>
                        <a:t>腹囲</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追加リスク（</a:t>
                      </a:r>
                      <a:r>
                        <a:rPr lang="en-US" altLang="ja-JP" sz="1100" b="0" i="0" u="none" strike="noStrike">
                          <a:solidFill>
                            <a:srgbClr val="000000"/>
                          </a:solidFill>
                          <a:effectLst/>
                          <a:latin typeface="ＭＳ 明朝" panose="02020609040205080304" pitchFamily="17" charset="-128"/>
                          <a:ea typeface="ＭＳ 明朝" panose="02020609040205080304" pitchFamily="17" charset="-128"/>
                        </a:rPr>
                        <a:t>※</a:t>
                      </a: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喫煙歴</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ja-JP" altLang="en-US" sz="1100" b="0" i="0" u="none" strike="noStrike" dirty="0">
                          <a:solidFill>
                            <a:srgbClr val="000000"/>
                          </a:solidFill>
                          <a:effectLst/>
                          <a:latin typeface="ＭＳ 明朝" panose="02020609040205080304" pitchFamily="17" charset="-128"/>
                          <a:ea typeface="ＭＳ 明朝" panose="02020609040205080304" pitchFamily="17" charset="-128"/>
                        </a:rPr>
                        <a:t>対象</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 xmlns:a16="http://schemas.microsoft.com/office/drawing/2014/main" val="10000"/>
                  </a:ext>
                </a:extLst>
              </a:tr>
              <a:tr h="281156">
                <a:tc vMerge="1">
                  <a:txBody>
                    <a:bodyPr/>
                    <a:lstStyle/>
                    <a:p>
                      <a:endParaRPr kumimoji="1" lang="ja-JP" altLang="en-US"/>
                    </a:p>
                  </a:txBody>
                  <a:tcPr/>
                </a:tc>
                <a:tc>
                  <a:txBody>
                    <a:bodyPr/>
                    <a:lstStyle/>
                    <a:p>
                      <a:pPr algn="ctr" fontAlgn="ct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血糖・脂質・血圧</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a:txBody>
                    <a:bodyPr/>
                    <a:lstStyle/>
                    <a:p>
                      <a:pPr algn="ctr" fontAlgn="ctr"/>
                      <a:r>
                        <a:rPr lang="en-US" altLang="ja-JP" sz="1100" b="0" i="0" u="none" strike="noStrike" dirty="0">
                          <a:solidFill>
                            <a:srgbClr val="000000"/>
                          </a:solidFill>
                          <a:effectLst/>
                          <a:latin typeface="ＭＳ 明朝" panose="02020609040205080304" pitchFamily="17" charset="-128"/>
                          <a:ea typeface="ＭＳ 明朝" panose="02020609040205080304" pitchFamily="17" charset="-128"/>
                        </a:rPr>
                        <a:t>40</a:t>
                      </a:r>
                      <a:r>
                        <a:rPr lang="ja-JP" altLang="en-US" sz="1100" b="0" i="0" u="none" strike="noStrike" dirty="0">
                          <a:solidFill>
                            <a:srgbClr val="000000"/>
                          </a:solidFill>
                          <a:effectLst/>
                          <a:latin typeface="ＭＳ 明朝" panose="02020609040205080304" pitchFamily="17" charset="-128"/>
                          <a:ea typeface="ＭＳ 明朝" panose="02020609040205080304" pitchFamily="17" charset="-128"/>
                        </a:rPr>
                        <a:t>歳～</a:t>
                      </a:r>
                      <a:r>
                        <a:rPr lang="en-US" altLang="ja-JP" sz="1100" b="0" i="0" u="none" strike="noStrike" dirty="0">
                          <a:solidFill>
                            <a:srgbClr val="000000"/>
                          </a:solidFill>
                          <a:effectLst/>
                          <a:latin typeface="ＭＳ 明朝" panose="02020609040205080304" pitchFamily="17" charset="-128"/>
                          <a:ea typeface="ＭＳ 明朝" panose="02020609040205080304" pitchFamily="17" charset="-128"/>
                        </a:rPr>
                        <a:t>64</a:t>
                      </a:r>
                      <a:r>
                        <a:rPr lang="ja-JP" altLang="en-US" sz="1100" b="0" i="0" u="none" strike="noStrike" dirty="0">
                          <a:solidFill>
                            <a:srgbClr val="000000"/>
                          </a:solidFill>
                          <a:effectLst/>
                          <a:latin typeface="ＭＳ 明朝" panose="02020609040205080304" pitchFamily="17" charset="-128"/>
                          <a:ea typeface="ＭＳ 明朝" panose="02020609040205080304" pitchFamily="17" charset="-128"/>
                        </a:rPr>
                        <a:t>歳</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100" b="0" i="0" u="none" strike="noStrike" dirty="0">
                          <a:solidFill>
                            <a:srgbClr val="000000"/>
                          </a:solidFill>
                          <a:effectLst/>
                          <a:latin typeface="ＭＳ 明朝" panose="02020609040205080304" pitchFamily="17" charset="-128"/>
                          <a:ea typeface="ＭＳ 明朝" panose="02020609040205080304" pitchFamily="17" charset="-128"/>
                        </a:rPr>
                        <a:t>65</a:t>
                      </a:r>
                      <a:r>
                        <a:rPr lang="ja-JP" altLang="en-US" sz="1100" b="0" i="0" u="none" strike="noStrike" dirty="0">
                          <a:solidFill>
                            <a:srgbClr val="000000"/>
                          </a:solidFill>
                          <a:effectLst/>
                          <a:latin typeface="ＭＳ 明朝" panose="02020609040205080304" pitchFamily="17" charset="-128"/>
                          <a:ea typeface="ＭＳ 明朝" panose="02020609040205080304" pitchFamily="17" charset="-128"/>
                        </a:rPr>
                        <a:t>歳～</a:t>
                      </a:r>
                      <a:r>
                        <a:rPr lang="en-US" altLang="ja-JP" sz="1100" b="0" i="0" u="none" strike="noStrike" dirty="0">
                          <a:solidFill>
                            <a:srgbClr val="000000"/>
                          </a:solidFill>
                          <a:effectLst/>
                          <a:latin typeface="ＭＳ 明朝" panose="02020609040205080304" pitchFamily="17" charset="-128"/>
                          <a:ea typeface="ＭＳ 明朝" panose="02020609040205080304" pitchFamily="17" charset="-128"/>
                        </a:rPr>
                        <a:t>74</a:t>
                      </a:r>
                      <a:r>
                        <a:rPr lang="ja-JP" altLang="en-US" sz="1100" b="0" i="0" u="none" strike="noStrike" dirty="0">
                          <a:solidFill>
                            <a:srgbClr val="000000"/>
                          </a:solidFill>
                          <a:effectLst/>
                          <a:latin typeface="ＭＳ 明朝" panose="02020609040205080304" pitchFamily="17" charset="-128"/>
                          <a:ea typeface="ＭＳ 明朝" panose="02020609040205080304" pitchFamily="17" charset="-128"/>
                        </a:rPr>
                        <a:t>歳</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281156">
                <a:tc rowSpan="3">
                  <a:txBody>
                    <a:bodyPr/>
                    <a:lstStyle/>
                    <a:p>
                      <a:pPr algn="ctr" fontAlgn="ct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男性</a:t>
                      </a:r>
                      <a:r>
                        <a:rPr lang="en-US" altLang="ja-JP" sz="1100" b="0" i="0" u="none" strike="noStrike">
                          <a:solidFill>
                            <a:srgbClr val="000000"/>
                          </a:solidFill>
                          <a:effectLst/>
                          <a:latin typeface="ＭＳ 明朝" panose="02020609040205080304" pitchFamily="17" charset="-128"/>
                          <a:ea typeface="ＭＳ 明朝" panose="02020609040205080304" pitchFamily="17" charset="-128"/>
                        </a:rPr>
                        <a:t>85</a:t>
                      </a:r>
                      <a:r>
                        <a:rPr lang="en-US" sz="1100" b="0" i="0" u="none" strike="noStrike">
                          <a:solidFill>
                            <a:srgbClr val="000000"/>
                          </a:solidFill>
                          <a:effectLst/>
                          <a:latin typeface="ＭＳ 明朝" panose="02020609040205080304" pitchFamily="17" charset="-128"/>
                          <a:ea typeface="ＭＳ 明朝" panose="02020609040205080304" pitchFamily="17" charset="-128"/>
                        </a:rPr>
                        <a:t>ｃｍ</a:t>
                      </a: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以上</a:t>
                      </a:r>
                      <a:br>
                        <a:rPr lang="ja-JP" altLang="en-US" sz="1100" b="0" i="0" u="none" strike="noStrike">
                          <a:solidFill>
                            <a:srgbClr val="000000"/>
                          </a:solidFill>
                          <a:effectLst/>
                          <a:latin typeface="ＭＳ 明朝" panose="02020609040205080304" pitchFamily="17" charset="-128"/>
                          <a:ea typeface="ＭＳ 明朝" panose="02020609040205080304" pitchFamily="17" charset="-128"/>
                        </a:rPr>
                      </a:b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女性</a:t>
                      </a:r>
                      <a:r>
                        <a:rPr lang="en-US" altLang="ja-JP" sz="1100" b="0" i="0" u="none" strike="noStrike">
                          <a:solidFill>
                            <a:srgbClr val="000000"/>
                          </a:solidFill>
                          <a:effectLst/>
                          <a:latin typeface="ＭＳ 明朝" panose="02020609040205080304" pitchFamily="17" charset="-128"/>
                          <a:ea typeface="ＭＳ 明朝" panose="02020609040205080304" pitchFamily="17" charset="-128"/>
                        </a:rPr>
                        <a:t>90</a:t>
                      </a:r>
                      <a:r>
                        <a:rPr lang="en-US" sz="1100" b="0" i="0" u="none" strike="noStrike">
                          <a:solidFill>
                            <a:srgbClr val="000000"/>
                          </a:solidFill>
                          <a:effectLst/>
                          <a:latin typeface="ＭＳ 明朝" panose="02020609040205080304" pitchFamily="17" charset="-128"/>
                          <a:ea typeface="ＭＳ 明朝" panose="02020609040205080304" pitchFamily="17" charset="-128"/>
                        </a:rPr>
                        <a:t>ｃｍ</a:t>
                      </a: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以上</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100" b="0" i="0" u="none" strike="noStrike">
                          <a:solidFill>
                            <a:srgbClr val="000000"/>
                          </a:solidFill>
                          <a:effectLst/>
                          <a:latin typeface="ＭＳ 明朝" panose="02020609040205080304" pitchFamily="17" charset="-128"/>
                          <a:ea typeface="ＭＳ 明朝" panose="02020609040205080304" pitchFamily="17" charset="-128"/>
                        </a:rPr>
                        <a:t>2</a:t>
                      </a: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つ以上該当</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　</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BlToTr w="6350" cap="flat" cmpd="sng" algn="ctr">
                      <a:solidFill>
                        <a:srgbClr val="000000"/>
                      </a:solidFill>
                      <a:prstDash val="solid"/>
                      <a:round/>
                      <a:headEnd type="none" w="med" len="med"/>
                      <a:tailEnd type="none" w="med" len="med"/>
                    </a:lnBlToTr>
                  </a:tcPr>
                </a:tc>
                <a:tc>
                  <a:txBody>
                    <a:bodyPr/>
                    <a:lstStyle/>
                    <a:p>
                      <a:pPr algn="ctr" fontAlgn="ct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積極的支援</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7">
                  <a:txBody>
                    <a:bodyPr/>
                    <a:lstStyle/>
                    <a:p>
                      <a:pPr algn="ctr" fontAlgn="ctr"/>
                      <a:r>
                        <a:rPr lang="ja-JP" altLang="en-US" sz="1100" b="0" i="0" u="none" strike="noStrike" dirty="0">
                          <a:solidFill>
                            <a:srgbClr val="000000"/>
                          </a:solidFill>
                          <a:effectLst/>
                          <a:latin typeface="ＭＳ 明朝" panose="02020609040205080304" pitchFamily="17" charset="-128"/>
                          <a:ea typeface="ＭＳ 明朝" panose="02020609040205080304" pitchFamily="17" charset="-128"/>
                        </a:rPr>
                        <a:t>動機づけ支援</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281156">
                <a:tc vMerge="1">
                  <a:txBody>
                    <a:bodyPr/>
                    <a:lstStyle/>
                    <a:p>
                      <a:endParaRPr kumimoji="1" lang="ja-JP" altLang="en-US"/>
                    </a:p>
                  </a:txBody>
                  <a:tcPr/>
                </a:tc>
                <a:tc rowSpan="2">
                  <a:txBody>
                    <a:bodyPr/>
                    <a:lstStyle/>
                    <a:p>
                      <a:pPr algn="ctr" fontAlgn="ctr"/>
                      <a:r>
                        <a:rPr lang="en-US" altLang="ja-JP" sz="1100" b="0" i="0" u="none" strike="noStrike">
                          <a:solidFill>
                            <a:srgbClr val="000000"/>
                          </a:solidFill>
                          <a:effectLst/>
                          <a:latin typeface="ＭＳ 明朝" panose="02020609040205080304" pitchFamily="17" charset="-128"/>
                          <a:ea typeface="ＭＳ 明朝" panose="02020609040205080304" pitchFamily="17" charset="-128"/>
                        </a:rPr>
                        <a:t>1</a:t>
                      </a: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つ該当</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あり</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積極的支援</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 xmlns:a16="http://schemas.microsoft.com/office/drawing/2014/main" val="10003"/>
                  </a:ext>
                </a:extLst>
              </a:tr>
              <a:tr h="281156">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なし</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effectLst/>
                          <a:latin typeface="ＭＳ 明朝" panose="02020609040205080304" pitchFamily="17" charset="-128"/>
                          <a:ea typeface="ＭＳ 明朝" panose="02020609040205080304" pitchFamily="17" charset="-128"/>
                        </a:rPr>
                        <a:t>動機づけ支援</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 xmlns:a16="http://schemas.microsoft.com/office/drawing/2014/main" val="10004"/>
                  </a:ext>
                </a:extLst>
              </a:tr>
              <a:tr h="281156">
                <a:tc rowSpan="4">
                  <a:txBody>
                    <a:bodyPr/>
                    <a:lstStyle/>
                    <a:p>
                      <a:pPr algn="ctr" fontAlgn="ctr"/>
                      <a:r>
                        <a:rPr lang="ja-JP" altLang="en-US" sz="1100" b="0" i="0" u="none" strike="noStrike" dirty="0">
                          <a:solidFill>
                            <a:srgbClr val="000000"/>
                          </a:solidFill>
                          <a:effectLst/>
                          <a:latin typeface="ＭＳ 明朝" panose="02020609040205080304" pitchFamily="17" charset="-128"/>
                          <a:ea typeface="ＭＳ 明朝" panose="02020609040205080304" pitchFamily="17" charset="-128"/>
                        </a:rPr>
                        <a:t>上記以外で</a:t>
                      </a:r>
                      <a:r>
                        <a:rPr lang="en-US" altLang="ja-JP" sz="1100" b="0" i="0" u="none" strike="noStrike" dirty="0">
                          <a:solidFill>
                            <a:srgbClr val="000000"/>
                          </a:solidFill>
                          <a:effectLst/>
                          <a:latin typeface="ＭＳ 明朝" panose="02020609040205080304" pitchFamily="17" charset="-128"/>
                          <a:ea typeface="ＭＳ 明朝" panose="02020609040205080304" pitchFamily="17" charset="-128"/>
                        </a:rPr>
                        <a:t>BMI25</a:t>
                      </a:r>
                      <a:r>
                        <a:rPr lang="ja-JP" altLang="en-US" sz="1100" b="0" i="0" u="none" strike="noStrike" dirty="0">
                          <a:solidFill>
                            <a:srgbClr val="000000"/>
                          </a:solidFill>
                          <a:effectLst/>
                          <a:latin typeface="ＭＳ 明朝" panose="02020609040205080304" pitchFamily="17" charset="-128"/>
                          <a:ea typeface="ＭＳ 明朝" panose="02020609040205080304" pitchFamily="17" charset="-128"/>
                        </a:rPr>
                        <a:t>以上</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100" b="0" i="0" u="none" strike="noStrike">
                          <a:solidFill>
                            <a:srgbClr val="000000"/>
                          </a:solidFill>
                          <a:effectLst/>
                          <a:latin typeface="ＭＳ 明朝" panose="02020609040205080304" pitchFamily="17" charset="-128"/>
                          <a:ea typeface="ＭＳ 明朝" panose="02020609040205080304" pitchFamily="17" charset="-128"/>
                        </a:rPr>
                        <a:t>3</a:t>
                      </a: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つ該当</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　</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BlToTr w="6350" cap="flat" cmpd="sng" algn="ctr">
                      <a:solidFill>
                        <a:srgbClr val="000000"/>
                      </a:solidFill>
                      <a:prstDash val="solid"/>
                      <a:round/>
                      <a:headEnd type="none" w="med" len="med"/>
                      <a:tailEnd type="none" w="med" len="med"/>
                    </a:lnBlToTr>
                  </a:tcPr>
                </a:tc>
                <a:tc rowSpan="2">
                  <a:txBody>
                    <a:bodyPr/>
                    <a:lstStyle/>
                    <a:p>
                      <a:pPr algn="ctr" fontAlgn="ctr"/>
                      <a:r>
                        <a:rPr lang="ja-JP" altLang="en-US" sz="1100" b="0" i="0" u="none" strike="noStrike" dirty="0">
                          <a:solidFill>
                            <a:srgbClr val="000000"/>
                          </a:solidFill>
                          <a:effectLst/>
                          <a:latin typeface="ＭＳ 明朝" panose="02020609040205080304" pitchFamily="17" charset="-128"/>
                          <a:ea typeface="ＭＳ 明朝" panose="02020609040205080304" pitchFamily="17" charset="-128"/>
                        </a:rPr>
                        <a:t>積極的支援</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 xmlns:a16="http://schemas.microsoft.com/office/drawing/2014/main" val="10005"/>
                  </a:ext>
                </a:extLst>
              </a:tr>
              <a:tr h="281156">
                <a:tc vMerge="1">
                  <a:txBody>
                    <a:bodyPr/>
                    <a:lstStyle/>
                    <a:p>
                      <a:endParaRPr kumimoji="1" lang="ja-JP" altLang="en-US"/>
                    </a:p>
                  </a:txBody>
                  <a:tcPr/>
                </a:tc>
                <a:tc rowSpan="2">
                  <a:txBody>
                    <a:bodyPr/>
                    <a:lstStyle/>
                    <a:p>
                      <a:pPr algn="ctr" fontAlgn="ctr"/>
                      <a:r>
                        <a:rPr lang="en-US" altLang="ja-JP" sz="1100" b="0" i="0" u="none" strike="noStrike">
                          <a:solidFill>
                            <a:srgbClr val="000000"/>
                          </a:solidFill>
                          <a:effectLst/>
                          <a:latin typeface="ＭＳ 明朝" panose="02020609040205080304" pitchFamily="17" charset="-128"/>
                          <a:ea typeface="ＭＳ 明朝" panose="02020609040205080304" pitchFamily="17" charset="-128"/>
                        </a:rPr>
                        <a:t>2</a:t>
                      </a: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つ該当</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あり</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 xmlns:a16="http://schemas.microsoft.com/office/drawing/2014/main" val="10006"/>
                  </a:ext>
                </a:extLst>
              </a:tr>
              <a:tr h="281156">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なし</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1100" b="0" i="0" u="none" strike="noStrike" dirty="0">
                          <a:solidFill>
                            <a:srgbClr val="000000"/>
                          </a:solidFill>
                          <a:effectLst/>
                          <a:latin typeface="ＭＳ 明朝" panose="02020609040205080304" pitchFamily="17" charset="-128"/>
                          <a:ea typeface="ＭＳ 明朝" panose="02020609040205080304" pitchFamily="17" charset="-128"/>
                        </a:rPr>
                        <a:t>動機づけ支援</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 xmlns:a16="http://schemas.microsoft.com/office/drawing/2014/main" val="10007"/>
                  </a:ext>
                </a:extLst>
              </a:tr>
              <a:tr h="281156">
                <a:tc vMerge="1">
                  <a:txBody>
                    <a:bodyPr/>
                    <a:lstStyle/>
                    <a:p>
                      <a:endParaRPr kumimoji="1" lang="ja-JP" altLang="en-US"/>
                    </a:p>
                  </a:txBody>
                  <a:tcPr/>
                </a:tc>
                <a:tc>
                  <a:txBody>
                    <a:bodyPr/>
                    <a:lstStyle/>
                    <a:p>
                      <a:pPr algn="ctr" fontAlgn="ctr"/>
                      <a:r>
                        <a:rPr lang="en-US" altLang="ja-JP" sz="1100" b="0" i="0" u="none" strike="noStrike">
                          <a:solidFill>
                            <a:srgbClr val="000000"/>
                          </a:solidFill>
                          <a:effectLst/>
                          <a:latin typeface="ＭＳ 明朝" panose="02020609040205080304" pitchFamily="17" charset="-128"/>
                          <a:ea typeface="ＭＳ 明朝" panose="02020609040205080304" pitchFamily="17" charset="-128"/>
                        </a:rPr>
                        <a:t>1</a:t>
                      </a:r>
                      <a:r>
                        <a:rPr lang="ja-JP" altLang="en-US" sz="1100" b="0" i="0" u="none" strike="noStrike">
                          <a:solidFill>
                            <a:srgbClr val="000000"/>
                          </a:solidFill>
                          <a:effectLst/>
                          <a:latin typeface="ＭＳ 明朝" panose="02020609040205080304" pitchFamily="17" charset="-128"/>
                          <a:ea typeface="ＭＳ 明朝" panose="02020609040205080304" pitchFamily="17" charset="-128"/>
                        </a:rPr>
                        <a:t>つ該当</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ＭＳ 明朝" panose="02020609040205080304" pitchFamily="17" charset="-128"/>
                          <a:ea typeface="ＭＳ 明朝" panose="02020609040205080304" pitchFamily="17" charset="-128"/>
                        </a:rPr>
                        <a:t>　</a:t>
                      </a:r>
                    </a:p>
                  </a:txBody>
                  <a:tcPr marL="9059" marR="9059" marT="90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BlToTr w="6350" cap="flat" cmpd="sng" algn="ctr">
                      <a:solidFill>
                        <a:srgbClr val="000000"/>
                      </a:solidFill>
                      <a:prstDash val="solid"/>
                      <a:round/>
                      <a:headEnd type="none" w="med" len="med"/>
                      <a:tailEnd type="none" w="med" len="med"/>
                    </a:lnBlToTr>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 xmlns:a16="http://schemas.microsoft.com/office/drawing/2014/main" val="10008"/>
                  </a:ext>
                </a:extLst>
              </a:tr>
            </a:tbl>
          </a:graphicData>
        </a:graphic>
      </p:graphicFrame>
      <p:sp>
        <p:nvSpPr>
          <p:cNvPr id="8" name="コンテンツ プレースホルダー 2"/>
          <p:cNvSpPr txBox="1">
            <a:spLocks/>
          </p:cNvSpPr>
          <p:nvPr/>
        </p:nvSpPr>
        <p:spPr>
          <a:xfrm>
            <a:off x="116632" y="4880179"/>
            <a:ext cx="6172200" cy="28803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1200" dirty="0">
                <a:latin typeface="ＭＳ 明朝" panose="02020609040205080304" pitchFamily="17" charset="-128"/>
                <a:ea typeface="ＭＳ 明朝" panose="02020609040205080304" pitchFamily="17" charset="-128"/>
              </a:rPr>
              <a:t>○有所見判定値と受診勧奨判定値</a:t>
            </a:r>
            <a:endParaRPr lang="en-US" altLang="ja-JP" sz="1200" dirty="0">
              <a:latin typeface="ＭＳ 明朝" panose="02020609040205080304" pitchFamily="17" charset="-128"/>
              <a:ea typeface="ＭＳ 明朝" panose="02020609040205080304" pitchFamily="17" charset="-128"/>
            </a:endParaRPr>
          </a:p>
        </p:txBody>
      </p:sp>
      <p:graphicFrame>
        <p:nvGraphicFramePr>
          <p:cNvPr id="9" name="表 8"/>
          <p:cNvGraphicFramePr>
            <a:graphicFrameLocks noGrp="1"/>
          </p:cNvGraphicFramePr>
          <p:nvPr>
            <p:extLst>
              <p:ext uri="{D42A27DB-BD31-4B8C-83A1-F6EECF244321}">
                <p14:modId xmlns:p14="http://schemas.microsoft.com/office/powerpoint/2010/main" val="3732451183"/>
              </p:ext>
            </p:extLst>
          </p:nvPr>
        </p:nvGraphicFramePr>
        <p:xfrm>
          <a:off x="243209" y="5168211"/>
          <a:ext cx="5714999" cy="3752850"/>
        </p:xfrm>
        <a:graphic>
          <a:graphicData uri="http://schemas.openxmlformats.org/drawingml/2006/table">
            <a:tbl>
              <a:tblPr/>
              <a:tblGrid>
                <a:gridCol w="686181">
                  <a:extLst>
                    <a:ext uri="{9D8B030D-6E8A-4147-A177-3AD203B41FA5}">
                      <a16:colId xmlns="" xmlns:a16="http://schemas.microsoft.com/office/drawing/2014/main" val="20000"/>
                    </a:ext>
                  </a:extLst>
                </a:gridCol>
                <a:gridCol w="1496256">
                  <a:extLst>
                    <a:ext uri="{9D8B030D-6E8A-4147-A177-3AD203B41FA5}">
                      <a16:colId xmlns="" xmlns:a16="http://schemas.microsoft.com/office/drawing/2014/main" val="20001"/>
                    </a:ext>
                  </a:extLst>
                </a:gridCol>
                <a:gridCol w="1766281">
                  <a:extLst>
                    <a:ext uri="{9D8B030D-6E8A-4147-A177-3AD203B41FA5}">
                      <a16:colId xmlns="" xmlns:a16="http://schemas.microsoft.com/office/drawing/2014/main" val="20002"/>
                    </a:ext>
                  </a:extLst>
                </a:gridCol>
                <a:gridCol w="1766281">
                  <a:extLst>
                    <a:ext uri="{9D8B030D-6E8A-4147-A177-3AD203B41FA5}">
                      <a16:colId xmlns="" xmlns:a16="http://schemas.microsoft.com/office/drawing/2014/main" val="20003"/>
                    </a:ext>
                  </a:extLst>
                </a:gridCol>
              </a:tblGrid>
              <a:tr h="514350">
                <a:tc gridSpan="2">
                  <a:txBody>
                    <a:bodyPr/>
                    <a:lstStyle/>
                    <a:p>
                      <a:pPr algn="ctr" fontAlgn="ctr"/>
                      <a:r>
                        <a:rPr lang="ja-JP" altLang="en-US" sz="1200" b="0" i="0" u="none" strike="noStrike" dirty="0">
                          <a:solidFill>
                            <a:srgbClr val="000000"/>
                          </a:solidFill>
                          <a:effectLst/>
                          <a:latin typeface="ＭＳ 明朝" panose="02020609040205080304" pitchFamily="17" charset="-128"/>
                          <a:ea typeface="ＭＳ 明朝" panose="02020609040205080304" pitchFamily="17" charset="-128"/>
                        </a:rPr>
                        <a:t>項目</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zh-TW" altLang="en-US" sz="1200" b="0" i="0" u="none" strike="noStrike">
                          <a:solidFill>
                            <a:srgbClr val="000000"/>
                          </a:solidFill>
                          <a:effectLst/>
                          <a:latin typeface="ＭＳ 明朝" panose="02020609040205080304" pitchFamily="17" charset="-128"/>
                          <a:ea typeface="ＭＳ 明朝" panose="02020609040205080304" pitchFamily="17" charset="-128"/>
                        </a:rPr>
                        <a:t>有所見判定値</a:t>
                      </a:r>
                      <a:br>
                        <a:rPr lang="zh-TW" altLang="en-US" sz="1200" b="0" i="0" u="none" strike="noStrike">
                          <a:solidFill>
                            <a:srgbClr val="000000"/>
                          </a:solidFill>
                          <a:effectLst/>
                          <a:latin typeface="ＭＳ 明朝" panose="02020609040205080304" pitchFamily="17" charset="-128"/>
                          <a:ea typeface="ＭＳ 明朝" panose="02020609040205080304" pitchFamily="17" charset="-128"/>
                        </a:rPr>
                      </a:br>
                      <a:r>
                        <a:rPr lang="zh-TW" altLang="en-US" sz="1200" b="0" i="0" u="none" strike="noStrike">
                          <a:solidFill>
                            <a:srgbClr val="000000"/>
                          </a:solidFill>
                          <a:effectLst/>
                          <a:latin typeface="ＭＳ 明朝" panose="02020609040205080304" pitchFamily="17" charset="-128"/>
                          <a:ea typeface="ＭＳ 明朝" panose="02020609040205080304" pitchFamily="17" charset="-128"/>
                        </a:rPr>
                        <a:t>（特定保健指導判定値）</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200" b="0" i="0" u="none" strike="noStrike">
                          <a:solidFill>
                            <a:srgbClr val="000000"/>
                          </a:solidFill>
                          <a:effectLst/>
                          <a:latin typeface="ＭＳ 明朝" panose="02020609040205080304" pitchFamily="17" charset="-128"/>
                          <a:ea typeface="ＭＳ 明朝" panose="02020609040205080304" pitchFamily="17" charset="-128"/>
                        </a:rPr>
                        <a:t>受診勧奨判定値</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323850">
                <a:tc rowSpan="3">
                  <a:txBody>
                    <a:bodyPr/>
                    <a:lstStyle/>
                    <a:p>
                      <a:pPr algn="ctr" fontAlgn="ct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肥満</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腹囲</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男性</a:t>
                      </a:r>
                      <a:r>
                        <a:rPr lang="en-US" altLang="ja-JP" sz="1200" b="0" i="0" u="none" strike="noStrike">
                          <a:solidFill>
                            <a:srgbClr val="000000"/>
                          </a:solidFill>
                          <a:effectLst/>
                          <a:latin typeface="ＭＳ 明朝" panose="02020609040205080304" pitchFamily="17" charset="-128"/>
                          <a:ea typeface="ＭＳ 明朝" panose="02020609040205080304" pitchFamily="17" charset="-128"/>
                        </a:rPr>
                        <a:t>85</a:t>
                      </a:r>
                      <a:r>
                        <a:rPr lang="en-US" sz="1200" b="0" i="0" u="none" strike="noStrike">
                          <a:solidFill>
                            <a:srgbClr val="000000"/>
                          </a:solidFill>
                          <a:effectLst/>
                          <a:latin typeface="ＭＳ 明朝" panose="02020609040205080304" pitchFamily="17" charset="-128"/>
                          <a:ea typeface="ＭＳ 明朝" panose="02020609040205080304" pitchFamily="17" charset="-128"/>
                        </a:rPr>
                        <a:t>ｃｍ</a:t>
                      </a: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以上</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altLang="ja-JP" sz="1200" b="0" i="0" u="none" strike="noStrike">
                          <a:solidFill>
                            <a:srgbClr val="000000"/>
                          </a:solidFill>
                          <a:effectLst/>
                          <a:latin typeface="ＭＳ 明朝" panose="02020609040205080304" pitchFamily="17" charset="-128"/>
                          <a:ea typeface="ＭＳ 明朝" panose="02020609040205080304" pitchFamily="17" charset="-128"/>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32385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女性</a:t>
                      </a:r>
                      <a:r>
                        <a:rPr lang="en-US" altLang="ja-JP" sz="1200" b="0" i="0" u="none" strike="noStrike">
                          <a:solidFill>
                            <a:srgbClr val="000000"/>
                          </a:solidFill>
                          <a:effectLst/>
                          <a:latin typeface="ＭＳ 明朝" panose="02020609040205080304" pitchFamily="17" charset="-128"/>
                          <a:ea typeface="ＭＳ 明朝" panose="02020609040205080304" pitchFamily="17" charset="-128"/>
                        </a:rPr>
                        <a:t>90</a:t>
                      </a:r>
                      <a:r>
                        <a:rPr lang="en-US" sz="1200" b="0" i="0" u="none" strike="noStrike">
                          <a:solidFill>
                            <a:srgbClr val="000000"/>
                          </a:solidFill>
                          <a:effectLst/>
                          <a:latin typeface="ＭＳ 明朝" panose="02020609040205080304" pitchFamily="17" charset="-128"/>
                          <a:ea typeface="ＭＳ 明朝" panose="02020609040205080304" pitchFamily="17" charset="-128"/>
                        </a:rPr>
                        <a:t>ｃｍ</a:t>
                      </a: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以上</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 xmlns:a16="http://schemas.microsoft.com/office/drawing/2014/main" val="10002"/>
                  </a:ext>
                </a:extLst>
              </a:tr>
              <a:tr h="323850">
                <a:tc vMerge="1">
                  <a:txBody>
                    <a:bodyPr/>
                    <a:lstStyle/>
                    <a:p>
                      <a:endParaRPr kumimoji="1" lang="ja-JP" altLang="en-US"/>
                    </a:p>
                  </a:txBody>
                  <a:tcPr/>
                </a:tc>
                <a:tc>
                  <a:txBody>
                    <a:bodyPr/>
                    <a:lstStyle/>
                    <a:p>
                      <a:pPr algn="ctr" fontAlgn="ctr"/>
                      <a:r>
                        <a:rPr lang="en-US" sz="1200" b="0" i="0" u="none" strike="noStrike">
                          <a:solidFill>
                            <a:srgbClr val="000000"/>
                          </a:solidFill>
                          <a:effectLst/>
                          <a:latin typeface="ＭＳ 明朝" panose="02020609040205080304" pitchFamily="17" charset="-128"/>
                          <a:ea typeface="ＭＳ 明朝" panose="02020609040205080304" pitchFamily="17" charset="-128"/>
                        </a:rPr>
                        <a:t>BMI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200" b="0" i="0" u="none" strike="noStrike">
                          <a:solidFill>
                            <a:srgbClr val="000000"/>
                          </a:solidFill>
                          <a:effectLst/>
                          <a:latin typeface="ＭＳ 明朝" panose="02020609040205080304" pitchFamily="17" charset="-128"/>
                          <a:ea typeface="ＭＳ 明朝" panose="02020609040205080304" pitchFamily="17" charset="-128"/>
                        </a:rPr>
                        <a:t>25</a:t>
                      </a: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以上</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200" b="0" i="0" u="none" strike="noStrike">
                          <a:solidFill>
                            <a:srgbClr val="000000"/>
                          </a:solidFill>
                          <a:effectLst/>
                          <a:latin typeface="ＭＳ 明朝" panose="02020609040205080304" pitchFamily="17" charset="-128"/>
                          <a:ea typeface="ＭＳ 明朝" panose="02020609040205080304" pitchFamily="17" charset="-128"/>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323850">
                <a:tc rowSpan="2">
                  <a:txBody>
                    <a:bodyPr/>
                    <a:lstStyle/>
                    <a:p>
                      <a:pPr algn="ctr" fontAlgn="ct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血糖</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ＭＳ 明朝" panose="02020609040205080304" pitchFamily="17" charset="-128"/>
                          <a:ea typeface="ＭＳ 明朝" panose="02020609040205080304" pitchFamily="17" charset="-128"/>
                        </a:rPr>
                        <a:t>HbA1c（NGSP</a:t>
                      </a: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値）</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200" b="0" i="0" u="none" strike="noStrike">
                          <a:solidFill>
                            <a:srgbClr val="000000"/>
                          </a:solidFill>
                          <a:effectLst/>
                          <a:latin typeface="ＭＳ 明朝" panose="02020609040205080304" pitchFamily="17" charset="-128"/>
                          <a:ea typeface="ＭＳ 明朝" panose="02020609040205080304" pitchFamily="17" charset="-128"/>
                        </a:rPr>
                        <a:t>5.6</a:t>
                      </a: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％以上</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200" b="0" i="0" u="none" strike="noStrike">
                          <a:solidFill>
                            <a:srgbClr val="000000"/>
                          </a:solidFill>
                          <a:effectLst/>
                          <a:latin typeface="ＭＳ 明朝" panose="02020609040205080304" pitchFamily="17" charset="-128"/>
                          <a:ea typeface="ＭＳ 明朝" panose="02020609040205080304" pitchFamily="17" charset="-128"/>
                        </a:rPr>
                        <a:t>6.5</a:t>
                      </a: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％以上</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323850">
                <a:tc vMerge="1">
                  <a:txBody>
                    <a:bodyPr/>
                    <a:lstStyle/>
                    <a:p>
                      <a:endParaRPr kumimoji="1" lang="ja-JP" altLang="en-US"/>
                    </a:p>
                  </a:txBody>
                  <a:tcPr/>
                </a:tc>
                <a:tc>
                  <a:txBody>
                    <a:bodyPr/>
                    <a:lstStyle/>
                    <a:p>
                      <a:pPr algn="ctr" fontAlgn="ctr"/>
                      <a:r>
                        <a:rPr lang="ja-JP" altLang="en-US" sz="1200" b="0" i="0" u="none" strike="noStrike" dirty="0">
                          <a:solidFill>
                            <a:srgbClr val="000000"/>
                          </a:solidFill>
                          <a:effectLst/>
                          <a:latin typeface="ＭＳ 明朝" panose="02020609040205080304" pitchFamily="17" charset="-128"/>
                          <a:ea typeface="ＭＳ 明朝" panose="02020609040205080304" pitchFamily="17" charset="-128"/>
                        </a:rPr>
                        <a:t>空腹時血糖</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ＭＳ 明朝" panose="02020609040205080304" pitchFamily="17" charset="-128"/>
                          <a:ea typeface="ＭＳ 明朝" panose="02020609040205080304" pitchFamily="17" charset="-128"/>
                        </a:rPr>
                        <a:t>100mg/dl</a:t>
                      </a: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以上</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ＭＳ 明朝" panose="02020609040205080304" pitchFamily="17" charset="-128"/>
                          <a:ea typeface="ＭＳ 明朝" panose="02020609040205080304" pitchFamily="17" charset="-128"/>
                        </a:rPr>
                        <a:t>126mg/dl</a:t>
                      </a: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以上</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323850">
                <a:tc rowSpan="3">
                  <a:txBody>
                    <a:bodyPr/>
                    <a:lstStyle/>
                    <a:p>
                      <a:pPr algn="ctr" fontAlgn="ct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脂質</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effectLst/>
                          <a:latin typeface="ＭＳ 明朝" panose="02020609040205080304" pitchFamily="17" charset="-128"/>
                          <a:ea typeface="ＭＳ 明朝" panose="02020609040205080304" pitchFamily="17" charset="-128"/>
                        </a:rPr>
                        <a:t>中性脂肪</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ＭＳ 明朝" panose="02020609040205080304" pitchFamily="17" charset="-128"/>
                          <a:ea typeface="ＭＳ 明朝" panose="02020609040205080304" pitchFamily="17" charset="-128"/>
                        </a:rPr>
                        <a:t>150mg/dl</a:t>
                      </a: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以上</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ＭＳ 明朝" panose="02020609040205080304" pitchFamily="17" charset="-128"/>
                          <a:ea typeface="ＭＳ 明朝" panose="02020609040205080304" pitchFamily="17" charset="-128"/>
                        </a:rPr>
                        <a:t>300mg/dl</a:t>
                      </a: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以上</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323850">
                <a:tc vMerge="1">
                  <a:txBody>
                    <a:bodyPr/>
                    <a:lstStyle/>
                    <a:p>
                      <a:endParaRPr kumimoji="1" lang="ja-JP" altLang="en-US"/>
                    </a:p>
                  </a:txBody>
                  <a:tcPr/>
                </a:tc>
                <a:tc>
                  <a:txBody>
                    <a:bodyPr/>
                    <a:lstStyle/>
                    <a:p>
                      <a:pPr algn="ctr" fontAlgn="ctr"/>
                      <a:r>
                        <a:rPr lang="en-US" altLang="ja-JP" sz="1200" b="0" i="0" u="none" strike="noStrike">
                          <a:solidFill>
                            <a:srgbClr val="000000"/>
                          </a:solidFill>
                          <a:effectLst/>
                          <a:latin typeface="ＭＳ 明朝" panose="02020609040205080304" pitchFamily="17" charset="-128"/>
                          <a:ea typeface="ＭＳ 明朝" panose="02020609040205080304" pitchFamily="17" charset="-128"/>
                        </a:rPr>
                        <a:t>HDL</a:t>
                      </a: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コレステロール</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ＭＳ 明朝" panose="02020609040205080304" pitchFamily="17" charset="-128"/>
                          <a:ea typeface="ＭＳ 明朝" panose="02020609040205080304" pitchFamily="17" charset="-128"/>
                        </a:rPr>
                        <a:t>40mg/dl</a:t>
                      </a: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未満</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ＭＳ 明朝" panose="02020609040205080304" pitchFamily="17" charset="-128"/>
                          <a:ea typeface="ＭＳ 明朝" panose="02020609040205080304" pitchFamily="17" charset="-128"/>
                        </a:rPr>
                        <a:t>35mg/dl</a:t>
                      </a: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未満</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323850">
                <a:tc vMerge="1">
                  <a:txBody>
                    <a:bodyPr/>
                    <a:lstStyle/>
                    <a:p>
                      <a:endParaRPr kumimoji="1" lang="ja-JP" altLang="en-US"/>
                    </a:p>
                  </a:txBody>
                  <a:tcPr/>
                </a:tc>
                <a:tc>
                  <a:txBody>
                    <a:bodyPr/>
                    <a:lstStyle/>
                    <a:p>
                      <a:pPr algn="ctr" fontAlgn="ctr"/>
                      <a:r>
                        <a:rPr lang="en-US" altLang="ja-JP" sz="1200" b="0" i="0" u="none" strike="noStrike">
                          <a:solidFill>
                            <a:srgbClr val="000000"/>
                          </a:solidFill>
                          <a:effectLst/>
                          <a:latin typeface="ＭＳ 明朝" panose="02020609040205080304" pitchFamily="17" charset="-128"/>
                          <a:ea typeface="ＭＳ 明朝" panose="02020609040205080304" pitchFamily="17" charset="-128"/>
                        </a:rPr>
                        <a:t>LDL</a:t>
                      </a: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コレステロール</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ＭＳ 明朝" panose="02020609040205080304" pitchFamily="17" charset="-128"/>
                          <a:ea typeface="ＭＳ 明朝" panose="02020609040205080304" pitchFamily="17" charset="-128"/>
                        </a:rPr>
                        <a:t>120mg/dl</a:t>
                      </a: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以上</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ＭＳ 明朝" panose="02020609040205080304" pitchFamily="17" charset="-128"/>
                          <a:ea typeface="ＭＳ 明朝" panose="02020609040205080304" pitchFamily="17" charset="-128"/>
                        </a:rPr>
                        <a:t>140mg/dl</a:t>
                      </a: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以上</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323850">
                <a:tc rowSpan="2">
                  <a:txBody>
                    <a:bodyPr/>
                    <a:lstStyle/>
                    <a:p>
                      <a:pPr algn="ctr" fontAlgn="ct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血圧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収縮期血圧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ＭＳ 明朝" panose="02020609040205080304" pitchFamily="17" charset="-128"/>
                          <a:ea typeface="ＭＳ 明朝" panose="02020609040205080304" pitchFamily="17" charset="-128"/>
                        </a:rPr>
                        <a:t>130mmHg</a:t>
                      </a: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以上</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ＭＳ 明朝" panose="02020609040205080304" pitchFamily="17" charset="-128"/>
                          <a:ea typeface="ＭＳ 明朝" panose="02020609040205080304" pitchFamily="17" charset="-128"/>
                        </a:rPr>
                        <a:t>140mmHg</a:t>
                      </a:r>
                      <a:r>
                        <a:rPr lang="ja-JP" altLang="en-US" sz="1200" b="0" i="0" u="none" strike="noStrike">
                          <a:solidFill>
                            <a:srgbClr val="000000"/>
                          </a:solidFill>
                          <a:effectLst/>
                          <a:latin typeface="ＭＳ 明朝" panose="02020609040205080304" pitchFamily="17" charset="-128"/>
                          <a:ea typeface="ＭＳ 明朝" panose="02020609040205080304" pitchFamily="17" charset="-128"/>
                        </a:rPr>
                        <a:t>以上</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9"/>
                  </a:ext>
                </a:extLst>
              </a:tr>
              <a:tr h="323850">
                <a:tc vMerge="1">
                  <a:txBody>
                    <a:bodyPr/>
                    <a:lstStyle/>
                    <a:p>
                      <a:endParaRPr kumimoji="1" lang="ja-JP" altLang="en-US"/>
                    </a:p>
                  </a:txBody>
                  <a:tcPr/>
                </a:tc>
                <a:tc>
                  <a:txBody>
                    <a:bodyPr/>
                    <a:lstStyle/>
                    <a:p>
                      <a:pPr algn="ctr" fontAlgn="ctr"/>
                      <a:r>
                        <a:rPr lang="ja-JP" altLang="en-US" sz="1200" b="0" i="0" u="none" strike="noStrike" dirty="0">
                          <a:solidFill>
                            <a:srgbClr val="000000"/>
                          </a:solidFill>
                          <a:effectLst/>
                          <a:latin typeface="ＭＳ 明朝" panose="02020609040205080304" pitchFamily="17" charset="-128"/>
                          <a:ea typeface="ＭＳ 明朝" panose="02020609040205080304" pitchFamily="17" charset="-128"/>
                        </a:rPr>
                        <a:t>拡張期血圧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ＭＳ 明朝" panose="02020609040205080304" pitchFamily="17" charset="-128"/>
                          <a:ea typeface="ＭＳ 明朝" panose="02020609040205080304" pitchFamily="17" charset="-128"/>
                        </a:rPr>
                        <a:t>85mmHg</a:t>
                      </a:r>
                      <a:r>
                        <a:rPr lang="ja-JP" altLang="en-US" sz="1200" b="0" i="0" u="none" strike="noStrike" dirty="0">
                          <a:solidFill>
                            <a:srgbClr val="000000"/>
                          </a:solidFill>
                          <a:effectLst/>
                          <a:latin typeface="ＭＳ 明朝" panose="02020609040205080304" pitchFamily="17" charset="-128"/>
                          <a:ea typeface="ＭＳ 明朝" panose="02020609040205080304" pitchFamily="17" charset="-128"/>
                        </a:rPr>
                        <a:t>以上</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ＭＳ 明朝" panose="02020609040205080304" pitchFamily="17" charset="-128"/>
                          <a:ea typeface="ＭＳ 明朝" panose="02020609040205080304" pitchFamily="17" charset="-128"/>
                        </a:rPr>
                        <a:t>90mmHg</a:t>
                      </a:r>
                      <a:r>
                        <a:rPr lang="ja-JP" altLang="en-US" sz="1200" b="0" i="0" u="none" strike="noStrike" dirty="0">
                          <a:solidFill>
                            <a:srgbClr val="000000"/>
                          </a:solidFill>
                          <a:effectLst/>
                          <a:latin typeface="ＭＳ 明朝" panose="02020609040205080304" pitchFamily="17" charset="-128"/>
                          <a:ea typeface="ＭＳ 明朝" panose="02020609040205080304" pitchFamily="17" charset="-128"/>
                        </a:rPr>
                        <a:t>以上</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0"/>
                  </a:ext>
                </a:extLst>
              </a:tr>
            </a:tbl>
          </a:graphicData>
        </a:graphic>
      </p:graphicFrame>
      <p:sp>
        <p:nvSpPr>
          <p:cNvPr id="10" name="テキスト ボックス 9"/>
          <p:cNvSpPr txBox="1"/>
          <p:nvPr/>
        </p:nvSpPr>
        <p:spPr>
          <a:xfrm>
            <a:off x="116632" y="0"/>
            <a:ext cx="1960793" cy="338554"/>
          </a:xfrm>
          <a:prstGeom prst="rect">
            <a:avLst/>
          </a:prstGeom>
          <a:noFill/>
        </p:spPr>
        <p:txBody>
          <a:bodyPr wrap="none" rtlCol="0">
            <a:spAutoFit/>
          </a:bodyPr>
          <a:lstStyle/>
          <a:p>
            <a:r>
              <a:rPr lang="en-US" altLang="ja-JP" sz="1600" b="1" dirty="0"/>
              <a:t>2</a:t>
            </a:r>
            <a:r>
              <a:rPr kumimoji="1" lang="en-US" altLang="ja-JP" sz="1600" b="1" dirty="0"/>
              <a:t>.</a:t>
            </a:r>
            <a:r>
              <a:rPr kumimoji="1" lang="ja-JP" altLang="en-US" sz="1600" b="1" dirty="0"/>
              <a:t>判定基準について</a:t>
            </a:r>
          </a:p>
        </p:txBody>
      </p:sp>
    </p:spTree>
    <p:extLst>
      <p:ext uri="{BB962C8B-B14F-4D97-AF65-F5344CB8AC3E}">
        <p14:creationId xmlns:p14="http://schemas.microsoft.com/office/powerpoint/2010/main" val="6661578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88640" y="251520"/>
            <a:ext cx="6172200" cy="360040"/>
          </a:xfrm>
        </p:spPr>
        <p:txBody>
          <a:bodyPr>
            <a:normAutofit/>
          </a:bodyPr>
          <a:lstStyle/>
          <a:p>
            <a:pPr algn="l"/>
            <a:r>
              <a:rPr kumimoji="1" lang="ja-JP" altLang="en-US" sz="1400" dirty="0">
                <a:latin typeface="+mj-ea"/>
              </a:rPr>
              <a:t>（２）主要死因別標準化死亡比（</a:t>
            </a:r>
            <a:r>
              <a:rPr kumimoji="1" lang="en-US" altLang="ja-JP" sz="1400" dirty="0">
                <a:latin typeface="+mj-ea"/>
              </a:rPr>
              <a:t>SMR</a:t>
            </a:r>
            <a:r>
              <a:rPr kumimoji="1" lang="ja-JP" altLang="en-US" sz="1400" dirty="0">
                <a:latin typeface="+mj-ea"/>
              </a:rPr>
              <a:t>）</a:t>
            </a:r>
          </a:p>
        </p:txBody>
      </p:sp>
      <p:sp>
        <p:nvSpPr>
          <p:cNvPr id="3" name="コンテンツ プレースホルダー 2"/>
          <p:cNvSpPr>
            <a:spLocks noGrp="1"/>
          </p:cNvSpPr>
          <p:nvPr>
            <p:ph idx="1"/>
          </p:nvPr>
        </p:nvSpPr>
        <p:spPr>
          <a:xfrm>
            <a:off x="188640" y="539552"/>
            <a:ext cx="6172200" cy="2376264"/>
          </a:xfrm>
        </p:spPr>
        <p:txBody>
          <a:bodyPr>
            <a:normAutofit/>
          </a:bodyPr>
          <a:lstStyle/>
          <a:p>
            <a:pPr marL="0" indent="0">
              <a:buNone/>
            </a:pPr>
            <a:r>
              <a:rPr kumimoji="1" lang="ja-JP" altLang="en-US" sz="1300" dirty="0">
                <a:latin typeface="+mn-ea"/>
              </a:rPr>
              <a:t>標準化死亡比（</a:t>
            </a:r>
            <a:r>
              <a:rPr kumimoji="1" lang="en-US" altLang="ja-JP" sz="1300" dirty="0">
                <a:latin typeface="+mn-ea"/>
              </a:rPr>
              <a:t>SMR</a:t>
            </a:r>
            <a:r>
              <a:rPr kumimoji="1" lang="ja-JP" altLang="en-US" sz="1300" dirty="0">
                <a:latin typeface="+mn-ea"/>
              </a:rPr>
              <a:t>）とは</a:t>
            </a:r>
            <a:endParaRPr kumimoji="1" lang="en-US" altLang="ja-JP" sz="1300" dirty="0">
              <a:latin typeface="+mn-ea"/>
            </a:endParaRPr>
          </a:p>
          <a:p>
            <a:pPr marL="0" indent="0">
              <a:buNone/>
            </a:pPr>
            <a:r>
              <a:rPr lang="ja-JP" altLang="en-US" sz="1300" dirty="0">
                <a:latin typeface="+mn-ea"/>
              </a:rPr>
              <a:t>　死亡率は通常年齢によって大きな違いがあることから、異なった年齢構成を持つ地域別の死亡率を、そのまま比較することはできない。比較を可能にするためには標準的な年齢構成に併せて、地域別の年齢階級別の死亡率を算出して比較する必要がある。</a:t>
            </a:r>
            <a:endParaRPr lang="en-US" altLang="ja-JP" sz="1300" dirty="0">
              <a:latin typeface="+mn-ea"/>
            </a:endParaRPr>
          </a:p>
          <a:p>
            <a:pPr marL="0" indent="0">
              <a:buNone/>
            </a:pPr>
            <a:r>
              <a:rPr lang="ja-JP" altLang="en-US" sz="1300" dirty="0">
                <a:latin typeface="+mn-ea"/>
              </a:rPr>
              <a:t>　標準化死亡比は、基準死亡率（人口</a:t>
            </a:r>
            <a:r>
              <a:rPr lang="en-US" altLang="ja-JP" sz="1300" dirty="0">
                <a:latin typeface="+mn-ea"/>
              </a:rPr>
              <a:t>10</a:t>
            </a:r>
            <a:r>
              <a:rPr lang="ja-JP" altLang="en-US" sz="1300" dirty="0">
                <a:latin typeface="+mn-ea"/>
              </a:rPr>
              <a:t>万対の死亡数）を対象地域に当てはめた場合に、計算により求められる期待される死亡数と実際に観察された死亡数とを比較するものである。</a:t>
            </a:r>
            <a:endParaRPr lang="en-US" altLang="ja-JP" sz="1300" dirty="0">
              <a:latin typeface="+mn-ea"/>
            </a:endParaRPr>
          </a:p>
          <a:p>
            <a:pPr marL="0" indent="0">
              <a:buNone/>
            </a:pPr>
            <a:r>
              <a:rPr lang="ja-JP" altLang="en-US" sz="1300" dirty="0">
                <a:latin typeface="+mn-ea"/>
              </a:rPr>
              <a:t>　国の平均を</a:t>
            </a:r>
            <a:r>
              <a:rPr lang="en-US" altLang="ja-JP" sz="1300" dirty="0">
                <a:latin typeface="+mn-ea"/>
              </a:rPr>
              <a:t>100</a:t>
            </a:r>
            <a:r>
              <a:rPr lang="ja-JP" altLang="en-US" sz="1300" dirty="0">
                <a:latin typeface="+mn-ea"/>
              </a:rPr>
              <a:t>としており、標準化死亡比が</a:t>
            </a:r>
            <a:r>
              <a:rPr lang="en-US" altLang="ja-JP" sz="1300" dirty="0">
                <a:latin typeface="+mn-ea"/>
              </a:rPr>
              <a:t>100</a:t>
            </a:r>
            <a:r>
              <a:rPr lang="ja-JP" altLang="en-US" sz="1300" dirty="0">
                <a:latin typeface="+mn-ea"/>
              </a:rPr>
              <a:t>以上の場合は、国の平均よりも死亡率が多いと判断され、</a:t>
            </a:r>
            <a:r>
              <a:rPr lang="en-US" altLang="ja-JP" sz="1300" dirty="0">
                <a:latin typeface="+mn-ea"/>
              </a:rPr>
              <a:t>100</a:t>
            </a:r>
            <a:r>
              <a:rPr lang="ja-JP" altLang="en-US" sz="1300" dirty="0">
                <a:latin typeface="+mn-ea"/>
              </a:rPr>
              <a:t>以下の場合は、死亡率が低いと判断される。</a:t>
            </a:r>
            <a:endParaRPr lang="en-US" altLang="ja-JP" sz="1100" dirty="0">
              <a:latin typeface="+mn-ea"/>
            </a:endParaRPr>
          </a:p>
          <a:p>
            <a:pPr marL="0" indent="0">
              <a:buNone/>
            </a:pPr>
            <a:endParaRPr lang="en-US" altLang="ja-JP" sz="11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buNone/>
            </a:pPr>
            <a:endParaRPr lang="en-US" altLang="ja-JP" sz="1000" dirty="0">
              <a:latin typeface="+mn-ea"/>
            </a:endParaRPr>
          </a:p>
          <a:p>
            <a:pPr marL="0" indent="0" algn="r">
              <a:buNone/>
            </a:pPr>
            <a:endParaRPr lang="en-US" altLang="ja-JP" sz="1000" dirty="0">
              <a:latin typeface="+mn-ea"/>
            </a:endParaRPr>
          </a:p>
          <a:p>
            <a:pPr marL="0" indent="0" algn="r">
              <a:buNone/>
            </a:pPr>
            <a:endParaRPr lang="en-US" altLang="ja-JP" sz="1000" dirty="0">
              <a:latin typeface="+mn-ea"/>
            </a:endParaRPr>
          </a:p>
        </p:txBody>
      </p:sp>
      <p:sp>
        <p:nvSpPr>
          <p:cNvPr id="4" name="スライド番号プレースホルダー 3"/>
          <p:cNvSpPr>
            <a:spLocks noGrp="1"/>
          </p:cNvSpPr>
          <p:nvPr>
            <p:ph type="sldNum" sz="quarter" idx="12"/>
          </p:nvPr>
        </p:nvSpPr>
        <p:spPr/>
        <p:txBody>
          <a:bodyPr/>
          <a:lstStyle/>
          <a:p>
            <a:r>
              <a:rPr lang="en-US" altLang="ja-JP" dirty="0">
                <a:solidFill>
                  <a:srgbClr val="959595"/>
                </a:solidFill>
              </a:rPr>
              <a:t>5</a:t>
            </a:r>
            <a:endParaRPr kumimoji="1" lang="ja-JP" altLang="en-US" dirty="0">
              <a:solidFill>
                <a:srgbClr val="959595"/>
              </a:solidFill>
            </a:endParaRPr>
          </a:p>
        </p:txBody>
      </p:sp>
      <p:sp>
        <p:nvSpPr>
          <p:cNvPr id="8" name="タイトル 1"/>
          <p:cNvSpPr txBox="1">
            <a:spLocks/>
          </p:cNvSpPr>
          <p:nvPr/>
        </p:nvSpPr>
        <p:spPr>
          <a:xfrm>
            <a:off x="188640" y="8015031"/>
            <a:ext cx="6172200" cy="59211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1100" dirty="0">
                <a:latin typeface="+mj-ea"/>
              </a:rPr>
              <a:t>栃木県・国と比べて標準化死亡比が高い疾患は、男性：急性心筋梗塞、脳内出血　女性：脳内出血、脳梗塞である。</a:t>
            </a:r>
            <a:endParaRPr lang="en-US" altLang="ja-JP" sz="1100" dirty="0">
              <a:latin typeface="+mj-ea"/>
            </a:endParaRPr>
          </a:p>
          <a:p>
            <a:pPr algn="l"/>
            <a:r>
              <a:rPr lang="ja-JP" altLang="en-US" sz="1100" dirty="0">
                <a:latin typeface="+mj-ea"/>
              </a:rPr>
              <a:t>上記疾患の標準化死亡比は、いずれも経年的にも増加している。</a:t>
            </a:r>
            <a:endParaRPr lang="en-US" altLang="ja-JP" sz="1100" dirty="0">
              <a:latin typeface="+mj-ea"/>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6701" y="2915816"/>
            <a:ext cx="6726739" cy="2420111"/>
          </a:xfrm>
          <a:prstGeom prst="rect">
            <a:avLst/>
          </a:prstGeom>
          <a:noFill/>
          <a:ln w="6350">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5673" y="5364088"/>
            <a:ext cx="6727767" cy="2420111"/>
          </a:xfrm>
          <a:prstGeom prst="rect">
            <a:avLst/>
          </a:prstGeom>
          <a:noFill/>
          <a:ln w="6350">
            <a:solidFill>
              <a:schemeClr val="bg1">
                <a:lumMod val="8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テキスト ボックス 5"/>
          <p:cNvSpPr txBox="1"/>
          <p:nvPr/>
        </p:nvSpPr>
        <p:spPr>
          <a:xfrm>
            <a:off x="0" y="7772830"/>
            <a:ext cx="1754006" cy="230832"/>
          </a:xfrm>
          <a:prstGeom prst="rect">
            <a:avLst/>
          </a:prstGeom>
          <a:noFill/>
        </p:spPr>
        <p:txBody>
          <a:bodyPr wrap="none" rtlCol="0">
            <a:spAutoFit/>
          </a:bodyPr>
          <a:lstStyle/>
          <a:p>
            <a:r>
              <a:rPr lang="ja-JP" altLang="en-US" sz="900" dirty="0">
                <a:latin typeface="+mn-ea"/>
              </a:rPr>
              <a:t>出典：政府統計窓口（</a:t>
            </a:r>
            <a:r>
              <a:rPr lang="en-US" altLang="ja-JP" sz="900" dirty="0">
                <a:latin typeface="+mn-ea"/>
              </a:rPr>
              <a:t>E-stat</a:t>
            </a:r>
            <a:r>
              <a:rPr lang="ja-JP" altLang="en-US" sz="900" dirty="0">
                <a:latin typeface="+mn-ea"/>
              </a:rPr>
              <a:t>）より</a:t>
            </a:r>
            <a:endParaRPr lang="en-US" altLang="ja-JP" sz="900" dirty="0">
              <a:latin typeface="+mn-ea"/>
            </a:endParaRPr>
          </a:p>
        </p:txBody>
      </p:sp>
      <p:sp>
        <p:nvSpPr>
          <p:cNvPr id="5" name="テキスト ボックス 4"/>
          <p:cNvSpPr txBox="1"/>
          <p:nvPr/>
        </p:nvSpPr>
        <p:spPr>
          <a:xfrm>
            <a:off x="39570" y="2617699"/>
            <a:ext cx="5872120" cy="261610"/>
          </a:xfrm>
          <a:prstGeom prst="rect">
            <a:avLst/>
          </a:prstGeom>
          <a:noFill/>
        </p:spPr>
        <p:txBody>
          <a:bodyPr wrap="none" rtlCol="0">
            <a:spAutoFit/>
          </a:bodyPr>
          <a:lstStyle/>
          <a:p>
            <a:pPr lvl="0">
              <a:spcBef>
                <a:spcPct val="20000"/>
              </a:spcBef>
            </a:pPr>
            <a:r>
              <a:rPr lang="ja-JP" altLang="en-US" sz="1100" dirty="0">
                <a:solidFill>
                  <a:prstClr val="black"/>
                </a:solidFill>
                <a:latin typeface="ＭＳ Ｐ明朝" panose="02020600040205080304" pitchFamily="18" charset="-128"/>
              </a:rPr>
              <a:t>標準化死亡比　主要死因・性・都道府県・保健所・市区町村別（平成</a:t>
            </a:r>
            <a:r>
              <a:rPr lang="en-US" altLang="ja-JP" sz="1100" dirty="0">
                <a:solidFill>
                  <a:prstClr val="black"/>
                </a:solidFill>
                <a:latin typeface="ＭＳ Ｐ明朝" panose="02020600040205080304" pitchFamily="18" charset="-128"/>
              </a:rPr>
              <a:t>15</a:t>
            </a:r>
            <a:r>
              <a:rPr lang="ja-JP" altLang="en-US" sz="1100" dirty="0">
                <a:solidFill>
                  <a:prstClr val="black"/>
                </a:solidFill>
                <a:latin typeface="ＭＳ Ｐ明朝" panose="02020600040205080304" pitchFamily="18" charset="-128"/>
              </a:rPr>
              <a:t>～</a:t>
            </a:r>
            <a:r>
              <a:rPr lang="en-US" altLang="ja-JP" sz="1100" dirty="0">
                <a:solidFill>
                  <a:prstClr val="black"/>
                </a:solidFill>
                <a:latin typeface="ＭＳ Ｐ明朝" panose="02020600040205080304" pitchFamily="18" charset="-128"/>
              </a:rPr>
              <a:t>19</a:t>
            </a:r>
            <a:r>
              <a:rPr lang="ja-JP" altLang="en-US" sz="1100" dirty="0">
                <a:solidFill>
                  <a:prstClr val="black"/>
                </a:solidFill>
                <a:latin typeface="ＭＳ Ｐ明朝" panose="02020600040205080304" pitchFamily="18" charset="-128"/>
              </a:rPr>
              <a:t>年、平成</a:t>
            </a:r>
            <a:r>
              <a:rPr lang="en-US" altLang="ja-JP" sz="1100" dirty="0">
                <a:solidFill>
                  <a:prstClr val="black"/>
                </a:solidFill>
                <a:latin typeface="ＭＳ Ｐ明朝" panose="02020600040205080304" pitchFamily="18" charset="-128"/>
              </a:rPr>
              <a:t>20</a:t>
            </a:r>
            <a:r>
              <a:rPr lang="ja-JP" altLang="en-US" sz="1100" dirty="0">
                <a:solidFill>
                  <a:prstClr val="black"/>
                </a:solidFill>
                <a:latin typeface="ＭＳ Ｐ明朝" panose="02020600040205080304" pitchFamily="18" charset="-128"/>
              </a:rPr>
              <a:t>年～</a:t>
            </a:r>
            <a:r>
              <a:rPr lang="en-US" altLang="ja-JP" sz="1100" dirty="0">
                <a:solidFill>
                  <a:prstClr val="black"/>
                </a:solidFill>
                <a:latin typeface="ＭＳ Ｐ明朝" panose="02020600040205080304" pitchFamily="18" charset="-128"/>
              </a:rPr>
              <a:t>24</a:t>
            </a:r>
            <a:r>
              <a:rPr lang="ja-JP" altLang="en-US" sz="1100" dirty="0">
                <a:solidFill>
                  <a:prstClr val="black"/>
                </a:solidFill>
                <a:latin typeface="ＭＳ Ｐ明朝" panose="02020600040205080304" pitchFamily="18" charset="-128"/>
              </a:rPr>
              <a:t>年）</a:t>
            </a:r>
            <a:endParaRPr lang="en-US" altLang="ja-JP" sz="1100" dirty="0">
              <a:solidFill>
                <a:prstClr val="black"/>
              </a:solidFill>
              <a:latin typeface="ＭＳ Ｐ明朝" panose="02020600040205080304" pitchFamily="18" charset="-128"/>
            </a:endParaRPr>
          </a:p>
        </p:txBody>
      </p:sp>
    </p:spTree>
    <p:extLst>
      <p:ext uri="{BB962C8B-B14F-4D97-AF65-F5344CB8AC3E}">
        <p14:creationId xmlns:p14="http://schemas.microsoft.com/office/powerpoint/2010/main" val="412596003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12"/>
          <p:cNvSpPr>
            <a:spLocks noGrp="1"/>
          </p:cNvSpPr>
          <p:nvPr>
            <p:ph type="sldNum" sz="quarter" idx="12"/>
          </p:nvPr>
        </p:nvSpPr>
        <p:spPr>
          <a:xfrm>
            <a:off x="2628900" y="8783668"/>
            <a:ext cx="1600200" cy="485775"/>
          </a:xfrm>
        </p:spPr>
        <p:txBody>
          <a:bodyPr/>
          <a:lstStyle/>
          <a:p>
            <a:r>
              <a:rPr kumimoji="1" lang="en-US" altLang="ja-JP" dirty="0" smtClean="0">
                <a:latin typeface="ＭＳ 明朝"/>
                <a:ea typeface="ＭＳ 明朝"/>
              </a:rPr>
              <a:t>77</a:t>
            </a:r>
            <a:endParaRPr kumimoji="1" lang="ja-JP" altLang="en-US" dirty="0">
              <a:latin typeface="ＭＳ 明朝"/>
              <a:ea typeface="ＭＳ 明朝"/>
            </a:endParaRPr>
          </a:p>
        </p:txBody>
      </p:sp>
      <p:graphicFrame>
        <p:nvGraphicFramePr>
          <p:cNvPr id="8" name="表 7"/>
          <p:cNvGraphicFramePr>
            <a:graphicFrameLocks noGrp="1"/>
          </p:cNvGraphicFramePr>
          <p:nvPr>
            <p:extLst>
              <p:ext uri="{D42A27DB-BD31-4B8C-83A1-F6EECF244321}">
                <p14:modId xmlns:p14="http://schemas.microsoft.com/office/powerpoint/2010/main" val="749343381"/>
              </p:ext>
            </p:extLst>
          </p:nvPr>
        </p:nvGraphicFramePr>
        <p:xfrm>
          <a:off x="188648" y="755576"/>
          <a:ext cx="6192000" cy="8169725"/>
        </p:xfrm>
        <a:graphic>
          <a:graphicData uri="http://schemas.openxmlformats.org/drawingml/2006/table">
            <a:tbl>
              <a:tblPr/>
              <a:tblGrid>
                <a:gridCol w="1085766">
                  <a:extLst>
                    <a:ext uri="{9D8B030D-6E8A-4147-A177-3AD203B41FA5}">
                      <a16:colId xmlns="" xmlns:a16="http://schemas.microsoft.com/office/drawing/2014/main" val="20000"/>
                    </a:ext>
                  </a:extLst>
                </a:gridCol>
                <a:gridCol w="5106234">
                  <a:extLst>
                    <a:ext uri="{9D8B030D-6E8A-4147-A177-3AD203B41FA5}">
                      <a16:colId xmlns="" xmlns:a16="http://schemas.microsoft.com/office/drawing/2014/main" val="20001"/>
                    </a:ext>
                  </a:extLst>
                </a:gridCol>
              </a:tblGrid>
              <a:tr h="219256">
                <a:tc>
                  <a:txBody>
                    <a:bodyPr/>
                    <a:lstStyle/>
                    <a:p>
                      <a:pPr algn="l" fontAlgn="ctr"/>
                      <a:r>
                        <a:rPr lang="ja-JP" altLang="en-US" sz="1400" b="1" i="0" u="none" strike="noStrike" dirty="0">
                          <a:solidFill>
                            <a:srgbClr val="000000"/>
                          </a:solidFill>
                          <a:effectLst/>
                          <a:latin typeface="ＭＳ 明朝"/>
                          <a:ea typeface="ＭＳ 明朝"/>
                        </a:rPr>
                        <a:t>積極的支援</a:t>
                      </a:r>
                    </a:p>
                  </a:txBody>
                  <a:tcPr marL="7562" marR="7562" marT="7562"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1000" b="0" i="0" u="none" strike="noStrike" dirty="0">
                        <a:solidFill>
                          <a:srgbClr val="000000"/>
                        </a:solidFill>
                        <a:effectLst/>
                        <a:latin typeface="ＭＳ 明朝"/>
                        <a:ea typeface="ＭＳ 明朝"/>
                      </a:endParaRPr>
                    </a:p>
                  </a:txBody>
                  <a:tcPr marL="7562" marR="7562" marT="7562"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517809">
                <a:tc>
                  <a:txBody>
                    <a:bodyPr/>
                    <a:lstStyle/>
                    <a:p>
                      <a:pPr marL="88900" indent="0" algn="l" fontAlgn="ctr"/>
                      <a:r>
                        <a:rPr lang="ja-JP" altLang="en-US" sz="1000" b="0" i="0" u="none" strike="noStrike" dirty="0">
                          <a:solidFill>
                            <a:srgbClr val="000000"/>
                          </a:solidFill>
                          <a:effectLst/>
                          <a:latin typeface="ＭＳ 明朝"/>
                          <a:ea typeface="ＭＳ 明朝"/>
                        </a:rPr>
                        <a:t>目的</a:t>
                      </a:r>
                    </a:p>
                  </a:txBody>
                  <a:tcPr marL="7562" marR="7562" marT="7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altLang="ja-JP" sz="1000" b="0" i="0" u="none" strike="noStrike" dirty="0">
                          <a:solidFill>
                            <a:srgbClr val="000000"/>
                          </a:solidFill>
                          <a:effectLst/>
                          <a:latin typeface="ＭＳ 明朝"/>
                          <a:ea typeface="ＭＳ 明朝"/>
                        </a:rPr>
                        <a:t>｢</a:t>
                      </a:r>
                      <a:r>
                        <a:rPr lang="ja-JP" altLang="en-US" sz="1000" b="0" i="0" u="none" strike="noStrike" dirty="0">
                          <a:solidFill>
                            <a:srgbClr val="000000"/>
                          </a:solidFill>
                          <a:effectLst/>
                          <a:latin typeface="ＭＳ 明朝"/>
                          <a:ea typeface="ＭＳ 明朝"/>
                        </a:rPr>
                        <a:t>動機づけ支援</a:t>
                      </a:r>
                      <a:r>
                        <a:rPr lang="en-US" altLang="ja-JP" sz="1000" b="0" i="0" u="none" strike="noStrike" dirty="0">
                          <a:solidFill>
                            <a:srgbClr val="000000"/>
                          </a:solidFill>
                          <a:effectLst/>
                          <a:latin typeface="ＭＳ 明朝"/>
                          <a:ea typeface="ＭＳ 明朝"/>
                        </a:rPr>
                        <a:t>｣</a:t>
                      </a:r>
                      <a:r>
                        <a:rPr lang="ja-JP" altLang="en-US" sz="1000" b="0" i="0" u="none" strike="noStrike" dirty="0">
                          <a:solidFill>
                            <a:srgbClr val="000000"/>
                          </a:solidFill>
                          <a:effectLst/>
                          <a:latin typeface="ＭＳ 明朝"/>
                          <a:ea typeface="ＭＳ 明朝"/>
                        </a:rPr>
                        <a:t>に加えて、定期的･継続的な支援により、対象者が自らの生活習慣を振り返り、行動目標を設定し、目標達成に向けた実践</a:t>
                      </a:r>
                      <a:r>
                        <a:rPr lang="en-US" altLang="ja-JP" sz="1000" b="0" i="0" u="none" strike="noStrike" dirty="0">
                          <a:solidFill>
                            <a:srgbClr val="000000"/>
                          </a:solidFill>
                          <a:effectLst/>
                          <a:latin typeface="ＭＳ 明朝"/>
                          <a:ea typeface="ＭＳ 明朝"/>
                        </a:rPr>
                        <a:t>(</a:t>
                      </a:r>
                      <a:r>
                        <a:rPr lang="ja-JP" altLang="en-US" sz="1000" b="0" i="0" u="none" strike="noStrike" dirty="0">
                          <a:solidFill>
                            <a:srgbClr val="000000"/>
                          </a:solidFill>
                          <a:effectLst/>
                          <a:latin typeface="ＭＳ 明朝"/>
                          <a:ea typeface="ＭＳ 明朝"/>
                        </a:rPr>
                        <a:t>行動</a:t>
                      </a:r>
                      <a:r>
                        <a:rPr lang="en-US" altLang="ja-JP" sz="1000" b="0" i="0" u="none" strike="noStrike" dirty="0">
                          <a:solidFill>
                            <a:srgbClr val="000000"/>
                          </a:solidFill>
                          <a:effectLst/>
                          <a:latin typeface="ＭＳ 明朝"/>
                          <a:ea typeface="ＭＳ 明朝"/>
                        </a:rPr>
                        <a:t>)</a:t>
                      </a:r>
                      <a:r>
                        <a:rPr lang="ja-JP" altLang="en-US" sz="1000" b="0" i="0" u="none" strike="noStrike" dirty="0">
                          <a:solidFill>
                            <a:srgbClr val="000000"/>
                          </a:solidFill>
                          <a:effectLst/>
                          <a:latin typeface="ＭＳ 明朝"/>
                          <a:ea typeface="ＭＳ 明朝"/>
                        </a:rPr>
                        <a:t>に取り組みながら、支援プログラム終了後には、その生活が継続できることを目指す。</a:t>
                      </a:r>
                    </a:p>
                  </a:txBody>
                  <a:tcPr marL="7562" marR="7562" marT="7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397738">
                <a:tc>
                  <a:txBody>
                    <a:bodyPr/>
                    <a:lstStyle/>
                    <a:p>
                      <a:pPr marL="88900" indent="0" algn="l" fontAlgn="ctr"/>
                      <a:r>
                        <a:rPr lang="ja-JP" altLang="en-US" sz="1000" b="0" i="0" u="none" strike="noStrike" dirty="0">
                          <a:solidFill>
                            <a:srgbClr val="000000"/>
                          </a:solidFill>
                          <a:effectLst/>
                          <a:latin typeface="ＭＳ 明朝"/>
                          <a:ea typeface="ＭＳ 明朝"/>
                        </a:rPr>
                        <a:t>対象者</a:t>
                      </a:r>
                    </a:p>
                  </a:txBody>
                  <a:tcPr marL="7562" marR="7562" marT="7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ja-JP" altLang="en-US" sz="1000" b="0" i="0" u="none" strike="noStrike" dirty="0">
                          <a:solidFill>
                            <a:srgbClr val="000000"/>
                          </a:solidFill>
                          <a:effectLst/>
                          <a:latin typeface="ＭＳ 明朝"/>
                          <a:ea typeface="ＭＳ 明朝"/>
                        </a:rPr>
                        <a:t>健診結果･質問票から、生活習慣の改善が必要な者で、そのために専門職による継続的できめ細やかな支援が必要な者。</a:t>
                      </a:r>
                    </a:p>
                  </a:txBody>
                  <a:tcPr marL="7562" marR="7562" marT="7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277666">
                <a:tc>
                  <a:txBody>
                    <a:bodyPr/>
                    <a:lstStyle/>
                    <a:p>
                      <a:pPr marL="88900" indent="0" algn="l" fontAlgn="ctr"/>
                      <a:r>
                        <a:rPr lang="ja-JP" altLang="en-US" sz="1000" b="0" i="0" u="none" strike="noStrike">
                          <a:solidFill>
                            <a:srgbClr val="000000"/>
                          </a:solidFill>
                          <a:effectLst/>
                          <a:latin typeface="ＭＳ 明朝"/>
                          <a:ea typeface="ＭＳ 明朝"/>
                        </a:rPr>
                        <a:t>支援期間･頻度</a:t>
                      </a:r>
                      <a:endParaRPr lang="ja-JP" altLang="en-US" sz="1000" b="0" i="0" u="none" strike="noStrike" dirty="0">
                        <a:solidFill>
                          <a:srgbClr val="000000"/>
                        </a:solidFill>
                        <a:effectLst/>
                        <a:latin typeface="ＭＳ 明朝"/>
                        <a:ea typeface="ＭＳ 明朝"/>
                      </a:endParaRPr>
                    </a:p>
                  </a:txBody>
                  <a:tcPr marL="7562" marR="7562" marT="7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altLang="ja-JP" sz="1000" b="0" i="0" u="none" strike="noStrike" dirty="0">
                          <a:solidFill>
                            <a:srgbClr val="000000"/>
                          </a:solidFill>
                          <a:effectLst/>
                          <a:latin typeface="ＭＳ 明朝"/>
                          <a:ea typeface="ＭＳ 明朝"/>
                        </a:rPr>
                        <a:t>3</a:t>
                      </a:r>
                      <a:r>
                        <a:rPr lang="ja-JP" altLang="en-US" sz="1000" b="0" i="0" u="none" strike="noStrike" dirty="0">
                          <a:solidFill>
                            <a:srgbClr val="000000"/>
                          </a:solidFill>
                          <a:effectLst/>
                          <a:latin typeface="ＭＳ 明朝"/>
                          <a:ea typeface="ＭＳ 明朝"/>
                        </a:rPr>
                        <a:t>カ月以上継続的に支援する。</a:t>
                      </a:r>
                    </a:p>
                  </a:txBody>
                  <a:tcPr marL="7562" marR="7562" marT="7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1328295">
                <a:tc rowSpan="4">
                  <a:txBody>
                    <a:bodyPr/>
                    <a:lstStyle/>
                    <a:p>
                      <a:pPr marL="88900" indent="0" algn="l" fontAlgn="ctr"/>
                      <a:r>
                        <a:rPr lang="ja-JP" altLang="en-US" sz="1000" b="0" i="0" u="none" strike="noStrike" dirty="0">
                          <a:solidFill>
                            <a:srgbClr val="000000"/>
                          </a:solidFill>
                          <a:effectLst/>
                          <a:latin typeface="ＭＳ 明朝"/>
                          <a:ea typeface="ＭＳ 明朝"/>
                        </a:rPr>
                        <a:t>支援内容</a:t>
                      </a:r>
                    </a:p>
                  </a:txBody>
                  <a:tcPr marL="7562" marR="7562" marT="7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ja-JP" altLang="en-US" sz="1000" b="0" i="0" u="none" strike="noStrike" dirty="0">
                          <a:solidFill>
                            <a:srgbClr val="000000"/>
                          </a:solidFill>
                          <a:effectLst/>
                          <a:latin typeface="ＭＳ 明朝"/>
                          <a:ea typeface="ＭＳ 明朝"/>
                        </a:rPr>
                        <a:t>詳細な質問票において対象者の生活習慣や行動変容のステージ</a:t>
                      </a:r>
                      <a:r>
                        <a:rPr lang="en-US" altLang="ja-JP" sz="1000" b="0" i="0" u="none" strike="noStrike" dirty="0">
                          <a:solidFill>
                            <a:srgbClr val="000000"/>
                          </a:solidFill>
                          <a:effectLst/>
                          <a:latin typeface="ＭＳ 明朝"/>
                          <a:ea typeface="ＭＳ 明朝"/>
                        </a:rPr>
                        <a:t>(</a:t>
                      </a:r>
                      <a:r>
                        <a:rPr lang="ja-JP" altLang="en-US" sz="1000" b="0" i="0" u="none" strike="noStrike" dirty="0">
                          <a:solidFill>
                            <a:srgbClr val="000000"/>
                          </a:solidFill>
                          <a:effectLst/>
                          <a:latin typeface="ＭＳ 明朝"/>
                          <a:ea typeface="ＭＳ 明朝"/>
                        </a:rPr>
                        <a:t>準備状態</a:t>
                      </a:r>
                      <a:r>
                        <a:rPr lang="en-US" altLang="ja-JP" sz="1000" b="0" i="0" u="none" strike="noStrike" dirty="0">
                          <a:solidFill>
                            <a:srgbClr val="000000"/>
                          </a:solidFill>
                          <a:effectLst/>
                          <a:latin typeface="ＭＳ 明朝"/>
                          <a:ea typeface="ＭＳ 明朝"/>
                        </a:rPr>
                        <a:t>)</a:t>
                      </a:r>
                      <a:r>
                        <a:rPr lang="ja-JP" altLang="en-US" sz="1000" b="0" i="0" u="none" strike="noStrike" dirty="0">
                          <a:solidFill>
                            <a:srgbClr val="000000"/>
                          </a:solidFill>
                          <a:effectLst/>
                          <a:latin typeface="ＭＳ 明朝"/>
                          <a:ea typeface="ＭＳ 明朝"/>
                        </a:rPr>
                        <a:t>を把握し、健診結果やその経年変化等から、対象者自らが自分の身体に起こっている変化への理解を促すとともに、対象者の健康に関する考えを受け止め、対象者が考える将来の生活像を明確にする。その上で、行動変容の必要性を実感できるような働きかけを行い、具体的に実践可能な行動目標を対象者が選択できるように支援する。</a:t>
                      </a:r>
                      <a:br>
                        <a:rPr lang="ja-JP" altLang="en-US" sz="1000" b="0" i="0" u="none" strike="noStrike" dirty="0">
                          <a:solidFill>
                            <a:srgbClr val="000000"/>
                          </a:solidFill>
                          <a:effectLst/>
                          <a:latin typeface="ＭＳ 明朝"/>
                          <a:ea typeface="ＭＳ 明朝"/>
                        </a:rPr>
                      </a:br>
                      <a:r>
                        <a:rPr lang="ja-JP" altLang="en-US" sz="1000" b="0" i="0" u="none" strike="noStrike" dirty="0">
                          <a:solidFill>
                            <a:srgbClr val="000000"/>
                          </a:solidFill>
                          <a:effectLst/>
                          <a:latin typeface="ＭＳ 明朝"/>
                          <a:ea typeface="ＭＳ 明朝"/>
                        </a:rPr>
                        <a:t>支援者は対象者の行動目標を達成するために必要な支援計画をたて、行動が継続できるように定期的･継続的に介入する。積極的支援期間を終了するときには、対象者が改善した行動を継続するように意識付けを行う必要がある。</a:t>
                      </a:r>
                    </a:p>
                  </a:txBody>
                  <a:tcPr marL="7562" marR="7562" marT="7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357285">
                <a:tc vMerge="1">
                  <a:txBody>
                    <a:bodyPr/>
                    <a:lstStyle/>
                    <a:p>
                      <a:endParaRPr kumimoji="1" lang="ja-JP" altLang="en-US"/>
                    </a:p>
                  </a:txBody>
                  <a:tcPr/>
                </a:tc>
                <a:tc>
                  <a:txBody>
                    <a:bodyPr/>
                    <a:lstStyle/>
                    <a:p>
                      <a:pPr marL="180975" indent="-92075" algn="l" fontAlgn="ctr"/>
                      <a:r>
                        <a:rPr lang="en-US" altLang="ja-JP" sz="1000" b="0" i="0" u="none" strike="noStrike" dirty="0">
                          <a:solidFill>
                            <a:srgbClr val="000000"/>
                          </a:solidFill>
                          <a:effectLst/>
                          <a:latin typeface="ＭＳ 明朝"/>
                          <a:ea typeface="ＭＳ 明朝"/>
                        </a:rPr>
                        <a:t>a</a:t>
                      </a:r>
                      <a:r>
                        <a:rPr lang="ja-JP" altLang="en-US" sz="1000" b="0" i="0" u="none" strike="noStrike" dirty="0">
                          <a:solidFill>
                            <a:srgbClr val="000000"/>
                          </a:solidFill>
                          <a:effectLst/>
                          <a:latin typeface="ＭＳ 明朝"/>
                          <a:ea typeface="ＭＳ 明朝"/>
                        </a:rPr>
                        <a:t> 初回時の面接による支援</a:t>
                      </a:r>
                      <a:br>
                        <a:rPr lang="ja-JP" altLang="en-US" sz="1000" b="0" i="0" u="none" strike="noStrike" dirty="0">
                          <a:solidFill>
                            <a:srgbClr val="000000"/>
                          </a:solidFill>
                          <a:effectLst/>
                          <a:latin typeface="ＭＳ 明朝"/>
                          <a:ea typeface="ＭＳ 明朝"/>
                        </a:rPr>
                      </a:br>
                      <a:r>
                        <a:rPr lang="ja-JP" altLang="en-US" sz="1000" b="0" i="0" u="none" strike="noStrike" dirty="0">
                          <a:solidFill>
                            <a:srgbClr val="000000"/>
                          </a:solidFill>
                          <a:effectLst/>
                          <a:latin typeface="ＭＳ 明朝"/>
                          <a:ea typeface="ＭＳ 明朝"/>
                        </a:rPr>
                        <a:t>● 動機づけ支援と同様の支援</a:t>
                      </a:r>
                    </a:p>
                  </a:txBody>
                  <a:tcPr marL="7562" marR="7562" marT="7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2143710">
                <a:tc vMerge="1">
                  <a:txBody>
                    <a:bodyPr/>
                    <a:lstStyle/>
                    <a:p>
                      <a:endParaRPr kumimoji="1" lang="ja-JP" altLang="en-US"/>
                    </a:p>
                  </a:txBody>
                  <a:tcPr/>
                </a:tc>
                <a:tc>
                  <a:txBody>
                    <a:bodyPr/>
                    <a:lstStyle/>
                    <a:p>
                      <a:pPr marL="180975" indent="-92075" algn="l" fontAlgn="ctr"/>
                      <a:r>
                        <a:rPr lang="en-US" altLang="ja-JP" sz="1000" b="0" i="0" u="none" strike="noStrike" dirty="0">
                          <a:solidFill>
                            <a:srgbClr val="000000"/>
                          </a:solidFill>
                          <a:effectLst/>
                          <a:latin typeface="ＭＳ 明朝"/>
                          <a:ea typeface="ＭＳ 明朝"/>
                        </a:rPr>
                        <a:t>b</a:t>
                      </a:r>
                      <a:r>
                        <a:rPr lang="ja-JP" altLang="en-US" sz="1000" b="0" i="0" u="none" strike="noStrike" dirty="0">
                          <a:solidFill>
                            <a:srgbClr val="000000"/>
                          </a:solidFill>
                          <a:effectLst/>
                          <a:latin typeface="ＭＳ 明朝"/>
                          <a:ea typeface="ＭＳ 明朝"/>
                        </a:rPr>
                        <a:t> </a:t>
                      </a:r>
                      <a:r>
                        <a:rPr lang="en-US" altLang="ja-JP" sz="1000" b="0" i="0" u="none" strike="noStrike" dirty="0">
                          <a:solidFill>
                            <a:srgbClr val="000000"/>
                          </a:solidFill>
                          <a:effectLst/>
                          <a:latin typeface="ＭＳ 明朝"/>
                          <a:ea typeface="ＭＳ 明朝"/>
                        </a:rPr>
                        <a:t>3</a:t>
                      </a:r>
                      <a:r>
                        <a:rPr lang="ja-JP" altLang="en-US" sz="1000" b="0" i="0" u="none" strike="noStrike" dirty="0">
                          <a:solidFill>
                            <a:srgbClr val="000000"/>
                          </a:solidFill>
                          <a:effectLst/>
                          <a:latin typeface="ＭＳ 明朝"/>
                          <a:ea typeface="ＭＳ 明朝"/>
                        </a:rPr>
                        <a:t>カ月以上の継続的な支援</a:t>
                      </a:r>
                      <a:br>
                        <a:rPr lang="ja-JP" altLang="en-US" sz="1000" b="0" i="0" u="none" strike="noStrike" dirty="0">
                          <a:solidFill>
                            <a:srgbClr val="000000"/>
                          </a:solidFill>
                          <a:effectLst/>
                          <a:latin typeface="ＭＳ 明朝"/>
                          <a:ea typeface="ＭＳ 明朝"/>
                        </a:rPr>
                      </a:br>
                      <a:r>
                        <a:rPr lang="ja-JP" altLang="en-US" sz="1000" b="0" i="0" u="none" strike="noStrike" dirty="0">
                          <a:solidFill>
                            <a:srgbClr val="000000"/>
                          </a:solidFill>
                          <a:effectLst/>
                          <a:latin typeface="ＭＳ 明朝"/>
                          <a:ea typeface="ＭＳ 明朝"/>
                        </a:rPr>
                        <a:t>● </a:t>
                      </a:r>
                      <a:r>
                        <a:rPr lang="en-US" altLang="ja-JP" sz="1000" b="0" i="0" u="none" strike="noStrike" dirty="0">
                          <a:solidFill>
                            <a:srgbClr val="000000"/>
                          </a:solidFill>
                          <a:effectLst/>
                          <a:latin typeface="ＭＳ 明朝"/>
                          <a:ea typeface="ＭＳ 明朝"/>
                        </a:rPr>
                        <a:t>3</a:t>
                      </a:r>
                      <a:r>
                        <a:rPr lang="ja-JP" altLang="en-US" sz="1000" b="0" i="0" u="none" strike="noStrike" dirty="0">
                          <a:solidFill>
                            <a:srgbClr val="000000"/>
                          </a:solidFill>
                          <a:effectLst/>
                          <a:latin typeface="ＭＳ 明朝"/>
                          <a:ea typeface="ＭＳ 明朝"/>
                        </a:rPr>
                        <a:t>カ月以上の継続的な支援については、</a:t>
                      </a:r>
                      <a:r>
                        <a:rPr lang="ja-JP" altLang="en-US" sz="1000" b="0" i="0" u="none" strike="noStrike">
                          <a:solidFill>
                            <a:srgbClr val="000000"/>
                          </a:solidFill>
                          <a:effectLst/>
                          <a:latin typeface="ＭＳ 明朝"/>
                          <a:ea typeface="ＭＳ 明朝"/>
                        </a:rPr>
                        <a:t>支援</a:t>
                      </a:r>
                      <a:r>
                        <a:rPr lang="en-US" altLang="ja-JP" sz="1000" b="0" i="0" u="none" strike="noStrike">
                          <a:solidFill>
                            <a:srgbClr val="000000"/>
                          </a:solidFill>
                          <a:effectLst/>
                          <a:latin typeface="ＭＳ 明朝"/>
                          <a:ea typeface="ＭＳ 明朝"/>
                        </a:rPr>
                        <a:t>A(</a:t>
                      </a:r>
                      <a:r>
                        <a:rPr lang="ja-JP" altLang="en-US" sz="1000" b="0" i="0" u="none" strike="noStrike">
                          <a:solidFill>
                            <a:srgbClr val="000000"/>
                          </a:solidFill>
                          <a:effectLst/>
                          <a:latin typeface="ＭＳ 明朝"/>
                          <a:ea typeface="ＭＳ 明朝"/>
                        </a:rPr>
                        <a:t>積極的</a:t>
                      </a:r>
                      <a:r>
                        <a:rPr lang="ja-JP" altLang="en-US" sz="1000" b="0" i="0" u="none" strike="noStrike" dirty="0">
                          <a:solidFill>
                            <a:srgbClr val="000000"/>
                          </a:solidFill>
                          <a:effectLst/>
                          <a:latin typeface="ＭＳ 明朝"/>
                          <a:ea typeface="ＭＳ 明朝"/>
                        </a:rPr>
                        <a:t>関与</a:t>
                      </a:r>
                      <a:r>
                        <a:rPr lang="en-US" altLang="ja-JP" sz="1000" b="0" i="0" u="none" strike="noStrike" dirty="0">
                          <a:solidFill>
                            <a:srgbClr val="000000"/>
                          </a:solidFill>
                          <a:effectLst/>
                          <a:latin typeface="ＭＳ 明朝"/>
                          <a:ea typeface="ＭＳ 明朝"/>
                        </a:rPr>
                        <a:t>)</a:t>
                      </a:r>
                      <a:r>
                        <a:rPr lang="ja-JP" altLang="en-US" sz="1000" b="0" i="0" u="none" strike="noStrike" dirty="0">
                          <a:solidFill>
                            <a:srgbClr val="000000"/>
                          </a:solidFill>
                          <a:effectLst/>
                          <a:latin typeface="ＭＳ 明朝"/>
                          <a:ea typeface="ＭＳ 明朝"/>
                        </a:rPr>
                        <a:t>及び支援</a:t>
                      </a:r>
                      <a:br>
                        <a:rPr lang="ja-JP" altLang="en-US" sz="1000" b="0" i="0" u="none" strike="noStrike" dirty="0">
                          <a:solidFill>
                            <a:srgbClr val="000000"/>
                          </a:solidFill>
                          <a:effectLst/>
                          <a:latin typeface="ＭＳ 明朝"/>
                          <a:ea typeface="ＭＳ 明朝"/>
                        </a:rPr>
                      </a:br>
                      <a:r>
                        <a:rPr lang="ja-JP" altLang="en-US" sz="1000" b="0" i="0" u="none" strike="noStrike" dirty="0">
                          <a:solidFill>
                            <a:srgbClr val="000000"/>
                          </a:solidFill>
                          <a:effectLst/>
                          <a:latin typeface="ＭＳ 明朝"/>
                          <a:ea typeface="ＭＳ 明朝"/>
                        </a:rPr>
                        <a:t>　</a:t>
                      </a:r>
                      <a:r>
                        <a:rPr lang="ja-JP" altLang="en-US" sz="1000" b="0" i="0" u="none" strike="noStrike">
                          <a:solidFill>
                            <a:srgbClr val="000000"/>
                          </a:solidFill>
                          <a:effectLst/>
                          <a:latin typeface="ＭＳ 明朝"/>
                          <a:ea typeface="ＭＳ 明朝"/>
                        </a:rPr>
                        <a:t>　</a:t>
                      </a:r>
                      <a:r>
                        <a:rPr lang="en-US" altLang="ja-JP" sz="1000" b="0" i="0" u="none" strike="noStrike">
                          <a:solidFill>
                            <a:srgbClr val="000000"/>
                          </a:solidFill>
                          <a:effectLst/>
                          <a:latin typeface="ＭＳ 明朝"/>
                          <a:ea typeface="ＭＳ 明朝"/>
                        </a:rPr>
                        <a:t>B(</a:t>
                      </a:r>
                      <a:r>
                        <a:rPr lang="ja-JP" altLang="en-US" sz="1000" b="0" i="0" u="none" strike="noStrike">
                          <a:solidFill>
                            <a:srgbClr val="000000"/>
                          </a:solidFill>
                          <a:effectLst/>
                          <a:latin typeface="ＭＳ 明朝"/>
                          <a:ea typeface="ＭＳ 明朝"/>
                        </a:rPr>
                        <a:t>励まし</a:t>
                      </a:r>
                      <a:r>
                        <a:rPr lang="en-US" altLang="ja-JP" sz="1000" b="0" i="0" u="none" strike="noStrike" dirty="0">
                          <a:solidFill>
                            <a:srgbClr val="000000"/>
                          </a:solidFill>
                          <a:effectLst/>
                          <a:latin typeface="ＭＳ 明朝"/>
                          <a:ea typeface="ＭＳ 明朝"/>
                        </a:rPr>
                        <a:t>)</a:t>
                      </a:r>
                      <a:r>
                        <a:rPr lang="ja-JP" altLang="en-US" sz="1000" b="0" i="0" u="none" strike="noStrike" dirty="0">
                          <a:solidFill>
                            <a:srgbClr val="000000"/>
                          </a:solidFill>
                          <a:effectLst/>
                          <a:latin typeface="ＭＳ 明朝"/>
                          <a:ea typeface="ＭＳ 明朝"/>
                        </a:rPr>
                        <a:t>によるポイント制とし、支援</a:t>
                      </a:r>
                      <a:r>
                        <a:rPr lang="en-US" altLang="ja-JP" sz="1000" b="0" i="0" u="none" strike="noStrike" dirty="0">
                          <a:solidFill>
                            <a:srgbClr val="000000"/>
                          </a:solidFill>
                          <a:effectLst/>
                          <a:latin typeface="ＭＳ 明朝"/>
                          <a:ea typeface="ＭＳ 明朝"/>
                        </a:rPr>
                        <a:t>A</a:t>
                      </a:r>
                      <a:r>
                        <a:rPr lang="ja-JP" altLang="en-US" sz="1000" b="0" i="0" u="none" strike="noStrike" dirty="0">
                          <a:solidFill>
                            <a:srgbClr val="000000"/>
                          </a:solidFill>
                          <a:effectLst/>
                          <a:latin typeface="ＭＳ 明朝"/>
                          <a:ea typeface="ＭＳ 明朝"/>
                        </a:rPr>
                        <a:t>のみで</a:t>
                      </a:r>
                      <a:r>
                        <a:rPr lang="en-US" altLang="ja-JP" sz="1000" b="0" i="0" u="none" strike="noStrike" dirty="0">
                          <a:solidFill>
                            <a:srgbClr val="000000"/>
                          </a:solidFill>
                          <a:effectLst/>
                          <a:latin typeface="ＭＳ 明朝"/>
                          <a:ea typeface="ＭＳ 明朝"/>
                        </a:rPr>
                        <a:t>180</a:t>
                      </a:r>
                      <a:r>
                        <a:rPr lang="ja-JP" altLang="en-US" sz="1000" b="0" i="0" u="none" strike="noStrike" dirty="0">
                          <a:solidFill>
                            <a:srgbClr val="000000"/>
                          </a:solidFill>
                          <a:effectLst/>
                          <a:latin typeface="ＭＳ 明朝"/>
                          <a:ea typeface="ＭＳ 明朝"/>
                        </a:rPr>
                        <a:t>ポイント以上、又は</a:t>
                      </a:r>
                      <a:r>
                        <a:rPr lang="ja-JP" altLang="en-US" sz="1000" b="0" i="0" u="none" strike="noStrike">
                          <a:solidFill>
                            <a:srgbClr val="000000"/>
                          </a:solidFill>
                          <a:effectLst/>
                          <a:latin typeface="ＭＳ 明朝"/>
                          <a:ea typeface="ＭＳ 明朝"/>
                        </a:rPr>
                        <a:t>支援</a:t>
                      </a:r>
                      <a:r>
                        <a:rPr lang="en-US" altLang="ja-JP" sz="1000" b="0" i="0" u="none" strike="noStrike">
                          <a:solidFill>
                            <a:srgbClr val="000000"/>
                          </a:solidFill>
                          <a:effectLst/>
                          <a:latin typeface="ＭＳ 明朝"/>
                          <a:ea typeface="ＭＳ 明朝"/>
                        </a:rPr>
                        <a:t>A(</a:t>
                      </a:r>
                      <a:r>
                        <a:rPr lang="ja-JP" altLang="en-US" sz="1000" b="0" i="0" u="none" strike="noStrike">
                          <a:solidFill>
                            <a:srgbClr val="000000"/>
                          </a:solidFill>
                          <a:effectLst/>
                          <a:latin typeface="ＭＳ 明朝"/>
                          <a:ea typeface="ＭＳ 明朝"/>
                        </a:rPr>
                        <a:t>最低</a:t>
                      </a:r>
                      <a:r>
                        <a:rPr lang="en-US" altLang="ja-JP" sz="1000" b="0" i="0" u="none" strike="noStrike" dirty="0">
                          <a:solidFill>
                            <a:srgbClr val="000000"/>
                          </a:solidFill>
                          <a:effectLst/>
                          <a:latin typeface="ＭＳ 明朝"/>
                          <a:ea typeface="ＭＳ 明朝"/>
                        </a:rPr>
                        <a:t/>
                      </a:r>
                      <a:br>
                        <a:rPr lang="en-US" altLang="ja-JP" sz="1000" b="0" i="0" u="none" strike="noStrike" dirty="0">
                          <a:solidFill>
                            <a:srgbClr val="000000"/>
                          </a:solidFill>
                          <a:effectLst/>
                          <a:latin typeface="ＭＳ 明朝"/>
                          <a:ea typeface="ＭＳ 明朝"/>
                        </a:rPr>
                      </a:br>
                      <a:r>
                        <a:rPr lang="ja-JP" altLang="en-US" sz="1000" b="0" i="0" u="none" strike="noStrike" dirty="0">
                          <a:solidFill>
                            <a:srgbClr val="000000"/>
                          </a:solidFill>
                          <a:effectLst/>
                          <a:latin typeface="ＭＳ 明朝"/>
                          <a:ea typeface="ＭＳ 明朝"/>
                        </a:rPr>
                        <a:t>　　</a:t>
                      </a:r>
                      <a:r>
                        <a:rPr lang="en-US" altLang="ja-JP" sz="1000" b="0" i="0" u="none" strike="noStrike" dirty="0">
                          <a:solidFill>
                            <a:srgbClr val="000000"/>
                          </a:solidFill>
                          <a:effectLst/>
                          <a:latin typeface="ＭＳ 明朝"/>
                          <a:ea typeface="ＭＳ 明朝"/>
                        </a:rPr>
                        <a:t>160</a:t>
                      </a:r>
                      <a:r>
                        <a:rPr lang="ja-JP" altLang="en-US" sz="1000" b="0" i="0" u="none" strike="noStrike" dirty="0">
                          <a:solidFill>
                            <a:srgbClr val="000000"/>
                          </a:solidFill>
                          <a:effectLst/>
                          <a:latin typeface="ＭＳ 明朝"/>
                          <a:ea typeface="ＭＳ 明朝"/>
                        </a:rPr>
                        <a:t>ポイント以上</a:t>
                      </a:r>
                      <a:r>
                        <a:rPr lang="en-US" altLang="ja-JP" sz="1000" b="0" i="0" u="none" strike="noStrike" dirty="0">
                          <a:solidFill>
                            <a:srgbClr val="000000"/>
                          </a:solidFill>
                          <a:effectLst/>
                          <a:latin typeface="ＭＳ 明朝"/>
                          <a:ea typeface="ＭＳ 明朝"/>
                        </a:rPr>
                        <a:t>)</a:t>
                      </a:r>
                      <a:r>
                        <a:rPr lang="ja-JP" altLang="en-US" sz="1000" b="0" i="0" u="none" strike="noStrike" dirty="0">
                          <a:solidFill>
                            <a:srgbClr val="000000"/>
                          </a:solidFill>
                          <a:effectLst/>
                          <a:latin typeface="ＭＳ 明朝"/>
                          <a:ea typeface="ＭＳ 明朝"/>
                        </a:rPr>
                        <a:t>と支援</a:t>
                      </a:r>
                      <a:r>
                        <a:rPr lang="en-US" altLang="ja-JP" sz="1000" b="0" i="0" u="none" strike="noStrike" dirty="0">
                          <a:solidFill>
                            <a:srgbClr val="000000"/>
                          </a:solidFill>
                          <a:effectLst/>
                          <a:latin typeface="ＭＳ 明朝"/>
                          <a:ea typeface="ＭＳ 明朝"/>
                        </a:rPr>
                        <a:t>B</a:t>
                      </a:r>
                      <a:r>
                        <a:rPr lang="ja-JP" altLang="en-US" sz="1000" b="0" i="0" u="none" strike="noStrike" dirty="0">
                          <a:solidFill>
                            <a:srgbClr val="000000"/>
                          </a:solidFill>
                          <a:effectLst/>
                          <a:latin typeface="ＭＳ 明朝"/>
                          <a:ea typeface="ＭＳ 明朝"/>
                        </a:rPr>
                        <a:t>の合計で</a:t>
                      </a:r>
                      <a:r>
                        <a:rPr lang="en-US" altLang="ja-JP" sz="1000" b="0" i="0" u="none" strike="noStrike" dirty="0">
                          <a:solidFill>
                            <a:srgbClr val="000000"/>
                          </a:solidFill>
                          <a:effectLst/>
                          <a:latin typeface="ＭＳ 明朝"/>
                          <a:ea typeface="ＭＳ 明朝"/>
                        </a:rPr>
                        <a:t>180</a:t>
                      </a:r>
                      <a:r>
                        <a:rPr lang="ja-JP" altLang="en-US" sz="1000" b="0" i="0" u="none" strike="noStrike" dirty="0">
                          <a:solidFill>
                            <a:srgbClr val="000000"/>
                          </a:solidFill>
                          <a:effectLst/>
                          <a:latin typeface="ＭＳ 明朝"/>
                          <a:ea typeface="ＭＳ 明朝"/>
                        </a:rPr>
                        <a:t>ポイント以上の支援を実施するものとする。</a:t>
                      </a:r>
                      <a:r>
                        <a:rPr lang="ja-JP" altLang="en-US" sz="1000" b="0" i="0" u="none" strike="noStrike">
                          <a:solidFill>
                            <a:srgbClr val="000000"/>
                          </a:solidFill>
                          <a:effectLst/>
                          <a:latin typeface="ＭＳ 明朝"/>
                          <a:ea typeface="ＭＳ 明朝"/>
                        </a:rPr>
                        <a:t>支援</a:t>
                      </a:r>
                      <a:r>
                        <a:rPr lang="en-US" altLang="ja-JP" sz="1000" b="0" i="0" u="none" strike="noStrike">
                          <a:solidFill>
                            <a:srgbClr val="000000"/>
                          </a:solidFill>
                          <a:effectLst/>
                          <a:latin typeface="ＭＳ 明朝"/>
                          <a:ea typeface="ＭＳ 明朝"/>
                        </a:rPr>
                        <a:t>A(</a:t>
                      </a:r>
                      <a:r>
                        <a:rPr lang="ja-JP" altLang="en-US" sz="1000" b="0" i="0" u="none" strike="noStrike">
                          <a:solidFill>
                            <a:srgbClr val="000000"/>
                          </a:solidFill>
                          <a:effectLst/>
                          <a:latin typeface="ＭＳ 明朝"/>
                          <a:ea typeface="ＭＳ 明朝"/>
                        </a:rPr>
                        <a:t>積極的</a:t>
                      </a:r>
                      <a:r>
                        <a:rPr lang="ja-JP" altLang="en-US" sz="1000" b="0" i="0" u="none" strike="noStrike" dirty="0">
                          <a:solidFill>
                            <a:srgbClr val="000000"/>
                          </a:solidFill>
                          <a:effectLst/>
                          <a:latin typeface="ＭＳ 明朝"/>
                          <a:ea typeface="ＭＳ 明朝"/>
                        </a:rPr>
                        <a:t>関与タイプ</a:t>
                      </a:r>
                      <a:r>
                        <a:rPr lang="en-US" altLang="ja-JP" sz="1000" b="0" i="0" u="none" strike="noStrike" dirty="0">
                          <a:solidFill>
                            <a:srgbClr val="000000"/>
                          </a:solidFill>
                          <a:effectLst/>
                          <a:latin typeface="ＭＳ 明朝"/>
                          <a:ea typeface="ＭＳ 明朝"/>
                        </a:rPr>
                        <a:t>)</a:t>
                      </a:r>
                    </a:p>
                    <a:p>
                      <a:pPr marL="427038" indent="-68263" algn="l" fontAlgn="ctr"/>
                      <a:r>
                        <a:rPr lang="ja-JP" altLang="en-US" sz="1000" b="0" i="0" u="none" strike="noStrike" dirty="0">
                          <a:solidFill>
                            <a:srgbClr val="000000"/>
                          </a:solidFill>
                          <a:effectLst/>
                          <a:latin typeface="ＭＳ 明朝"/>
                          <a:ea typeface="ＭＳ 明朝"/>
                        </a:rPr>
                        <a:t>･行動計画の実施状況の確認を行い、栄養･運動等の生活習慣の改善に必要な実践的な指導を行う。</a:t>
                      </a:r>
                      <a:endParaRPr lang="en-US" altLang="ja-JP" sz="1000" b="0" i="0" u="none" strike="noStrike" dirty="0">
                        <a:solidFill>
                          <a:srgbClr val="000000"/>
                        </a:solidFill>
                        <a:effectLst/>
                        <a:latin typeface="ＭＳ 明朝"/>
                        <a:ea typeface="ＭＳ 明朝"/>
                      </a:endParaRPr>
                    </a:p>
                    <a:p>
                      <a:pPr marL="427038" indent="-68263" algn="l" defTabSz="914400" rtl="0" eaLnBrk="1" fontAlgn="ctr" latinLnBrk="0" hangingPunct="1"/>
                      <a:r>
                        <a:rPr kumimoji="1" lang="ja-JP" altLang="en-US" sz="1000" b="0" i="0" u="none" strike="noStrike" kern="1200" dirty="0">
                          <a:solidFill>
                            <a:srgbClr val="000000"/>
                          </a:solidFill>
                          <a:effectLst/>
                          <a:latin typeface="ＭＳ 明朝"/>
                          <a:ea typeface="ＭＳ 明朝"/>
                          <a:cs typeface="+mn-cs"/>
                        </a:rPr>
                        <a:t>･中間評価として、取り組んでいる実践と結果についての評価と再アセスメント、生活習慣の振り返りを行い、必要があると認めるときは、行動目標や計画の再設定を行う。</a:t>
                      </a:r>
                    </a:p>
                    <a:p>
                      <a:pPr marL="150813" indent="0" algn="l" fontAlgn="ctr"/>
                      <a:r>
                        <a:rPr kumimoji="1" lang="ja-JP" altLang="en-US" sz="1000" b="0" i="0" u="none" strike="noStrike" kern="1200">
                          <a:solidFill>
                            <a:srgbClr val="000000"/>
                          </a:solidFill>
                          <a:effectLst/>
                          <a:latin typeface="ＭＳ 明朝"/>
                          <a:ea typeface="ＭＳ 明朝"/>
                          <a:cs typeface="+mn-cs"/>
                        </a:rPr>
                        <a:t>支援</a:t>
                      </a:r>
                      <a:r>
                        <a:rPr kumimoji="1" lang="en-US" altLang="ja-JP" sz="1000" b="0" i="0" u="none" strike="noStrike" kern="1200">
                          <a:solidFill>
                            <a:srgbClr val="000000"/>
                          </a:solidFill>
                          <a:effectLst/>
                          <a:latin typeface="ＭＳ 明朝"/>
                          <a:ea typeface="ＭＳ 明朝"/>
                          <a:cs typeface="+mn-cs"/>
                        </a:rPr>
                        <a:t>B(</a:t>
                      </a:r>
                      <a:r>
                        <a:rPr kumimoji="1" lang="ja-JP" altLang="en-US" sz="1000" b="0" i="0" u="none" strike="noStrike" kern="1200">
                          <a:solidFill>
                            <a:srgbClr val="000000"/>
                          </a:solidFill>
                          <a:effectLst/>
                          <a:latin typeface="ＭＳ 明朝"/>
                          <a:ea typeface="ＭＳ 明朝"/>
                          <a:cs typeface="+mn-cs"/>
                        </a:rPr>
                        <a:t>励まし</a:t>
                      </a:r>
                      <a:r>
                        <a:rPr kumimoji="1" lang="ja-JP" altLang="en-US" sz="1000" b="0" i="0" u="none" strike="noStrike" kern="1200" dirty="0">
                          <a:solidFill>
                            <a:srgbClr val="000000"/>
                          </a:solidFill>
                          <a:effectLst/>
                          <a:latin typeface="ＭＳ 明朝"/>
                          <a:ea typeface="ＭＳ 明朝"/>
                          <a:cs typeface="+mn-cs"/>
                        </a:rPr>
                        <a:t>タイプ</a:t>
                      </a:r>
                      <a:r>
                        <a:rPr kumimoji="1" lang="en-US" altLang="ja-JP" sz="1000" b="0" i="0" u="none" strike="noStrike" kern="1200" dirty="0">
                          <a:solidFill>
                            <a:srgbClr val="000000"/>
                          </a:solidFill>
                          <a:effectLst/>
                          <a:latin typeface="ＭＳ 明朝"/>
                          <a:ea typeface="ＭＳ 明朝"/>
                          <a:cs typeface="+mn-cs"/>
                        </a:rPr>
                        <a:t>)</a:t>
                      </a:r>
                    </a:p>
                    <a:p>
                      <a:pPr marL="427038" indent="-68263" algn="l" defTabSz="914400" rtl="0" eaLnBrk="1" fontAlgn="ctr" latinLnBrk="0" hangingPunct="1"/>
                      <a:r>
                        <a:rPr kumimoji="1" lang="ja-JP" altLang="en-US" sz="1000" b="0" i="0" u="none" strike="noStrike" kern="1200" dirty="0">
                          <a:solidFill>
                            <a:srgbClr val="000000"/>
                          </a:solidFill>
                          <a:effectLst/>
                          <a:latin typeface="ＭＳ 明朝"/>
                          <a:ea typeface="ＭＳ 明朝"/>
                          <a:cs typeface="+mn-cs"/>
                        </a:rPr>
                        <a:t>･行動計画の実施状況の確認と行動計画に掲げた行動や取り組みを維持するために賞賛や励ましを行う。</a:t>
                      </a:r>
                    </a:p>
                  </a:txBody>
                  <a:tcPr marL="7562" marR="7562" marT="7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675404">
                <a:tc vMerge="1">
                  <a:txBody>
                    <a:bodyPr/>
                    <a:lstStyle/>
                    <a:p>
                      <a:endParaRPr kumimoji="1" lang="ja-JP" altLang="en-US"/>
                    </a:p>
                  </a:txBody>
                  <a:tcPr/>
                </a:tc>
                <a:tc>
                  <a:txBody>
                    <a:bodyPr/>
                    <a:lstStyle/>
                    <a:p>
                      <a:pPr marL="182563" indent="-96838" algn="l" fontAlgn="ctr"/>
                      <a:r>
                        <a:rPr lang="en-US" altLang="ja-JP" sz="1000" b="0" i="0" u="none" strike="noStrike" dirty="0">
                          <a:solidFill>
                            <a:srgbClr val="000000"/>
                          </a:solidFill>
                          <a:effectLst/>
                          <a:latin typeface="ＭＳ 明朝"/>
                          <a:ea typeface="ＭＳ 明朝"/>
                        </a:rPr>
                        <a:t>c</a:t>
                      </a:r>
                      <a:r>
                        <a:rPr lang="ja-JP" altLang="en-US" sz="1000" b="0" i="0" u="none" strike="noStrike" dirty="0">
                          <a:solidFill>
                            <a:srgbClr val="000000"/>
                          </a:solidFill>
                          <a:effectLst/>
                          <a:latin typeface="ＭＳ 明朝"/>
                          <a:ea typeface="ＭＳ 明朝"/>
                        </a:rPr>
                        <a:t> </a:t>
                      </a:r>
                      <a:r>
                        <a:rPr lang="en-US" altLang="ja-JP" sz="1000" b="0" i="0" u="none" strike="noStrike" dirty="0">
                          <a:solidFill>
                            <a:srgbClr val="000000"/>
                          </a:solidFill>
                          <a:effectLst/>
                          <a:latin typeface="ＭＳ 明朝"/>
                          <a:ea typeface="ＭＳ 明朝"/>
                        </a:rPr>
                        <a:t>6</a:t>
                      </a:r>
                      <a:r>
                        <a:rPr lang="ja-JP" altLang="en-US" sz="1000" b="0" i="0" u="none" strike="noStrike" dirty="0">
                          <a:solidFill>
                            <a:srgbClr val="000000"/>
                          </a:solidFill>
                          <a:effectLst/>
                          <a:latin typeface="ＭＳ 明朝"/>
                          <a:ea typeface="ＭＳ 明朝"/>
                        </a:rPr>
                        <a:t>カ月後の評価</a:t>
                      </a:r>
                      <a:br>
                        <a:rPr lang="ja-JP" altLang="en-US" sz="1000" b="0" i="0" u="none" strike="noStrike" dirty="0">
                          <a:solidFill>
                            <a:srgbClr val="000000"/>
                          </a:solidFill>
                          <a:effectLst/>
                          <a:latin typeface="ＭＳ 明朝"/>
                          <a:ea typeface="ＭＳ 明朝"/>
                        </a:rPr>
                      </a:br>
                      <a:r>
                        <a:rPr lang="ja-JP" altLang="en-US" sz="1000" b="0" i="0" u="none" strike="noStrike" dirty="0">
                          <a:solidFill>
                            <a:srgbClr val="000000"/>
                          </a:solidFill>
                          <a:effectLst/>
                          <a:latin typeface="ＭＳ 明朝"/>
                          <a:ea typeface="ＭＳ 明朝"/>
                        </a:rPr>
                        <a:t>● </a:t>
                      </a:r>
                      <a:r>
                        <a:rPr lang="en-US" altLang="ja-JP" sz="1000" b="0" i="0" u="none" strike="noStrike" dirty="0">
                          <a:solidFill>
                            <a:srgbClr val="000000"/>
                          </a:solidFill>
                          <a:effectLst/>
                          <a:latin typeface="ＭＳ 明朝"/>
                          <a:ea typeface="ＭＳ 明朝"/>
                        </a:rPr>
                        <a:t>6</a:t>
                      </a:r>
                      <a:r>
                        <a:rPr lang="ja-JP" altLang="en-US" sz="1000" b="0" i="0" u="none" strike="noStrike" dirty="0">
                          <a:solidFill>
                            <a:srgbClr val="000000"/>
                          </a:solidFill>
                          <a:effectLst/>
                          <a:latin typeface="ＭＳ 明朝"/>
                          <a:ea typeface="ＭＳ 明朝"/>
                        </a:rPr>
                        <a:t>カ月後の評価は、個別の対象者に対する保健指導の効果に関するものとする。</a:t>
                      </a:r>
                      <a:br>
                        <a:rPr lang="ja-JP" altLang="en-US" sz="1000" b="0" i="0" u="none" strike="noStrike" dirty="0">
                          <a:solidFill>
                            <a:srgbClr val="000000"/>
                          </a:solidFill>
                          <a:effectLst/>
                          <a:latin typeface="ＭＳ 明朝"/>
                          <a:ea typeface="ＭＳ 明朝"/>
                        </a:rPr>
                      </a:br>
                      <a:r>
                        <a:rPr lang="ja-JP" altLang="en-US" sz="1000" b="0" i="0" u="none" strike="noStrike" dirty="0">
                          <a:solidFill>
                            <a:srgbClr val="000000"/>
                          </a:solidFill>
                          <a:effectLst/>
                          <a:latin typeface="ＭＳ 明朝"/>
                          <a:ea typeface="ＭＳ 明朝"/>
                        </a:rPr>
                        <a:t>● 設定した個人の行動目標が達成されているか、身体状況や生活習慣に変化が見られ</a:t>
                      </a:r>
                      <a:endParaRPr lang="en-US" altLang="ja-JP" sz="1000" b="0" i="0" u="none" strike="noStrike" dirty="0">
                        <a:solidFill>
                          <a:srgbClr val="000000"/>
                        </a:solidFill>
                        <a:effectLst/>
                        <a:latin typeface="ＭＳ 明朝"/>
                        <a:ea typeface="ＭＳ 明朝"/>
                      </a:endParaRPr>
                    </a:p>
                    <a:p>
                      <a:pPr marL="182563" indent="-96838" algn="l" fontAlgn="ctr"/>
                      <a:r>
                        <a:rPr lang="ja-JP" altLang="en-US" sz="1000" b="0" i="0" u="none" strike="noStrike" dirty="0">
                          <a:solidFill>
                            <a:srgbClr val="000000"/>
                          </a:solidFill>
                          <a:effectLst/>
                          <a:latin typeface="ＭＳ 明朝"/>
                          <a:ea typeface="ＭＳ 明朝"/>
                        </a:rPr>
                        <a:t>　　たかについて評価を行う。</a:t>
                      </a:r>
                    </a:p>
                  </a:txBody>
                  <a:tcPr marL="7562" marR="7562" marT="7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428742">
                <a:tc rowSpan="3">
                  <a:txBody>
                    <a:bodyPr/>
                    <a:lstStyle/>
                    <a:p>
                      <a:pPr marL="88900" marR="0" indent="0" algn="l" defTabSz="914400" rtl="0" eaLnBrk="1" fontAlgn="ctr" latinLnBrk="0" hangingPunct="1">
                        <a:lnSpc>
                          <a:spcPct val="100000"/>
                        </a:lnSpc>
                        <a:spcBef>
                          <a:spcPts val="0"/>
                        </a:spcBef>
                        <a:spcAft>
                          <a:spcPts val="0"/>
                        </a:spcAft>
                        <a:buClrTx/>
                        <a:buSzTx/>
                        <a:buFontTx/>
                        <a:buNone/>
                        <a:tabLst/>
                        <a:defRPr/>
                      </a:pPr>
                      <a:r>
                        <a:rPr lang="ja-JP" altLang="en-US" sz="1000" b="0" i="0" u="none" strike="noStrike" dirty="0">
                          <a:solidFill>
                            <a:srgbClr val="000000"/>
                          </a:solidFill>
                          <a:effectLst/>
                          <a:latin typeface="ＭＳ 明朝"/>
                          <a:ea typeface="ＭＳ 明朝"/>
                        </a:rPr>
                        <a:t>支援形態</a:t>
                      </a:r>
                    </a:p>
                    <a:p>
                      <a:pPr marL="88900" indent="0" algn="l" fontAlgn="ctr"/>
                      <a:endParaRPr lang="ja-JP" altLang="en-US" sz="1000" b="0" i="0" u="none" strike="noStrike" dirty="0">
                        <a:solidFill>
                          <a:srgbClr val="000000"/>
                        </a:solidFill>
                        <a:effectLst/>
                        <a:latin typeface="ＭＳ 明朝"/>
                        <a:ea typeface="ＭＳ 明朝"/>
                      </a:endParaRPr>
                    </a:p>
                  </a:txBody>
                  <a:tcPr marL="7562" marR="7562" marT="7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80975" marR="0" indent="-92075" algn="l"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00000"/>
                          </a:solidFill>
                          <a:effectLst/>
                          <a:latin typeface="ＭＳ 明朝"/>
                          <a:ea typeface="ＭＳ 明朝"/>
                        </a:rPr>
                        <a:t>a</a:t>
                      </a:r>
                      <a:r>
                        <a:rPr lang="ja-JP" altLang="en-US" sz="1000" b="0" i="0" u="none" strike="noStrike" dirty="0">
                          <a:solidFill>
                            <a:srgbClr val="000000"/>
                          </a:solidFill>
                          <a:effectLst/>
                          <a:latin typeface="ＭＳ 明朝"/>
                          <a:ea typeface="ＭＳ 明朝"/>
                        </a:rPr>
                        <a:t> 初回時の面接による支援</a:t>
                      </a:r>
                      <a:br>
                        <a:rPr lang="ja-JP" altLang="en-US" sz="1000" b="0" i="0" u="none" strike="noStrike" dirty="0">
                          <a:solidFill>
                            <a:srgbClr val="000000"/>
                          </a:solidFill>
                          <a:effectLst/>
                          <a:latin typeface="ＭＳ 明朝"/>
                          <a:ea typeface="ＭＳ 明朝"/>
                        </a:rPr>
                      </a:br>
                      <a:r>
                        <a:rPr lang="ja-JP" altLang="en-US" sz="1000" b="0" i="0" u="none" strike="noStrike" dirty="0">
                          <a:solidFill>
                            <a:srgbClr val="000000"/>
                          </a:solidFill>
                          <a:effectLst/>
                          <a:latin typeface="ＭＳ 明朝"/>
                          <a:ea typeface="ＭＳ 明朝"/>
                        </a:rPr>
                        <a:t>● 動機づけ支援と同様の支援</a:t>
                      </a:r>
                    </a:p>
                  </a:txBody>
                  <a:tcPr marL="7562" marR="7562" marT="7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1500597">
                <a:tc vMerge="1">
                  <a:txBody>
                    <a:bodyPr/>
                    <a:lstStyle/>
                    <a:p>
                      <a:pPr marL="88900" indent="0" algn="l" fontAlgn="ctr"/>
                      <a:endPar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7562" marR="7562" marT="7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80975" marR="0" indent="-92075" algn="l"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00000"/>
                          </a:solidFill>
                          <a:effectLst/>
                          <a:latin typeface="ＭＳ 明朝"/>
                          <a:ea typeface="ＭＳ 明朝"/>
                        </a:rPr>
                        <a:t>b</a:t>
                      </a:r>
                      <a:r>
                        <a:rPr lang="ja-JP" altLang="en-US" sz="1000" b="0" i="0" u="none" strike="noStrike" dirty="0">
                          <a:solidFill>
                            <a:srgbClr val="000000"/>
                          </a:solidFill>
                          <a:effectLst/>
                          <a:latin typeface="ＭＳ 明朝"/>
                          <a:ea typeface="ＭＳ 明朝"/>
                        </a:rPr>
                        <a:t> </a:t>
                      </a:r>
                      <a:r>
                        <a:rPr lang="en-US" altLang="ja-JP" sz="1000" b="0" i="0" u="none" strike="noStrike" dirty="0">
                          <a:solidFill>
                            <a:srgbClr val="000000"/>
                          </a:solidFill>
                          <a:effectLst/>
                          <a:latin typeface="ＭＳ 明朝"/>
                          <a:ea typeface="ＭＳ 明朝"/>
                        </a:rPr>
                        <a:t>3</a:t>
                      </a:r>
                      <a:r>
                        <a:rPr lang="ja-JP" altLang="en-US" sz="1000" b="0" i="0" u="none" strike="noStrike" dirty="0">
                          <a:solidFill>
                            <a:srgbClr val="000000"/>
                          </a:solidFill>
                          <a:effectLst/>
                          <a:latin typeface="ＭＳ 明朝"/>
                          <a:ea typeface="ＭＳ 明朝"/>
                        </a:rPr>
                        <a:t>カ月以上の継続的な支援</a:t>
                      </a:r>
                    </a:p>
                    <a:p>
                      <a:pPr marL="180975" lvl="0" indent="-7938" algn="l" fontAlgn="ctr"/>
                      <a:r>
                        <a:rPr kumimoji="1" lang="ja-JP" altLang="en-US" sz="1000" b="0" i="0" u="none" strike="noStrike" kern="1200">
                          <a:solidFill>
                            <a:srgbClr val="000000"/>
                          </a:solidFill>
                          <a:effectLst/>
                          <a:latin typeface="ＭＳ 明朝"/>
                          <a:ea typeface="ＭＳ 明朝"/>
                          <a:cs typeface="+mn-cs"/>
                        </a:rPr>
                        <a:t>支援</a:t>
                      </a:r>
                      <a:r>
                        <a:rPr kumimoji="1" lang="en-US" altLang="ja-JP" sz="1000" b="0" i="0" u="none" strike="noStrike" kern="1200">
                          <a:solidFill>
                            <a:srgbClr val="000000"/>
                          </a:solidFill>
                          <a:effectLst/>
                          <a:latin typeface="ＭＳ 明朝"/>
                          <a:ea typeface="ＭＳ 明朝"/>
                          <a:cs typeface="+mn-cs"/>
                        </a:rPr>
                        <a:t>A(</a:t>
                      </a:r>
                      <a:r>
                        <a:rPr kumimoji="1" lang="ja-JP" altLang="en-US" sz="1000" b="0" i="0" u="none" strike="noStrike" kern="1200">
                          <a:solidFill>
                            <a:srgbClr val="000000"/>
                          </a:solidFill>
                          <a:effectLst/>
                          <a:latin typeface="ＭＳ 明朝"/>
                          <a:ea typeface="ＭＳ 明朝"/>
                          <a:cs typeface="+mn-cs"/>
                        </a:rPr>
                        <a:t>積極的</a:t>
                      </a:r>
                      <a:r>
                        <a:rPr kumimoji="1" lang="ja-JP" altLang="en-US" sz="1000" b="0" i="0" u="none" strike="noStrike" kern="1200" dirty="0">
                          <a:solidFill>
                            <a:srgbClr val="000000"/>
                          </a:solidFill>
                          <a:effectLst/>
                          <a:latin typeface="ＭＳ 明朝"/>
                          <a:ea typeface="ＭＳ 明朝"/>
                          <a:cs typeface="+mn-cs"/>
                        </a:rPr>
                        <a:t>関与タイプ</a:t>
                      </a:r>
                      <a:r>
                        <a:rPr kumimoji="1" lang="en-US" altLang="ja-JP" sz="1000" b="0" i="0" u="none" strike="noStrike" kern="1200" dirty="0">
                          <a:solidFill>
                            <a:srgbClr val="000000"/>
                          </a:solidFill>
                          <a:effectLst/>
                          <a:latin typeface="ＭＳ 明朝"/>
                          <a:ea typeface="ＭＳ 明朝"/>
                          <a:cs typeface="+mn-cs"/>
                        </a:rPr>
                        <a:t>)</a:t>
                      </a:r>
                    </a:p>
                    <a:p>
                      <a:pPr marL="427038" lvl="0" indent="-68263" algn="l" defTabSz="914400" rtl="0" eaLnBrk="1" fontAlgn="ctr" latinLnBrk="0" hangingPunct="1"/>
                      <a:r>
                        <a:rPr kumimoji="1" lang="ja-JP" altLang="en-US" sz="1000" b="0" i="0" u="none" strike="noStrike" kern="1200" dirty="0">
                          <a:solidFill>
                            <a:srgbClr val="000000"/>
                          </a:solidFill>
                          <a:effectLst/>
                          <a:latin typeface="ＭＳ 明朝"/>
                          <a:ea typeface="ＭＳ 明朝"/>
                          <a:cs typeface="+mn-cs"/>
                        </a:rPr>
                        <a:t>･初回面接支援の際に作成した特定保健指導支援計画及び実施報告書の実施状況について記載したものの提出を受け、それらの記載に基づいた支援を行う。</a:t>
                      </a:r>
                      <a:endParaRPr kumimoji="1" lang="en-US" altLang="ja-JP" sz="1000" b="0" i="0" u="none" strike="noStrike" kern="1200" dirty="0">
                        <a:solidFill>
                          <a:srgbClr val="000000"/>
                        </a:solidFill>
                        <a:effectLst/>
                        <a:latin typeface="ＭＳ 明朝"/>
                        <a:ea typeface="ＭＳ 明朝"/>
                        <a:cs typeface="+mn-cs"/>
                      </a:endParaRPr>
                    </a:p>
                    <a:p>
                      <a:pPr marL="427038" lvl="0" indent="-68263" algn="l" defTabSz="914400" rtl="0" eaLnBrk="1" fontAlgn="ctr" latinLnBrk="0" hangingPunct="1"/>
                      <a:r>
                        <a:rPr kumimoji="1" lang="ja-JP" altLang="en-US" sz="1000" b="0" i="0" u="none" strike="noStrike" kern="1200" dirty="0">
                          <a:solidFill>
                            <a:srgbClr val="000000"/>
                          </a:solidFill>
                          <a:effectLst/>
                          <a:latin typeface="ＭＳ 明朝"/>
                          <a:ea typeface="ＭＳ 明朝"/>
                          <a:cs typeface="+mn-cs"/>
                        </a:rPr>
                        <a:t>･個別支援</a:t>
                      </a:r>
                      <a:r>
                        <a:rPr kumimoji="1" lang="en-US" altLang="ja-JP" sz="1000" b="0" i="0" u="none" strike="noStrike" kern="1200" dirty="0">
                          <a:solidFill>
                            <a:srgbClr val="000000"/>
                          </a:solidFill>
                          <a:effectLst/>
                          <a:latin typeface="ＭＳ 明朝"/>
                          <a:ea typeface="ＭＳ 明朝"/>
                          <a:cs typeface="+mn-cs"/>
                        </a:rPr>
                        <a:t>A</a:t>
                      </a:r>
                      <a:r>
                        <a:rPr kumimoji="1" lang="ja-JP" altLang="en-US" sz="1000" b="0" i="0" u="none" strike="noStrike" kern="1200" dirty="0" err="1">
                          <a:solidFill>
                            <a:srgbClr val="000000"/>
                          </a:solidFill>
                          <a:effectLst/>
                          <a:latin typeface="ＭＳ 明朝"/>
                          <a:ea typeface="ＭＳ 明朝"/>
                          <a:cs typeface="+mn-cs"/>
                        </a:rPr>
                        <a:t>、</a:t>
                      </a:r>
                      <a:r>
                        <a:rPr kumimoji="1" lang="ja-JP" altLang="en-US" sz="1000" b="0" i="0" u="none" strike="noStrike" kern="1200" dirty="0">
                          <a:solidFill>
                            <a:srgbClr val="000000"/>
                          </a:solidFill>
                          <a:effectLst/>
                          <a:latin typeface="ＭＳ 明朝"/>
                          <a:ea typeface="ＭＳ 明朝"/>
                          <a:cs typeface="+mn-cs"/>
                        </a:rPr>
                        <a:t>グループ支援、電話</a:t>
                      </a:r>
                      <a:r>
                        <a:rPr kumimoji="1" lang="en-US" altLang="ja-JP" sz="1000" b="0" i="0" u="none" strike="noStrike" kern="1200" dirty="0">
                          <a:solidFill>
                            <a:srgbClr val="000000"/>
                          </a:solidFill>
                          <a:effectLst/>
                          <a:latin typeface="ＭＳ 明朝"/>
                          <a:ea typeface="ＭＳ 明朝"/>
                          <a:cs typeface="+mn-cs"/>
                        </a:rPr>
                        <a:t>A</a:t>
                      </a:r>
                      <a:r>
                        <a:rPr kumimoji="1" lang="ja-JP" altLang="en-US" sz="1000" b="0" i="0" u="none" strike="noStrike" kern="1200" err="1">
                          <a:solidFill>
                            <a:srgbClr val="000000"/>
                          </a:solidFill>
                          <a:effectLst/>
                          <a:latin typeface="ＭＳ 明朝"/>
                          <a:ea typeface="ＭＳ 明朝"/>
                          <a:cs typeface="+mn-cs"/>
                        </a:rPr>
                        <a:t>、</a:t>
                      </a:r>
                      <a:r>
                        <a:rPr kumimoji="1" lang="en-US" altLang="ja-JP" sz="1000" b="0" i="0" u="none" strike="noStrike" kern="1200">
                          <a:solidFill>
                            <a:srgbClr val="000000"/>
                          </a:solidFill>
                          <a:effectLst/>
                          <a:latin typeface="ＭＳ 明朝"/>
                          <a:ea typeface="ＭＳ 明朝"/>
                          <a:cs typeface="+mn-cs"/>
                        </a:rPr>
                        <a:t>e-mailA(e-mail</a:t>
                      </a:r>
                      <a:r>
                        <a:rPr kumimoji="1" lang="ja-JP" altLang="en-US" sz="1000" b="0" i="0" u="none" strike="noStrike" kern="1200" dirty="0" err="1">
                          <a:solidFill>
                            <a:srgbClr val="000000"/>
                          </a:solidFill>
                          <a:effectLst/>
                          <a:latin typeface="ＭＳ 明朝"/>
                          <a:ea typeface="ＭＳ 明朝"/>
                          <a:cs typeface="+mn-cs"/>
                        </a:rPr>
                        <a:t>、</a:t>
                      </a:r>
                      <a:r>
                        <a:rPr kumimoji="1" lang="en-US" altLang="ja-JP" sz="1000" b="0" i="0" u="none" strike="noStrike" kern="1200" dirty="0">
                          <a:solidFill>
                            <a:srgbClr val="000000"/>
                          </a:solidFill>
                          <a:effectLst/>
                          <a:latin typeface="ＭＳ 明朝"/>
                          <a:ea typeface="ＭＳ 明朝"/>
                          <a:cs typeface="+mn-cs"/>
                        </a:rPr>
                        <a:t>FAX</a:t>
                      </a:r>
                      <a:r>
                        <a:rPr kumimoji="1" lang="ja-JP" altLang="en-US" sz="1000" b="0" i="0" u="none" strike="noStrike" kern="1200" dirty="0" err="1">
                          <a:solidFill>
                            <a:srgbClr val="000000"/>
                          </a:solidFill>
                          <a:effectLst/>
                          <a:latin typeface="ＭＳ 明朝"/>
                          <a:ea typeface="ＭＳ 明朝"/>
                          <a:cs typeface="+mn-cs"/>
                        </a:rPr>
                        <a:t>、</a:t>
                      </a:r>
                      <a:r>
                        <a:rPr kumimoji="1" lang="ja-JP" altLang="en-US" sz="1000" b="0" i="0" u="none" strike="noStrike" kern="1200" dirty="0">
                          <a:solidFill>
                            <a:srgbClr val="000000"/>
                          </a:solidFill>
                          <a:effectLst/>
                          <a:latin typeface="ＭＳ 明朝"/>
                          <a:ea typeface="ＭＳ 明朝"/>
                          <a:cs typeface="+mn-cs"/>
                        </a:rPr>
                        <a:t>手紙等</a:t>
                      </a:r>
                      <a:r>
                        <a:rPr kumimoji="1" lang="en-US" altLang="ja-JP" sz="1000" b="0" i="0" u="none" strike="noStrike" kern="1200" dirty="0">
                          <a:solidFill>
                            <a:srgbClr val="000000"/>
                          </a:solidFill>
                          <a:effectLst/>
                          <a:latin typeface="ＭＳ 明朝"/>
                          <a:ea typeface="ＭＳ 明朝"/>
                          <a:cs typeface="+mn-cs"/>
                        </a:rPr>
                        <a:t>)</a:t>
                      </a:r>
                      <a:r>
                        <a:rPr kumimoji="1" lang="ja-JP" altLang="en-US" sz="1000" b="0" i="0" u="none" strike="noStrike" kern="1200" dirty="0">
                          <a:solidFill>
                            <a:srgbClr val="000000"/>
                          </a:solidFill>
                          <a:effectLst/>
                          <a:latin typeface="ＭＳ 明朝"/>
                          <a:ea typeface="ＭＳ 明朝"/>
                          <a:cs typeface="+mn-cs"/>
                        </a:rPr>
                        <a:t>から選択して支援する。</a:t>
                      </a:r>
                    </a:p>
                    <a:p>
                      <a:pPr marL="180975" marR="0" lvl="0" indent="-7938" algn="l"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a:solidFill>
                            <a:srgbClr val="000000"/>
                          </a:solidFill>
                          <a:effectLst/>
                          <a:latin typeface="ＭＳ 明朝"/>
                          <a:ea typeface="ＭＳ 明朝"/>
                          <a:cs typeface="+mn-cs"/>
                        </a:rPr>
                        <a:t>支援</a:t>
                      </a:r>
                      <a:r>
                        <a:rPr kumimoji="1" lang="en-US" altLang="ja-JP" sz="1000" b="0" i="0" u="none" strike="noStrike" kern="1200">
                          <a:solidFill>
                            <a:srgbClr val="000000"/>
                          </a:solidFill>
                          <a:effectLst/>
                          <a:latin typeface="ＭＳ 明朝"/>
                          <a:ea typeface="ＭＳ 明朝"/>
                          <a:cs typeface="+mn-cs"/>
                        </a:rPr>
                        <a:t>B(</a:t>
                      </a:r>
                      <a:r>
                        <a:rPr kumimoji="1" lang="ja-JP" altLang="en-US" sz="1000" b="0" i="0" u="none" strike="noStrike" kern="1200">
                          <a:solidFill>
                            <a:srgbClr val="000000"/>
                          </a:solidFill>
                          <a:effectLst/>
                          <a:latin typeface="ＭＳ 明朝"/>
                          <a:ea typeface="ＭＳ 明朝"/>
                          <a:cs typeface="+mn-cs"/>
                        </a:rPr>
                        <a:t>励まし</a:t>
                      </a:r>
                      <a:r>
                        <a:rPr kumimoji="1" lang="ja-JP" altLang="en-US" sz="1000" b="0" i="0" u="none" strike="noStrike" kern="1200" dirty="0">
                          <a:solidFill>
                            <a:srgbClr val="000000"/>
                          </a:solidFill>
                          <a:effectLst/>
                          <a:latin typeface="ＭＳ 明朝"/>
                          <a:ea typeface="ＭＳ 明朝"/>
                          <a:cs typeface="+mn-cs"/>
                        </a:rPr>
                        <a:t>タイプ</a:t>
                      </a:r>
                      <a:r>
                        <a:rPr kumimoji="1" lang="en-US" altLang="ja-JP" sz="1000" b="0" i="0" u="none" strike="noStrike" kern="1200" dirty="0">
                          <a:solidFill>
                            <a:srgbClr val="000000"/>
                          </a:solidFill>
                          <a:effectLst/>
                          <a:latin typeface="ＭＳ 明朝"/>
                          <a:ea typeface="ＭＳ 明朝"/>
                          <a:cs typeface="+mn-cs"/>
                        </a:rPr>
                        <a:t>)</a:t>
                      </a:r>
                    </a:p>
                    <a:p>
                      <a:pPr marL="439738" marR="0" lvl="0" indent="-80963" algn="l"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dirty="0">
                          <a:solidFill>
                            <a:srgbClr val="000000"/>
                          </a:solidFill>
                          <a:effectLst/>
                          <a:latin typeface="ＭＳ 明朝"/>
                          <a:ea typeface="ＭＳ 明朝"/>
                          <a:cs typeface="+mn-cs"/>
                        </a:rPr>
                        <a:t>･支援計画の実施状況の確認と励ましや賞賛をする支援をいう。</a:t>
                      </a:r>
                      <a:endParaRPr kumimoji="1" lang="en-US" altLang="ja-JP" sz="1000" b="0" i="0" u="none" strike="noStrike" kern="1200" dirty="0">
                        <a:solidFill>
                          <a:srgbClr val="000000"/>
                        </a:solidFill>
                        <a:effectLst/>
                        <a:latin typeface="ＭＳ 明朝"/>
                        <a:ea typeface="ＭＳ 明朝"/>
                        <a:cs typeface="+mn-cs"/>
                      </a:endParaRPr>
                    </a:p>
                    <a:p>
                      <a:pPr marL="439738" marR="0" lvl="0" indent="-80963" algn="l"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dirty="0">
                          <a:solidFill>
                            <a:srgbClr val="000000"/>
                          </a:solidFill>
                          <a:effectLst/>
                          <a:latin typeface="ＭＳ 明朝"/>
                          <a:ea typeface="ＭＳ 明朝"/>
                          <a:cs typeface="+mn-cs"/>
                        </a:rPr>
                        <a:t>･個別支援</a:t>
                      </a:r>
                      <a:r>
                        <a:rPr kumimoji="1" lang="en-US" altLang="ja-JP" sz="1000" b="0" i="0" u="none" strike="noStrike" kern="1200" dirty="0">
                          <a:solidFill>
                            <a:srgbClr val="000000"/>
                          </a:solidFill>
                          <a:effectLst/>
                          <a:latin typeface="ＭＳ 明朝"/>
                          <a:ea typeface="ＭＳ 明朝"/>
                          <a:cs typeface="+mn-cs"/>
                        </a:rPr>
                        <a:t>B</a:t>
                      </a:r>
                      <a:r>
                        <a:rPr kumimoji="1" lang="ja-JP" altLang="en-US" sz="1000" b="0" i="0" u="none" strike="noStrike" kern="1200" dirty="0" err="1">
                          <a:solidFill>
                            <a:srgbClr val="000000"/>
                          </a:solidFill>
                          <a:effectLst/>
                          <a:latin typeface="ＭＳ 明朝"/>
                          <a:ea typeface="ＭＳ 明朝"/>
                          <a:cs typeface="+mn-cs"/>
                        </a:rPr>
                        <a:t>、</a:t>
                      </a:r>
                      <a:r>
                        <a:rPr kumimoji="1" lang="ja-JP" altLang="en-US" sz="1000" b="0" i="0" u="none" strike="noStrike" kern="1200" dirty="0">
                          <a:solidFill>
                            <a:srgbClr val="000000"/>
                          </a:solidFill>
                          <a:effectLst/>
                          <a:latin typeface="ＭＳ 明朝"/>
                          <a:ea typeface="ＭＳ 明朝"/>
                          <a:cs typeface="+mn-cs"/>
                        </a:rPr>
                        <a:t>電話</a:t>
                      </a:r>
                      <a:r>
                        <a:rPr kumimoji="1" lang="en-US" altLang="ja-JP" sz="1000" b="0" i="0" u="none" strike="noStrike" kern="1200" dirty="0">
                          <a:solidFill>
                            <a:srgbClr val="000000"/>
                          </a:solidFill>
                          <a:effectLst/>
                          <a:latin typeface="ＭＳ 明朝"/>
                          <a:ea typeface="ＭＳ 明朝"/>
                          <a:cs typeface="+mn-cs"/>
                        </a:rPr>
                        <a:t>B</a:t>
                      </a:r>
                      <a:r>
                        <a:rPr kumimoji="1" lang="ja-JP" altLang="en-US" sz="1000" b="0" i="0" u="none" strike="noStrike" kern="1200" err="1">
                          <a:solidFill>
                            <a:srgbClr val="000000"/>
                          </a:solidFill>
                          <a:effectLst/>
                          <a:latin typeface="ＭＳ 明朝"/>
                          <a:ea typeface="ＭＳ 明朝"/>
                          <a:cs typeface="+mn-cs"/>
                        </a:rPr>
                        <a:t>、</a:t>
                      </a:r>
                      <a:r>
                        <a:rPr kumimoji="1" lang="en-US" altLang="ja-JP" sz="1000" b="0" i="0" u="none" strike="noStrike" kern="1200">
                          <a:solidFill>
                            <a:srgbClr val="000000"/>
                          </a:solidFill>
                          <a:effectLst/>
                          <a:latin typeface="ＭＳ 明朝"/>
                          <a:ea typeface="ＭＳ 明朝"/>
                          <a:cs typeface="+mn-cs"/>
                        </a:rPr>
                        <a:t>e-mailB(e-mail</a:t>
                      </a:r>
                      <a:r>
                        <a:rPr kumimoji="1" lang="ja-JP" altLang="en-US" sz="1000" b="0" i="0" u="none" strike="noStrike" kern="1200" dirty="0" err="1">
                          <a:solidFill>
                            <a:srgbClr val="000000"/>
                          </a:solidFill>
                          <a:effectLst/>
                          <a:latin typeface="ＭＳ 明朝"/>
                          <a:ea typeface="ＭＳ 明朝"/>
                          <a:cs typeface="+mn-cs"/>
                        </a:rPr>
                        <a:t>、</a:t>
                      </a:r>
                      <a:r>
                        <a:rPr kumimoji="1" lang="en-US" altLang="ja-JP" sz="1000" b="0" i="0" u="none" strike="noStrike" kern="1200" dirty="0">
                          <a:solidFill>
                            <a:srgbClr val="000000"/>
                          </a:solidFill>
                          <a:effectLst/>
                          <a:latin typeface="ＭＳ 明朝"/>
                          <a:ea typeface="ＭＳ 明朝"/>
                          <a:cs typeface="+mn-cs"/>
                        </a:rPr>
                        <a:t>FAX</a:t>
                      </a:r>
                      <a:r>
                        <a:rPr kumimoji="1" lang="ja-JP" altLang="en-US" sz="1000" b="0" i="0" u="none" strike="noStrike" kern="1200" dirty="0" err="1">
                          <a:solidFill>
                            <a:srgbClr val="000000"/>
                          </a:solidFill>
                          <a:effectLst/>
                          <a:latin typeface="ＭＳ 明朝"/>
                          <a:ea typeface="ＭＳ 明朝"/>
                          <a:cs typeface="+mn-cs"/>
                        </a:rPr>
                        <a:t>、</a:t>
                      </a:r>
                      <a:r>
                        <a:rPr kumimoji="1" lang="ja-JP" altLang="en-US" sz="1000" b="0" i="0" u="none" strike="noStrike" kern="1200" dirty="0">
                          <a:solidFill>
                            <a:srgbClr val="000000"/>
                          </a:solidFill>
                          <a:effectLst/>
                          <a:latin typeface="ＭＳ 明朝"/>
                          <a:ea typeface="ＭＳ 明朝"/>
                          <a:cs typeface="+mn-cs"/>
                        </a:rPr>
                        <a:t>手紙等</a:t>
                      </a:r>
                      <a:r>
                        <a:rPr kumimoji="1" lang="en-US" altLang="ja-JP" sz="1000" b="0" i="0" u="none" strike="noStrike" kern="1200" dirty="0">
                          <a:solidFill>
                            <a:srgbClr val="000000"/>
                          </a:solidFill>
                          <a:effectLst/>
                          <a:latin typeface="ＭＳ 明朝"/>
                          <a:ea typeface="ＭＳ 明朝"/>
                          <a:cs typeface="+mn-cs"/>
                        </a:rPr>
                        <a:t>)</a:t>
                      </a:r>
                      <a:r>
                        <a:rPr kumimoji="1" lang="ja-JP" altLang="en-US" sz="1000" b="0" i="0" u="none" strike="noStrike" kern="1200" dirty="0">
                          <a:solidFill>
                            <a:srgbClr val="000000"/>
                          </a:solidFill>
                          <a:effectLst/>
                          <a:latin typeface="ＭＳ 明朝"/>
                          <a:ea typeface="ＭＳ 明朝"/>
                          <a:cs typeface="+mn-cs"/>
                        </a:rPr>
                        <a:t>から選択して支援する。</a:t>
                      </a:r>
                    </a:p>
                  </a:txBody>
                  <a:tcPr marL="7562" marR="7562" marT="7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9"/>
                  </a:ext>
                </a:extLst>
              </a:tr>
              <a:tr h="321557">
                <a:tc vMerge="1">
                  <a:txBody>
                    <a:bodyPr/>
                    <a:lstStyle/>
                    <a:p>
                      <a:pPr marL="88900" indent="0" algn="l" fontAlgn="ctr"/>
                      <a:endPar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7562" marR="7562" marT="7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80975" marR="0" indent="-92075" algn="l"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00000"/>
                          </a:solidFill>
                          <a:effectLst/>
                          <a:latin typeface="ＭＳ 明朝"/>
                          <a:ea typeface="ＭＳ 明朝"/>
                        </a:rPr>
                        <a:t>c</a:t>
                      </a:r>
                      <a:r>
                        <a:rPr lang="ja-JP" altLang="en-US" sz="1000" b="0" i="0" u="none" strike="noStrike" dirty="0">
                          <a:solidFill>
                            <a:srgbClr val="000000"/>
                          </a:solidFill>
                          <a:effectLst/>
                          <a:latin typeface="ＭＳ 明朝"/>
                          <a:ea typeface="ＭＳ 明朝"/>
                        </a:rPr>
                        <a:t> </a:t>
                      </a:r>
                      <a:r>
                        <a:rPr lang="en-US" altLang="ja-JP" sz="1000" b="0" i="0" u="none" strike="noStrike" dirty="0">
                          <a:solidFill>
                            <a:srgbClr val="000000"/>
                          </a:solidFill>
                          <a:effectLst/>
                          <a:latin typeface="ＭＳ 明朝"/>
                          <a:ea typeface="ＭＳ 明朝"/>
                        </a:rPr>
                        <a:t>6</a:t>
                      </a:r>
                      <a:r>
                        <a:rPr lang="ja-JP" altLang="en-US" sz="1000" b="0" i="0" u="none" strike="noStrike" dirty="0">
                          <a:solidFill>
                            <a:srgbClr val="000000"/>
                          </a:solidFill>
                          <a:effectLst/>
                          <a:latin typeface="ＭＳ 明朝"/>
                          <a:ea typeface="ＭＳ 明朝"/>
                        </a:rPr>
                        <a:t>カ月後の評価</a:t>
                      </a:r>
                      <a:br>
                        <a:rPr lang="ja-JP" altLang="en-US" sz="1000" b="0" i="0" u="none" strike="noStrike" dirty="0">
                          <a:solidFill>
                            <a:srgbClr val="000000"/>
                          </a:solidFill>
                          <a:effectLst/>
                          <a:latin typeface="ＭＳ 明朝"/>
                          <a:ea typeface="ＭＳ 明朝"/>
                        </a:rPr>
                      </a:br>
                      <a:r>
                        <a:rPr lang="ja-JP" altLang="en-US" sz="1000" b="0" i="0" u="none" strike="noStrike" dirty="0">
                          <a:solidFill>
                            <a:srgbClr val="000000"/>
                          </a:solidFill>
                          <a:effectLst/>
                          <a:latin typeface="ＭＳ 明朝"/>
                          <a:ea typeface="ＭＳ 明朝"/>
                        </a:rPr>
                        <a:t>● </a:t>
                      </a:r>
                      <a:r>
                        <a:rPr lang="en-US" altLang="ja-JP" sz="1000" b="0" i="0" u="none" strike="noStrike" dirty="0">
                          <a:solidFill>
                            <a:srgbClr val="000000"/>
                          </a:solidFill>
                          <a:effectLst/>
                          <a:latin typeface="ＭＳ 明朝"/>
                          <a:ea typeface="ＭＳ 明朝"/>
                        </a:rPr>
                        <a:t>6</a:t>
                      </a:r>
                      <a:r>
                        <a:rPr lang="ja-JP" altLang="en-US" sz="1000" b="0" i="0" u="none" strike="noStrike" dirty="0">
                          <a:solidFill>
                            <a:srgbClr val="000000"/>
                          </a:solidFill>
                          <a:effectLst/>
                          <a:latin typeface="ＭＳ 明朝"/>
                          <a:ea typeface="ＭＳ 明朝"/>
                        </a:rPr>
                        <a:t>カ月後の評価は、面接又は通信等を利用して行う。</a:t>
                      </a:r>
                    </a:p>
                  </a:txBody>
                  <a:tcPr marL="7562" marR="7562" marT="756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0"/>
                  </a:ext>
                </a:extLst>
              </a:tr>
            </a:tbl>
          </a:graphicData>
        </a:graphic>
      </p:graphicFrame>
      <p:sp>
        <p:nvSpPr>
          <p:cNvPr id="4" name="タイトル_小_4_1_3_1"/>
          <p:cNvSpPr txBox="1">
            <a:spLocks/>
          </p:cNvSpPr>
          <p:nvPr/>
        </p:nvSpPr>
        <p:spPr>
          <a:xfrm>
            <a:off x="260648" y="-36512"/>
            <a:ext cx="6120000" cy="306142"/>
          </a:xfrm>
          <a:prstGeom prst="rect">
            <a:avLst/>
          </a:prstGeom>
          <a:ln>
            <a:noFill/>
          </a:ln>
        </p:spPr>
        <p:txBody>
          <a:bodyPr vert="horz" lIns="0" tIns="45720" rIns="0" bIns="0" rtlCol="0" anchor="t">
            <a:noAutofit/>
          </a:bodyPr>
          <a:lstStyle/>
          <a:p>
            <a:pPr marL="90488" indent="-90488">
              <a:lnSpc>
                <a:spcPct val="150000"/>
              </a:lnSpc>
              <a:spcBef>
                <a:spcPct val="0"/>
              </a:spcBef>
            </a:pPr>
            <a:r>
              <a:rPr lang="en-US" altLang="ja-JP" sz="1600" b="1" dirty="0">
                <a:latin typeface="ＭＳ 明朝"/>
                <a:ea typeface="ＭＳ 明朝"/>
                <a:cs typeface="ＭＳ Ｐゴシック" pitchFamily="50" charset="-128"/>
              </a:rPr>
              <a:t>3.</a:t>
            </a:r>
            <a:r>
              <a:rPr lang="ja-JP" altLang="en-US" sz="1600" b="1" dirty="0">
                <a:latin typeface="ＭＳ 明朝"/>
                <a:ea typeface="ＭＳ 明朝"/>
                <a:cs typeface="ＭＳ Ｐゴシック" pitchFamily="50" charset="-128"/>
              </a:rPr>
              <a:t>特定保健指導について</a:t>
            </a:r>
          </a:p>
        </p:txBody>
      </p:sp>
      <p:sp>
        <p:nvSpPr>
          <p:cNvPr id="5" name="タイトル_小_4_1_3_1"/>
          <p:cNvSpPr txBox="1">
            <a:spLocks/>
          </p:cNvSpPr>
          <p:nvPr/>
        </p:nvSpPr>
        <p:spPr>
          <a:xfrm>
            <a:off x="116632" y="323528"/>
            <a:ext cx="6120000" cy="648072"/>
          </a:xfrm>
          <a:prstGeom prst="rect">
            <a:avLst/>
          </a:prstGeom>
          <a:ln>
            <a:noFill/>
          </a:ln>
        </p:spPr>
        <p:txBody>
          <a:bodyPr vert="horz" lIns="0" tIns="45720" rIns="0" bIns="0" rtlCol="0" anchor="t">
            <a:noAutofit/>
          </a:bodyPr>
          <a:lstStyle/>
          <a:p>
            <a:pPr marL="90488" indent="101600">
              <a:spcBef>
                <a:spcPct val="0"/>
              </a:spcBef>
            </a:pPr>
            <a:r>
              <a:rPr lang="ja-JP" altLang="en-US" sz="1000" dirty="0">
                <a:solidFill>
                  <a:prstClr val="black"/>
                </a:solidFill>
                <a:latin typeface="ＭＳ 明朝"/>
                <a:ea typeface="ＭＳ 明朝"/>
                <a:cs typeface="Times New Roman" pitchFamily="18" charset="0"/>
              </a:rPr>
              <a:t>　</a:t>
            </a:r>
            <a:r>
              <a:rPr lang="ja-JP" altLang="en-US" sz="1200" dirty="0">
                <a:solidFill>
                  <a:prstClr val="black"/>
                </a:solidFill>
                <a:latin typeface="ＭＳ 明朝"/>
                <a:ea typeface="ＭＳ 明朝"/>
                <a:cs typeface="Times New Roman" pitchFamily="18" charset="0"/>
              </a:rPr>
              <a:t>以下、</a:t>
            </a:r>
            <a:r>
              <a:rPr lang="en-US" altLang="ja-JP" sz="1200" dirty="0">
                <a:solidFill>
                  <a:prstClr val="black"/>
                </a:solidFill>
                <a:latin typeface="ＭＳ 明朝"/>
                <a:ea typeface="ＭＳ 明朝"/>
                <a:cs typeface="Times New Roman" pitchFamily="18" charset="0"/>
              </a:rPr>
              <a:t>｢</a:t>
            </a:r>
            <a:r>
              <a:rPr lang="ja-JP" altLang="en-US" sz="1200" dirty="0">
                <a:solidFill>
                  <a:prstClr val="black"/>
                </a:solidFill>
                <a:latin typeface="ＭＳ 明朝"/>
                <a:ea typeface="ＭＳ 明朝"/>
                <a:cs typeface="Times New Roman" pitchFamily="18" charset="0"/>
              </a:rPr>
              <a:t>標準的な健診･保健指導プログラム</a:t>
            </a:r>
            <a:r>
              <a:rPr lang="en-US" altLang="ja-JP" sz="1200" dirty="0">
                <a:solidFill>
                  <a:prstClr val="black"/>
                </a:solidFill>
                <a:latin typeface="ＭＳ 明朝"/>
                <a:ea typeface="ＭＳ 明朝"/>
                <a:cs typeface="Times New Roman" pitchFamily="18" charset="0"/>
              </a:rPr>
              <a:t>｣</a:t>
            </a:r>
            <a:r>
              <a:rPr lang="ja-JP" altLang="en-US" sz="1200" dirty="0">
                <a:solidFill>
                  <a:prstClr val="black"/>
                </a:solidFill>
                <a:latin typeface="ＭＳ 明朝"/>
                <a:ea typeface="ＭＳ 明朝"/>
                <a:cs typeface="Times New Roman" pitchFamily="18" charset="0"/>
              </a:rPr>
              <a:t>における「積極的支援」</a:t>
            </a:r>
            <a:r>
              <a:rPr lang="en-US" altLang="ja-JP" sz="1200" dirty="0">
                <a:solidFill>
                  <a:prstClr val="black"/>
                </a:solidFill>
                <a:latin typeface="ＭＳ 明朝"/>
                <a:ea typeface="ＭＳ 明朝"/>
                <a:cs typeface="Times New Roman" pitchFamily="18" charset="0"/>
              </a:rPr>
              <a:t>｢</a:t>
            </a:r>
            <a:r>
              <a:rPr lang="ja-JP" altLang="en-US" sz="1200" dirty="0">
                <a:solidFill>
                  <a:prstClr val="black"/>
                </a:solidFill>
                <a:latin typeface="ＭＳ 明朝"/>
                <a:ea typeface="ＭＳ 明朝"/>
                <a:cs typeface="Times New Roman" pitchFamily="18" charset="0"/>
              </a:rPr>
              <a:t>動機づけ支援</a:t>
            </a:r>
            <a:r>
              <a:rPr lang="en-US" altLang="ja-JP" sz="1200" dirty="0">
                <a:solidFill>
                  <a:prstClr val="black"/>
                </a:solidFill>
                <a:latin typeface="ＭＳ 明朝"/>
                <a:ea typeface="ＭＳ 明朝"/>
                <a:cs typeface="Times New Roman" pitchFamily="18" charset="0"/>
              </a:rPr>
              <a:t>｣</a:t>
            </a:r>
            <a:r>
              <a:rPr lang="ja-JP" altLang="en-US" sz="1200" dirty="0">
                <a:solidFill>
                  <a:prstClr val="black"/>
                </a:solidFill>
                <a:latin typeface="ＭＳ 明朝"/>
                <a:ea typeface="ＭＳ 明朝"/>
                <a:cs typeface="Times New Roman" pitchFamily="18" charset="0"/>
              </a:rPr>
              <a:t>を実施する際の留意点である。</a:t>
            </a:r>
            <a:endParaRPr lang="en-US" altLang="ja-JP" sz="1200" dirty="0">
              <a:solidFill>
                <a:prstClr val="black"/>
              </a:solidFill>
              <a:latin typeface="ＭＳ 明朝"/>
              <a:ea typeface="ＭＳ 明朝"/>
              <a:cs typeface="Times New Roman" pitchFamily="18" charset="0"/>
            </a:endParaRPr>
          </a:p>
          <a:p>
            <a:pPr marL="90488" indent="-90488">
              <a:lnSpc>
                <a:spcPct val="150000"/>
              </a:lnSpc>
              <a:spcBef>
                <a:spcPct val="0"/>
              </a:spcBef>
            </a:pPr>
            <a:endParaRPr lang="ja-JP" altLang="en-US" sz="1000" dirty="0">
              <a:latin typeface="ＭＳ 明朝"/>
              <a:ea typeface="ＭＳ 明朝"/>
              <a:cs typeface="ＭＳ Ｐゴシック" pitchFamily="50" charset="-128"/>
            </a:endParaRPr>
          </a:p>
        </p:txBody>
      </p:sp>
    </p:spTree>
    <p:extLst>
      <p:ext uri="{BB962C8B-B14F-4D97-AF65-F5344CB8AC3E}">
        <p14:creationId xmlns:p14="http://schemas.microsoft.com/office/powerpoint/2010/main" val="388235111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タイトル 1"/>
          <p:cNvSpPr txBox="1">
            <a:spLocks/>
          </p:cNvSpPr>
          <p:nvPr/>
        </p:nvSpPr>
        <p:spPr>
          <a:xfrm>
            <a:off x="349854" y="238435"/>
            <a:ext cx="6120680" cy="648072"/>
          </a:xfrm>
          <a:prstGeom prst="rect">
            <a:avLst/>
          </a:prstGeom>
          <a:ln>
            <a:noFill/>
          </a:ln>
        </p:spPr>
        <p:txBody>
          <a:bodyPr vert="horz" lIns="0" tIns="45720" rIns="0" bIns="45720" rtlCol="0" anchor="t">
            <a:noAutofit/>
          </a:bodyPr>
          <a:lstStyle/>
          <a:p>
            <a:pPr marL="90488" indent="-90488">
              <a:lnSpc>
                <a:spcPct val="150000"/>
              </a:lnSpc>
              <a:spcBef>
                <a:spcPct val="0"/>
              </a:spcBef>
            </a:pPr>
            <a:endParaRPr lang="ja-JP" altLang="en-US" sz="1400" dirty="0">
              <a:latin typeface="ＭＳ 明朝"/>
              <a:ea typeface="ＭＳ 明朝"/>
              <a:cs typeface="Times New Roman" pitchFamily="18" charset="0"/>
            </a:endParaRPr>
          </a:p>
          <a:p>
            <a:pPr marL="273050" indent="-92075">
              <a:lnSpc>
                <a:spcPct val="150000"/>
              </a:lnSpc>
              <a:spcBef>
                <a:spcPct val="0"/>
              </a:spcBef>
            </a:pPr>
            <a:r>
              <a:rPr lang="ja-JP" altLang="en-US" sz="1200" dirty="0">
                <a:solidFill>
                  <a:prstClr val="black"/>
                </a:solidFill>
                <a:latin typeface="ＭＳ 明朝"/>
                <a:ea typeface="ＭＳ 明朝"/>
                <a:cs typeface="Times New Roman" pitchFamily="18" charset="0"/>
              </a:rPr>
              <a:t>積極的支援でのポイントは以下とする。</a:t>
            </a:r>
            <a:endParaRPr lang="ja-JP" altLang="en-US" sz="1200" dirty="0">
              <a:latin typeface="ＭＳ 明朝"/>
              <a:ea typeface="ＭＳ 明朝"/>
              <a:cs typeface="ＭＳ Ｐゴシック" pitchFamily="50" charset="-128"/>
            </a:endParaRPr>
          </a:p>
        </p:txBody>
      </p:sp>
      <p:sp>
        <p:nvSpPr>
          <p:cNvPr id="5" name="スライド番号プレースホルダ 12"/>
          <p:cNvSpPr>
            <a:spLocks noGrp="1"/>
          </p:cNvSpPr>
          <p:nvPr>
            <p:ph type="sldNum" sz="quarter" idx="12"/>
          </p:nvPr>
        </p:nvSpPr>
        <p:spPr>
          <a:xfrm>
            <a:off x="2628900" y="8783668"/>
            <a:ext cx="1600200" cy="485775"/>
          </a:xfrm>
        </p:spPr>
        <p:txBody>
          <a:bodyPr/>
          <a:lstStyle/>
          <a:p>
            <a:r>
              <a:rPr kumimoji="1" lang="en-US" altLang="ja-JP" dirty="0" smtClean="0">
                <a:latin typeface="ＭＳ 明朝"/>
                <a:ea typeface="ＭＳ 明朝"/>
              </a:rPr>
              <a:t>78</a:t>
            </a:r>
            <a:endParaRPr kumimoji="1" lang="ja-JP" altLang="en-US" dirty="0">
              <a:latin typeface="ＭＳ 明朝"/>
              <a:ea typeface="ＭＳ 明朝"/>
            </a:endParaRPr>
          </a:p>
        </p:txBody>
      </p:sp>
      <p:graphicFrame>
        <p:nvGraphicFramePr>
          <p:cNvPr id="3" name="表 2"/>
          <p:cNvGraphicFramePr>
            <a:graphicFrameLocks noGrp="1"/>
          </p:cNvGraphicFramePr>
          <p:nvPr>
            <p:extLst>
              <p:ext uri="{D42A27DB-BD31-4B8C-83A1-F6EECF244321}">
                <p14:modId xmlns:p14="http://schemas.microsoft.com/office/powerpoint/2010/main" val="148619874"/>
              </p:ext>
            </p:extLst>
          </p:nvPr>
        </p:nvGraphicFramePr>
        <p:xfrm>
          <a:off x="381000" y="4675981"/>
          <a:ext cx="5928320" cy="2992755"/>
        </p:xfrm>
        <a:graphic>
          <a:graphicData uri="http://schemas.openxmlformats.org/drawingml/2006/table">
            <a:tbl>
              <a:tblPr/>
              <a:tblGrid>
                <a:gridCol w="535192">
                  <a:extLst>
                    <a:ext uri="{9D8B030D-6E8A-4147-A177-3AD203B41FA5}">
                      <a16:colId xmlns="" xmlns:a16="http://schemas.microsoft.com/office/drawing/2014/main" val="20000"/>
                    </a:ext>
                  </a:extLst>
                </a:gridCol>
                <a:gridCol w="5393128">
                  <a:extLst>
                    <a:ext uri="{9D8B030D-6E8A-4147-A177-3AD203B41FA5}">
                      <a16:colId xmlns="" xmlns:a16="http://schemas.microsoft.com/office/drawing/2014/main" val="20001"/>
                    </a:ext>
                  </a:extLst>
                </a:gridCol>
              </a:tblGrid>
              <a:tr h="152400">
                <a:tc gridSpan="2">
                  <a:txBody>
                    <a:bodyPr/>
                    <a:lstStyle/>
                    <a:p>
                      <a:pPr algn="l" fontAlgn="ctr"/>
                      <a:r>
                        <a:rPr lang="en-US" altLang="ja-JP" sz="1200" b="0" i="0" u="none" strike="noStrike" dirty="0">
                          <a:solidFill>
                            <a:srgbClr val="000000"/>
                          </a:solidFill>
                          <a:effectLst/>
                          <a:latin typeface="ＭＳ 明朝"/>
                          <a:ea typeface="ＭＳ 明朝"/>
                        </a:rPr>
                        <a:t>(</a:t>
                      </a:r>
                      <a:r>
                        <a:rPr lang="ja-JP" altLang="en-US" sz="1200" b="0" i="0" u="none" strike="noStrike" dirty="0">
                          <a:solidFill>
                            <a:srgbClr val="000000"/>
                          </a:solidFill>
                          <a:effectLst/>
                          <a:latin typeface="ＭＳ 明朝"/>
                          <a:ea typeface="ＭＳ 明朝"/>
                        </a:rPr>
                        <a:t>支援ポイントについて</a:t>
                      </a:r>
                      <a:r>
                        <a:rPr lang="en-US" altLang="ja-JP" sz="1200" b="0" i="0" u="none" strike="noStrike" dirty="0">
                          <a:solidFill>
                            <a:srgbClr val="000000"/>
                          </a:solidFill>
                          <a:effectLst/>
                          <a:latin typeface="ＭＳ 明朝"/>
                          <a:ea typeface="ＭＳ 明朝"/>
                        </a:rPr>
                        <a:t>)</a:t>
                      </a:r>
                      <a:endParaRPr lang="ja-JP" altLang="en-US" sz="1200" b="0" i="0" u="none" strike="noStrike" dirty="0">
                        <a:solidFill>
                          <a:srgbClr val="000000"/>
                        </a:solidFill>
                        <a:effectLst/>
                        <a:latin typeface="ＭＳ 明朝"/>
                        <a:ea typeface="ＭＳ 明朝"/>
                      </a:endParaRPr>
                    </a:p>
                  </a:txBody>
                  <a:tcPr marL="9525" marR="9525" marT="9525" marB="0" anchor="ctr">
                    <a:lnL>
                      <a:noFill/>
                    </a:lnL>
                    <a:lnR>
                      <a:noFill/>
                    </a:lnR>
                    <a:lnT>
                      <a:noFill/>
                    </a:lnT>
                    <a:lnB>
                      <a:noFill/>
                    </a:lnB>
                  </a:tcPr>
                </a:tc>
                <a:tc hMerge="1">
                  <a:txBody>
                    <a:bodyPr/>
                    <a:lstStyle/>
                    <a:p>
                      <a:endParaRPr kumimoji="1" lang="ja-JP" altLang="en-US"/>
                    </a:p>
                  </a:txBody>
                  <a:tcPr/>
                </a:tc>
                <a:extLst>
                  <a:ext uri="{0D108BD9-81ED-4DB2-BD59-A6C34878D82A}">
                    <a16:rowId xmlns="" xmlns:a16="http://schemas.microsoft.com/office/drawing/2014/main" val="10000"/>
                  </a:ext>
                </a:extLst>
              </a:tr>
              <a:tr h="152400">
                <a:tc>
                  <a:txBody>
                    <a:bodyPr/>
                    <a:lstStyle/>
                    <a:p>
                      <a:pPr algn="l" fontAlgn="ctr"/>
                      <a:endParaRPr lang="ja-JP" altLang="en-US" sz="1200" b="0" i="0" u="none" strike="noStrike" dirty="0">
                        <a:solidFill>
                          <a:srgbClr val="000000"/>
                        </a:solidFill>
                        <a:effectLst/>
                        <a:latin typeface="ＭＳ 明朝"/>
                        <a:ea typeface="ＭＳ 明朝"/>
                      </a:endParaRPr>
                    </a:p>
                  </a:txBody>
                  <a:tcPr marL="9525" marR="9525" marT="9525" marB="0" anchor="ctr">
                    <a:lnL>
                      <a:noFill/>
                    </a:lnL>
                    <a:lnR>
                      <a:noFill/>
                    </a:lnR>
                    <a:lnT>
                      <a:noFill/>
                    </a:lnT>
                    <a:lnB>
                      <a:noFill/>
                    </a:lnB>
                  </a:tcPr>
                </a:tc>
                <a:tc>
                  <a:txBody>
                    <a:bodyPr/>
                    <a:lstStyle/>
                    <a:p>
                      <a:pPr marL="85725" indent="-85725" algn="l" fontAlgn="ctr"/>
                      <a:r>
                        <a:rPr lang="ja-JP" altLang="en-US" sz="1200" b="0" i="0" u="none" strike="noStrike" dirty="0">
                          <a:solidFill>
                            <a:srgbClr val="000000"/>
                          </a:solidFill>
                          <a:effectLst/>
                          <a:latin typeface="ＭＳ 明朝"/>
                          <a:ea typeface="ＭＳ 明朝"/>
                        </a:rPr>
                        <a:t>･</a:t>
                      </a:r>
                      <a:r>
                        <a:rPr lang="en-US" altLang="ja-JP" sz="1200" b="0" i="0" u="none" strike="noStrike" dirty="0">
                          <a:solidFill>
                            <a:srgbClr val="000000"/>
                          </a:solidFill>
                          <a:effectLst/>
                          <a:latin typeface="ＭＳ 明朝"/>
                          <a:ea typeface="ＭＳ 明朝"/>
                        </a:rPr>
                        <a:t>1</a:t>
                      </a:r>
                      <a:r>
                        <a:rPr lang="ja-JP" altLang="en-US" sz="1200" b="0" i="0" u="none" strike="noStrike" dirty="0">
                          <a:solidFill>
                            <a:srgbClr val="000000"/>
                          </a:solidFill>
                          <a:effectLst/>
                          <a:latin typeface="ＭＳ 明朝"/>
                          <a:ea typeface="ＭＳ 明朝"/>
                        </a:rPr>
                        <a:t>日に</a:t>
                      </a:r>
                      <a:r>
                        <a:rPr lang="en-US" altLang="ja-JP" sz="1200" b="0" i="0" u="none" strike="noStrike" dirty="0">
                          <a:solidFill>
                            <a:srgbClr val="000000"/>
                          </a:solidFill>
                          <a:effectLst/>
                          <a:latin typeface="ＭＳ 明朝"/>
                          <a:ea typeface="ＭＳ 明朝"/>
                        </a:rPr>
                        <a:t>1</a:t>
                      </a:r>
                      <a:r>
                        <a:rPr lang="ja-JP" altLang="en-US" sz="1200" b="0" i="0" u="none" strike="noStrike" dirty="0">
                          <a:solidFill>
                            <a:srgbClr val="000000"/>
                          </a:solidFill>
                          <a:effectLst/>
                          <a:latin typeface="ＭＳ 明朝"/>
                          <a:ea typeface="ＭＳ 明朝"/>
                        </a:rPr>
                        <a:t>回の支援のカウントすることとし、同日に複数の支援形態による支援を行った場合は、最もポイントの高い支援形態のもののみをカウントする。</a:t>
                      </a:r>
                    </a:p>
                  </a:txBody>
                  <a:tcPr marL="9525" marR="9525" marT="9525" marB="0" anchor="ctr">
                    <a:lnL>
                      <a:noFill/>
                    </a:lnL>
                    <a:lnR>
                      <a:noFill/>
                    </a:lnR>
                    <a:lnT>
                      <a:noFill/>
                    </a:lnT>
                    <a:lnB>
                      <a:noFill/>
                    </a:lnB>
                  </a:tcPr>
                </a:tc>
                <a:extLst>
                  <a:ext uri="{0D108BD9-81ED-4DB2-BD59-A6C34878D82A}">
                    <a16:rowId xmlns="" xmlns:a16="http://schemas.microsoft.com/office/drawing/2014/main" val="10001"/>
                  </a:ext>
                </a:extLst>
              </a:tr>
              <a:tr h="152400">
                <a:tc>
                  <a:txBody>
                    <a:bodyPr/>
                    <a:lstStyle/>
                    <a:p>
                      <a:pPr algn="l" fontAlgn="ctr"/>
                      <a:endParaRPr lang="ja-JP" altLang="en-US" sz="1200" b="0" i="0" u="none" strike="noStrike" dirty="0">
                        <a:solidFill>
                          <a:srgbClr val="000000"/>
                        </a:solidFill>
                        <a:effectLst/>
                        <a:latin typeface="ＭＳ 明朝"/>
                        <a:ea typeface="ＭＳ 明朝"/>
                      </a:endParaRPr>
                    </a:p>
                  </a:txBody>
                  <a:tcPr marL="9525" marR="9525" marT="9525" marB="0" anchor="ctr">
                    <a:lnL>
                      <a:noFill/>
                    </a:lnL>
                    <a:lnR>
                      <a:noFill/>
                    </a:lnR>
                    <a:lnT>
                      <a:noFill/>
                    </a:lnT>
                    <a:lnB>
                      <a:noFill/>
                    </a:lnB>
                  </a:tcPr>
                </a:tc>
                <a:tc>
                  <a:txBody>
                    <a:bodyPr/>
                    <a:lstStyle/>
                    <a:p>
                      <a:pPr marL="85725" indent="-85725" algn="l" fontAlgn="ctr"/>
                      <a:r>
                        <a:rPr lang="ja-JP" altLang="en-US" sz="1200" b="0" i="0" u="none" strike="noStrike" dirty="0">
                          <a:solidFill>
                            <a:srgbClr val="000000"/>
                          </a:solidFill>
                          <a:effectLst/>
                          <a:latin typeface="ＭＳ 明朝"/>
                          <a:ea typeface="ＭＳ 明朝"/>
                        </a:rPr>
                        <a:t>･保健指導と直接関係の</a:t>
                      </a:r>
                      <a:r>
                        <a:rPr lang="ja-JP" altLang="en-US" sz="1200" b="0" i="0" u="none" strike="noStrike">
                          <a:solidFill>
                            <a:srgbClr val="000000"/>
                          </a:solidFill>
                          <a:effectLst/>
                          <a:latin typeface="ＭＳ 明朝"/>
                          <a:ea typeface="ＭＳ 明朝"/>
                        </a:rPr>
                        <a:t>ない情報</a:t>
                      </a:r>
                      <a:r>
                        <a:rPr lang="en-US" altLang="ja-JP" sz="1200" b="0" i="0" u="none" strike="noStrike">
                          <a:solidFill>
                            <a:srgbClr val="000000"/>
                          </a:solidFill>
                          <a:effectLst/>
                          <a:latin typeface="ＭＳ 明朝"/>
                          <a:ea typeface="ＭＳ 明朝"/>
                        </a:rPr>
                        <a:t>(</a:t>
                      </a:r>
                      <a:r>
                        <a:rPr lang="ja-JP" altLang="en-US" sz="1200" b="0" i="0" u="none" strike="noStrike">
                          <a:solidFill>
                            <a:srgbClr val="000000"/>
                          </a:solidFill>
                          <a:effectLst/>
                          <a:latin typeface="ＭＳ 明朝"/>
                          <a:ea typeface="ＭＳ 明朝"/>
                        </a:rPr>
                        <a:t>保健</a:t>
                      </a:r>
                      <a:r>
                        <a:rPr lang="ja-JP" altLang="en-US" sz="1200" b="0" i="0" u="none" strike="noStrike" dirty="0">
                          <a:solidFill>
                            <a:srgbClr val="000000"/>
                          </a:solidFill>
                          <a:effectLst/>
                          <a:latin typeface="ＭＳ 明朝"/>
                          <a:ea typeface="ＭＳ 明朝"/>
                        </a:rPr>
                        <a:t>指導に関する専門的知識･技術の必要ない情報</a:t>
                      </a:r>
                      <a:r>
                        <a:rPr lang="en-US" altLang="ja-JP" sz="1200" b="0" i="0" u="none" strike="noStrike" dirty="0">
                          <a:solidFill>
                            <a:srgbClr val="000000"/>
                          </a:solidFill>
                          <a:effectLst/>
                          <a:latin typeface="ＭＳ 明朝"/>
                          <a:ea typeface="ＭＳ 明朝"/>
                        </a:rPr>
                        <a:t>:</a:t>
                      </a:r>
                      <a:r>
                        <a:rPr lang="ja-JP" altLang="en-US" sz="1200" b="0" i="0" u="none" strike="noStrike" dirty="0">
                          <a:solidFill>
                            <a:srgbClr val="000000"/>
                          </a:solidFill>
                          <a:effectLst/>
                          <a:latin typeface="ＭＳ 明朝"/>
                          <a:ea typeface="ＭＳ 明朝"/>
                        </a:rPr>
                        <a:t>次回の約束や雑談等</a:t>
                      </a:r>
                      <a:r>
                        <a:rPr lang="en-US" altLang="ja-JP" sz="1200" b="0" i="0" u="none" strike="noStrike" dirty="0">
                          <a:solidFill>
                            <a:srgbClr val="000000"/>
                          </a:solidFill>
                          <a:effectLst/>
                          <a:latin typeface="ＭＳ 明朝"/>
                          <a:ea typeface="ＭＳ 明朝"/>
                        </a:rPr>
                        <a:t>)</a:t>
                      </a:r>
                      <a:r>
                        <a:rPr lang="ja-JP" altLang="en-US" sz="1200" b="0" i="0" u="none" strike="noStrike" dirty="0">
                          <a:solidFill>
                            <a:srgbClr val="000000"/>
                          </a:solidFill>
                          <a:effectLst/>
                          <a:latin typeface="ＭＳ 明朝"/>
                          <a:ea typeface="ＭＳ 明朝"/>
                        </a:rPr>
                        <a:t>のやり取りは支援時間に含まない。</a:t>
                      </a:r>
                    </a:p>
                  </a:txBody>
                  <a:tcPr marL="9525" marR="9525" marT="9525" marB="0" anchor="ctr">
                    <a:lnL>
                      <a:noFill/>
                    </a:lnL>
                    <a:lnR>
                      <a:noFill/>
                    </a:lnR>
                    <a:lnT>
                      <a:noFill/>
                    </a:lnT>
                    <a:lnB>
                      <a:noFill/>
                    </a:lnB>
                  </a:tcPr>
                </a:tc>
                <a:extLst>
                  <a:ext uri="{0D108BD9-81ED-4DB2-BD59-A6C34878D82A}">
                    <a16:rowId xmlns="" xmlns:a16="http://schemas.microsoft.com/office/drawing/2014/main" val="10002"/>
                  </a:ext>
                </a:extLst>
              </a:tr>
              <a:tr h="152400">
                <a:tc>
                  <a:txBody>
                    <a:bodyPr/>
                    <a:lstStyle/>
                    <a:p>
                      <a:pPr algn="l" fontAlgn="ctr"/>
                      <a:endParaRPr lang="ja-JP" altLang="en-US" sz="1200" b="0" i="0" u="none" strike="noStrike" dirty="0">
                        <a:solidFill>
                          <a:srgbClr val="000000"/>
                        </a:solidFill>
                        <a:effectLst/>
                        <a:latin typeface="ＭＳ 明朝"/>
                        <a:ea typeface="ＭＳ 明朝"/>
                      </a:endParaRPr>
                    </a:p>
                  </a:txBody>
                  <a:tcPr marL="9525" marR="9525" marT="9525" marB="0" anchor="ctr">
                    <a:lnL>
                      <a:noFill/>
                    </a:lnL>
                    <a:lnR>
                      <a:noFill/>
                    </a:lnR>
                    <a:lnT>
                      <a:noFill/>
                    </a:lnT>
                    <a:lnB>
                      <a:noFill/>
                    </a:lnB>
                  </a:tcPr>
                </a:tc>
                <a:tc>
                  <a:txBody>
                    <a:bodyPr/>
                    <a:lstStyle/>
                    <a:p>
                      <a:pPr marL="85725" indent="-85725" algn="l" fontAlgn="ctr"/>
                      <a:r>
                        <a:rPr lang="ja-JP" altLang="en-US" sz="1200" b="0" i="0" u="none" strike="noStrike" dirty="0">
                          <a:solidFill>
                            <a:srgbClr val="000000"/>
                          </a:solidFill>
                          <a:effectLst/>
                          <a:latin typeface="ＭＳ 明朝"/>
                          <a:ea typeface="ＭＳ 明朝"/>
                        </a:rPr>
                        <a:t>･電話または</a:t>
                      </a:r>
                      <a:r>
                        <a:rPr lang="en-US" altLang="ja-JP" sz="1200" b="0" i="0" u="none" strike="noStrike" dirty="0">
                          <a:solidFill>
                            <a:srgbClr val="000000"/>
                          </a:solidFill>
                          <a:effectLst/>
                          <a:latin typeface="ＭＳ 明朝"/>
                          <a:ea typeface="ＭＳ 明朝"/>
                        </a:rPr>
                        <a:t>e-mail</a:t>
                      </a:r>
                      <a:r>
                        <a:rPr lang="ja-JP" altLang="en-US" sz="1200" b="0" i="0" u="none" strike="noStrike" dirty="0">
                          <a:solidFill>
                            <a:srgbClr val="000000"/>
                          </a:solidFill>
                          <a:effectLst/>
                          <a:latin typeface="ＭＳ 明朝"/>
                          <a:ea typeface="ＭＳ 明朝"/>
                        </a:rPr>
                        <a:t>による支援においては、双方向による情報</a:t>
                      </a:r>
                      <a:r>
                        <a:rPr lang="ja-JP" altLang="en-US" sz="1200" b="0" i="0" u="none" strike="noStrike">
                          <a:solidFill>
                            <a:srgbClr val="000000"/>
                          </a:solidFill>
                          <a:effectLst/>
                          <a:latin typeface="ＭＳ 明朝"/>
                          <a:ea typeface="ＭＳ 明朝"/>
                        </a:rPr>
                        <a:t>のやり取り</a:t>
                      </a:r>
                      <a:r>
                        <a:rPr lang="en-US" altLang="ja-JP" sz="1200" b="0" i="0" u="none" strike="noStrike">
                          <a:solidFill>
                            <a:srgbClr val="000000"/>
                          </a:solidFill>
                          <a:effectLst/>
                          <a:latin typeface="ＭＳ 明朝"/>
                          <a:ea typeface="ＭＳ 明朝"/>
                        </a:rPr>
                        <a:t>(</a:t>
                      </a:r>
                      <a:r>
                        <a:rPr lang="ja-JP" altLang="en-US" sz="1200" b="0" i="0" u="none" strike="noStrike">
                          <a:solidFill>
                            <a:srgbClr val="000000"/>
                          </a:solidFill>
                          <a:effectLst/>
                          <a:latin typeface="ＭＳ 明朝"/>
                          <a:ea typeface="ＭＳ 明朝"/>
                        </a:rPr>
                        <a:t>一方的</a:t>
                      </a:r>
                      <a:r>
                        <a:rPr lang="ja-JP" altLang="en-US" sz="1200" b="0" i="0" u="none" strike="noStrike" dirty="0">
                          <a:solidFill>
                            <a:srgbClr val="000000"/>
                          </a:solidFill>
                          <a:effectLst/>
                          <a:latin typeface="ＭＳ 明朝"/>
                          <a:ea typeface="ＭＳ 明朝"/>
                        </a:rPr>
                        <a:t>な情報</a:t>
                      </a:r>
                      <a:r>
                        <a:rPr lang="ja-JP" altLang="en-US" sz="1200" b="0" i="0" u="none" strike="noStrike">
                          <a:solidFill>
                            <a:srgbClr val="000000"/>
                          </a:solidFill>
                          <a:effectLst/>
                          <a:latin typeface="ＭＳ 明朝"/>
                          <a:ea typeface="ＭＳ 明朝"/>
                        </a:rPr>
                        <a:t>の提供</a:t>
                      </a:r>
                      <a:r>
                        <a:rPr lang="en-US" altLang="ja-JP" sz="1200" b="0" i="0" u="none" strike="noStrike">
                          <a:solidFill>
                            <a:srgbClr val="000000"/>
                          </a:solidFill>
                          <a:effectLst/>
                          <a:latin typeface="ＭＳ 明朝"/>
                          <a:ea typeface="ＭＳ 明朝"/>
                        </a:rPr>
                        <a:t>(</a:t>
                      </a:r>
                      <a:r>
                        <a:rPr lang="ja-JP" altLang="en-US" sz="1200" b="0" i="0" u="none" strike="noStrike">
                          <a:solidFill>
                            <a:srgbClr val="000000"/>
                          </a:solidFill>
                          <a:effectLst/>
                          <a:latin typeface="ＭＳ 明朝"/>
                          <a:ea typeface="ＭＳ 明朝"/>
                        </a:rPr>
                        <a:t>ゲーム</a:t>
                      </a:r>
                      <a:r>
                        <a:rPr lang="ja-JP" altLang="en-US" sz="1200" b="0" i="0" u="none" strike="noStrike" dirty="0">
                          <a:solidFill>
                            <a:srgbClr val="000000"/>
                          </a:solidFill>
                          <a:effectLst/>
                          <a:latin typeface="ＭＳ 明朝"/>
                          <a:ea typeface="ＭＳ 明朝"/>
                        </a:rPr>
                        <a:t>やメーリングリストによる情報提供</a:t>
                      </a:r>
                      <a:r>
                        <a:rPr lang="en-US" altLang="ja-JP" sz="1200" b="0" i="0" u="none" strike="noStrike" dirty="0">
                          <a:solidFill>
                            <a:srgbClr val="000000"/>
                          </a:solidFill>
                          <a:effectLst/>
                          <a:latin typeface="ＭＳ 明朝"/>
                          <a:ea typeface="ＭＳ 明朝"/>
                        </a:rPr>
                        <a:t>)</a:t>
                      </a:r>
                      <a:r>
                        <a:rPr lang="ja-JP" altLang="en-US" sz="1200" b="0" i="0" u="none" strike="noStrike" dirty="0">
                          <a:solidFill>
                            <a:srgbClr val="000000"/>
                          </a:solidFill>
                          <a:effectLst/>
                          <a:latin typeface="ＭＳ 明朝"/>
                          <a:ea typeface="ＭＳ 明朝"/>
                        </a:rPr>
                        <a:t>は含まない</a:t>
                      </a:r>
                      <a:r>
                        <a:rPr lang="en-US" altLang="ja-JP" sz="1200" b="0" i="0" u="none" strike="noStrike" dirty="0">
                          <a:solidFill>
                            <a:srgbClr val="000000"/>
                          </a:solidFill>
                          <a:effectLst/>
                          <a:latin typeface="ＭＳ 明朝"/>
                          <a:ea typeface="ＭＳ 明朝"/>
                        </a:rPr>
                        <a:t>)</a:t>
                      </a:r>
                      <a:r>
                        <a:rPr lang="ja-JP" altLang="en-US" sz="1200" b="0" i="0" u="none" strike="noStrike" dirty="0">
                          <a:solidFill>
                            <a:srgbClr val="000000"/>
                          </a:solidFill>
                          <a:effectLst/>
                          <a:latin typeface="ＭＳ 明朝"/>
                          <a:ea typeface="ＭＳ 明朝"/>
                        </a:rPr>
                        <a:t>をカウントする。</a:t>
                      </a:r>
                    </a:p>
                  </a:txBody>
                  <a:tcPr marL="9525" marR="9525" marT="9525" marB="0" anchor="ctr">
                    <a:lnL>
                      <a:noFill/>
                    </a:lnL>
                    <a:lnR>
                      <a:noFill/>
                    </a:lnR>
                    <a:lnT>
                      <a:noFill/>
                    </a:lnT>
                    <a:lnB>
                      <a:noFill/>
                    </a:lnB>
                  </a:tcPr>
                </a:tc>
                <a:extLst>
                  <a:ext uri="{0D108BD9-81ED-4DB2-BD59-A6C34878D82A}">
                    <a16:rowId xmlns="" xmlns:a16="http://schemas.microsoft.com/office/drawing/2014/main" val="10003"/>
                  </a:ext>
                </a:extLst>
              </a:tr>
              <a:tr h="152400">
                <a:tc>
                  <a:txBody>
                    <a:bodyPr/>
                    <a:lstStyle/>
                    <a:p>
                      <a:pPr algn="l" fontAlgn="ctr"/>
                      <a:endParaRPr lang="ja-JP" altLang="en-US" sz="1200" b="0" i="0" u="none" strike="noStrike" dirty="0">
                        <a:solidFill>
                          <a:srgbClr val="000000"/>
                        </a:solidFill>
                        <a:effectLst/>
                        <a:latin typeface="ＭＳ 明朝"/>
                        <a:ea typeface="ＭＳ 明朝"/>
                      </a:endParaRPr>
                    </a:p>
                  </a:txBody>
                  <a:tcPr marL="9525" marR="9525" marT="9525" marB="0" anchor="ctr">
                    <a:lnL>
                      <a:noFill/>
                    </a:lnL>
                    <a:lnR>
                      <a:noFill/>
                    </a:lnR>
                    <a:lnT>
                      <a:noFill/>
                    </a:lnT>
                    <a:lnB>
                      <a:noFill/>
                    </a:lnB>
                  </a:tcPr>
                </a:tc>
                <a:tc>
                  <a:txBody>
                    <a:bodyPr/>
                    <a:lstStyle/>
                    <a:p>
                      <a:pPr marL="85725" indent="-85725" algn="l" fontAlgn="ctr"/>
                      <a:r>
                        <a:rPr lang="ja-JP" altLang="en-US" sz="1200" b="0" i="0" u="none" strike="noStrike" dirty="0">
                          <a:solidFill>
                            <a:srgbClr val="000000"/>
                          </a:solidFill>
                          <a:effectLst/>
                          <a:latin typeface="ＭＳ 明朝"/>
                          <a:ea typeface="ＭＳ 明朝"/>
                        </a:rPr>
                        <a:t>･電話または</a:t>
                      </a:r>
                      <a:r>
                        <a:rPr lang="en-US" altLang="ja-JP" sz="1200" b="0" i="0" u="none" strike="noStrike" dirty="0">
                          <a:solidFill>
                            <a:srgbClr val="000000"/>
                          </a:solidFill>
                          <a:effectLst/>
                          <a:latin typeface="ＭＳ 明朝"/>
                          <a:ea typeface="ＭＳ 明朝"/>
                        </a:rPr>
                        <a:t>e-mail</a:t>
                      </a:r>
                      <a:r>
                        <a:rPr lang="ja-JP" altLang="en-US" sz="1200" b="0" i="0" u="none" strike="noStrike" dirty="0">
                          <a:solidFill>
                            <a:srgbClr val="000000"/>
                          </a:solidFill>
                          <a:effectLst/>
                          <a:latin typeface="ＭＳ 明朝"/>
                          <a:ea typeface="ＭＳ 明朝"/>
                        </a:rPr>
                        <a:t>のみで継続的な支援を行う場合には、</a:t>
                      </a:r>
                      <a:r>
                        <a:rPr lang="en-US" altLang="ja-JP" sz="1200" b="0" i="0" u="none" strike="noStrike" dirty="0">
                          <a:solidFill>
                            <a:srgbClr val="000000"/>
                          </a:solidFill>
                          <a:effectLst/>
                          <a:latin typeface="ＭＳ 明朝"/>
                          <a:ea typeface="ＭＳ 明朝"/>
                        </a:rPr>
                        <a:t>e-mail</a:t>
                      </a:r>
                      <a:r>
                        <a:rPr lang="ja-JP" altLang="en-US" sz="1200" b="0" i="0" u="none" strike="noStrike" dirty="0" err="1">
                          <a:solidFill>
                            <a:srgbClr val="000000"/>
                          </a:solidFill>
                          <a:effectLst/>
                          <a:latin typeface="ＭＳ 明朝"/>
                          <a:ea typeface="ＭＳ 明朝"/>
                        </a:rPr>
                        <a:t>、</a:t>
                      </a:r>
                      <a:r>
                        <a:rPr lang="en-US" altLang="ja-JP" sz="1200" b="0" i="0" u="none" strike="noStrike" dirty="0">
                          <a:solidFill>
                            <a:srgbClr val="000000"/>
                          </a:solidFill>
                          <a:effectLst/>
                          <a:latin typeface="ＭＳ 明朝"/>
                          <a:ea typeface="ＭＳ 明朝"/>
                        </a:rPr>
                        <a:t>FAX</a:t>
                      </a:r>
                      <a:r>
                        <a:rPr lang="ja-JP" altLang="en-US" sz="1200" b="0" i="0" u="none" strike="noStrike" dirty="0" err="1">
                          <a:solidFill>
                            <a:srgbClr val="000000"/>
                          </a:solidFill>
                          <a:effectLst/>
                          <a:latin typeface="ＭＳ 明朝"/>
                          <a:ea typeface="ＭＳ 明朝"/>
                        </a:rPr>
                        <a:t>、</a:t>
                      </a:r>
                      <a:r>
                        <a:rPr lang="ja-JP" altLang="en-US" sz="1200" b="0" i="0" u="none" strike="noStrike" dirty="0">
                          <a:solidFill>
                            <a:srgbClr val="000000"/>
                          </a:solidFill>
                          <a:effectLst/>
                          <a:latin typeface="ＭＳ 明朝"/>
                          <a:ea typeface="ＭＳ 明朝"/>
                        </a:rPr>
                        <a:t>手紙等により、初回面接支援の際に作成した行動計画の実施状況について記載したものの提出を受けること。なお、当該等行動計画表の提出や、作成を依頼するための電話又は</a:t>
                      </a:r>
                      <a:r>
                        <a:rPr lang="en-US" altLang="ja-JP" sz="1200" b="0" i="0" u="none" strike="noStrike" dirty="0">
                          <a:solidFill>
                            <a:srgbClr val="000000"/>
                          </a:solidFill>
                          <a:effectLst/>
                          <a:latin typeface="ＭＳ 明朝"/>
                          <a:ea typeface="ＭＳ 明朝"/>
                        </a:rPr>
                        <a:t>e-mail</a:t>
                      </a:r>
                      <a:r>
                        <a:rPr lang="ja-JP" altLang="en-US" sz="1200" b="0" i="0" u="none" strike="noStrike" dirty="0">
                          <a:solidFill>
                            <a:srgbClr val="000000"/>
                          </a:solidFill>
                          <a:effectLst/>
                          <a:latin typeface="ＭＳ 明朝"/>
                          <a:ea typeface="ＭＳ 明朝"/>
                        </a:rPr>
                        <a:t>等によるやり取りは、継続的な支援としてカウントしない。</a:t>
                      </a:r>
                    </a:p>
                  </a:txBody>
                  <a:tcPr marL="9525" marR="9525" marT="9525" marB="0" anchor="ctr">
                    <a:lnL>
                      <a:noFill/>
                    </a:lnL>
                    <a:lnR>
                      <a:noFill/>
                    </a:lnR>
                    <a:lnT>
                      <a:noFill/>
                    </a:lnT>
                    <a:lnB>
                      <a:noFill/>
                    </a:lnB>
                  </a:tcPr>
                </a:tc>
                <a:extLst>
                  <a:ext uri="{0D108BD9-81ED-4DB2-BD59-A6C34878D82A}">
                    <a16:rowId xmlns="" xmlns:a16="http://schemas.microsoft.com/office/drawing/2014/main" val="10004"/>
                  </a:ext>
                </a:extLst>
              </a:tr>
              <a:tr h="152400">
                <a:tc gridSpan="2">
                  <a:txBody>
                    <a:bodyPr/>
                    <a:lstStyle/>
                    <a:p>
                      <a:pPr algn="l" fontAlgn="ctr"/>
                      <a:r>
                        <a:rPr lang="en-US" altLang="ja-JP" sz="1200" b="0" i="0" u="none" strike="noStrike">
                          <a:solidFill>
                            <a:srgbClr val="000000"/>
                          </a:solidFill>
                          <a:effectLst/>
                          <a:latin typeface="ＭＳ 明朝"/>
                          <a:ea typeface="ＭＳ 明朝"/>
                        </a:rPr>
                        <a:t>(</a:t>
                      </a:r>
                      <a:r>
                        <a:rPr lang="ja-JP" altLang="en-US" sz="1200" b="0" i="0" u="none" strike="noStrike">
                          <a:solidFill>
                            <a:srgbClr val="000000"/>
                          </a:solidFill>
                          <a:effectLst/>
                          <a:latin typeface="ＭＳ 明朝"/>
                          <a:ea typeface="ＭＳ 明朝"/>
                        </a:rPr>
                        <a:t>支援</a:t>
                      </a:r>
                      <a:r>
                        <a:rPr lang="ja-JP" altLang="en-US" sz="1200" b="0" i="0" u="none" strike="noStrike" dirty="0">
                          <a:solidFill>
                            <a:srgbClr val="000000"/>
                          </a:solidFill>
                          <a:effectLst/>
                          <a:latin typeface="ＭＳ 明朝"/>
                          <a:ea typeface="ＭＳ 明朝"/>
                        </a:rPr>
                        <a:t>継続について</a:t>
                      </a:r>
                      <a:r>
                        <a:rPr lang="en-US" altLang="ja-JP" sz="1200" b="0" i="0" u="none" strike="noStrike" dirty="0">
                          <a:solidFill>
                            <a:srgbClr val="000000"/>
                          </a:solidFill>
                          <a:effectLst/>
                          <a:latin typeface="ＭＳ 明朝"/>
                          <a:ea typeface="ＭＳ 明朝"/>
                        </a:rPr>
                        <a:t>)</a:t>
                      </a:r>
                      <a:endParaRPr lang="ja-JP" altLang="en-US" sz="1200" b="0" i="0" u="none" strike="noStrike" dirty="0">
                        <a:solidFill>
                          <a:srgbClr val="000000"/>
                        </a:solidFill>
                        <a:effectLst/>
                        <a:latin typeface="ＭＳ 明朝"/>
                        <a:ea typeface="ＭＳ 明朝"/>
                      </a:endParaRPr>
                    </a:p>
                  </a:txBody>
                  <a:tcPr marL="9525" marR="9525" marT="9525" marB="0" anchor="ctr">
                    <a:lnL>
                      <a:noFill/>
                    </a:lnL>
                    <a:lnR>
                      <a:noFill/>
                    </a:lnR>
                    <a:lnT>
                      <a:noFill/>
                    </a:lnT>
                    <a:lnB>
                      <a:noFill/>
                    </a:lnB>
                  </a:tcPr>
                </a:tc>
                <a:tc hMerge="1">
                  <a:txBody>
                    <a:bodyPr/>
                    <a:lstStyle/>
                    <a:p>
                      <a:pPr algn="l" fontAlgn="ctr"/>
                      <a:endParaRPr lang="ja-JP" altLang="en-US" sz="1000" b="0" i="0" u="none" strike="noStrike" dirty="0">
                        <a:solidFill>
                          <a:srgbClr val="000000"/>
                        </a:solidFill>
                        <a:effectLst/>
                        <a:latin typeface="ＭＳ Ｐ明朝"/>
                      </a:endParaRPr>
                    </a:p>
                  </a:txBody>
                  <a:tcPr marL="9525" marR="9525" marT="9525" marB="0" anchor="ctr">
                    <a:lnL>
                      <a:noFill/>
                    </a:lnL>
                    <a:lnR>
                      <a:noFill/>
                    </a:lnR>
                    <a:lnT>
                      <a:noFill/>
                    </a:lnT>
                    <a:lnB>
                      <a:noFill/>
                    </a:lnB>
                  </a:tcPr>
                </a:tc>
                <a:extLst>
                  <a:ext uri="{0D108BD9-81ED-4DB2-BD59-A6C34878D82A}">
                    <a16:rowId xmlns="" xmlns:a16="http://schemas.microsoft.com/office/drawing/2014/main" val="10005"/>
                  </a:ext>
                </a:extLst>
              </a:tr>
              <a:tr h="152400">
                <a:tc>
                  <a:txBody>
                    <a:bodyPr/>
                    <a:lstStyle/>
                    <a:p>
                      <a:pPr algn="l" fontAlgn="ctr"/>
                      <a:endParaRPr lang="ja-JP" altLang="en-US" sz="1200" b="0" i="0" u="none" strike="noStrike" dirty="0">
                        <a:solidFill>
                          <a:srgbClr val="000000"/>
                        </a:solidFill>
                        <a:effectLst/>
                        <a:latin typeface="ＭＳ 明朝"/>
                        <a:ea typeface="ＭＳ 明朝"/>
                      </a:endParaRPr>
                    </a:p>
                  </a:txBody>
                  <a:tcPr marL="9525" marR="9525" marT="9525" marB="0" anchor="ctr">
                    <a:lnL>
                      <a:noFill/>
                    </a:lnL>
                    <a:lnR>
                      <a:noFill/>
                    </a:lnR>
                    <a:lnT>
                      <a:noFill/>
                    </a:lnT>
                    <a:lnB>
                      <a:noFill/>
                    </a:lnB>
                  </a:tcPr>
                </a:tc>
                <a:tc>
                  <a:txBody>
                    <a:bodyPr/>
                    <a:lstStyle/>
                    <a:p>
                      <a:pPr marL="85725" indent="-85725" algn="l" fontAlgn="ctr"/>
                      <a:r>
                        <a:rPr lang="ja-JP" altLang="en-US" sz="1200" b="0" i="0" u="none" strike="noStrike" dirty="0">
                          <a:solidFill>
                            <a:srgbClr val="000000"/>
                          </a:solidFill>
                          <a:effectLst/>
                          <a:latin typeface="ＭＳ 明朝"/>
                          <a:ea typeface="ＭＳ 明朝"/>
                        </a:rPr>
                        <a:t>･行動変容ステージ</a:t>
                      </a:r>
                      <a:r>
                        <a:rPr lang="en-US" altLang="ja-JP" sz="1200" b="0" i="0" u="none" strike="noStrike" dirty="0">
                          <a:solidFill>
                            <a:srgbClr val="000000"/>
                          </a:solidFill>
                          <a:effectLst/>
                          <a:latin typeface="ＭＳ 明朝"/>
                          <a:ea typeface="ＭＳ 明朝"/>
                        </a:rPr>
                        <a:t>(</a:t>
                      </a:r>
                      <a:r>
                        <a:rPr lang="ja-JP" altLang="en-US" sz="1200" b="0" i="0" u="none" strike="noStrike" dirty="0">
                          <a:solidFill>
                            <a:srgbClr val="000000"/>
                          </a:solidFill>
                          <a:effectLst/>
                          <a:latin typeface="ＭＳ 明朝"/>
                          <a:ea typeface="ＭＳ 明朝"/>
                        </a:rPr>
                        <a:t>準備状態</a:t>
                      </a:r>
                      <a:r>
                        <a:rPr lang="en-US" altLang="ja-JP" sz="1200" b="0" i="0" u="none" strike="noStrike" dirty="0">
                          <a:solidFill>
                            <a:srgbClr val="000000"/>
                          </a:solidFill>
                          <a:effectLst/>
                          <a:latin typeface="ＭＳ 明朝"/>
                          <a:ea typeface="ＭＳ 明朝"/>
                        </a:rPr>
                        <a:t>)</a:t>
                      </a:r>
                      <a:r>
                        <a:rPr lang="ja-JP" altLang="en-US" sz="1200" b="0" i="0" u="none" strike="noStrike" dirty="0">
                          <a:solidFill>
                            <a:srgbClr val="000000"/>
                          </a:solidFill>
                          <a:effectLst/>
                          <a:latin typeface="ＭＳ 明朝"/>
                          <a:ea typeface="ＭＳ 明朝"/>
                        </a:rPr>
                        <a:t>が無関心期、関心期の場合は行動変容のための動機づけを継続することもある。</a:t>
                      </a:r>
                    </a:p>
                  </a:txBody>
                  <a:tcPr marL="9525" marR="9525" marT="9525" marB="0" anchor="ctr">
                    <a:lnL>
                      <a:noFill/>
                    </a:lnL>
                    <a:lnR>
                      <a:noFill/>
                    </a:lnR>
                    <a:lnT>
                      <a:noFill/>
                    </a:lnT>
                    <a:lnB>
                      <a:noFill/>
                    </a:lnB>
                  </a:tcPr>
                </a:tc>
                <a:extLst>
                  <a:ext uri="{0D108BD9-81ED-4DB2-BD59-A6C34878D82A}">
                    <a16:rowId xmlns="" xmlns:a16="http://schemas.microsoft.com/office/drawing/2014/main" val="10006"/>
                  </a:ext>
                </a:extLst>
              </a:tr>
            </a:tbl>
          </a:graphicData>
        </a:graphic>
      </p:graphicFrame>
      <p:graphicFrame>
        <p:nvGraphicFramePr>
          <p:cNvPr id="4" name="表 3"/>
          <p:cNvGraphicFramePr>
            <a:graphicFrameLocks noGrp="1"/>
          </p:cNvGraphicFramePr>
          <p:nvPr>
            <p:extLst>
              <p:ext uri="{D42A27DB-BD31-4B8C-83A1-F6EECF244321}">
                <p14:modId xmlns:p14="http://schemas.microsoft.com/office/powerpoint/2010/main" val="566119569"/>
              </p:ext>
            </p:extLst>
          </p:nvPr>
        </p:nvGraphicFramePr>
        <p:xfrm>
          <a:off x="548681" y="1010507"/>
          <a:ext cx="5723027" cy="3417474"/>
        </p:xfrm>
        <a:graphic>
          <a:graphicData uri="http://schemas.openxmlformats.org/drawingml/2006/table">
            <a:tbl>
              <a:tblPr/>
              <a:tblGrid>
                <a:gridCol w="1224135">
                  <a:extLst>
                    <a:ext uri="{9D8B030D-6E8A-4147-A177-3AD203B41FA5}">
                      <a16:colId xmlns="" xmlns:a16="http://schemas.microsoft.com/office/drawing/2014/main" val="20000"/>
                    </a:ext>
                  </a:extLst>
                </a:gridCol>
                <a:gridCol w="504056">
                  <a:extLst>
                    <a:ext uri="{9D8B030D-6E8A-4147-A177-3AD203B41FA5}">
                      <a16:colId xmlns="" xmlns:a16="http://schemas.microsoft.com/office/drawing/2014/main" val="20001"/>
                    </a:ext>
                  </a:extLst>
                </a:gridCol>
                <a:gridCol w="1152128">
                  <a:extLst>
                    <a:ext uri="{9D8B030D-6E8A-4147-A177-3AD203B41FA5}">
                      <a16:colId xmlns="" xmlns:a16="http://schemas.microsoft.com/office/drawing/2014/main" val="20002"/>
                    </a:ext>
                  </a:extLst>
                </a:gridCol>
                <a:gridCol w="1152128">
                  <a:extLst>
                    <a:ext uri="{9D8B030D-6E8A-4147-A177-3AD203B41FA5}">
                      <a16:colId xmlns="" xmlns:a16="http://schemas.microsoft.com/office/drawing/2014/main" val="20003"/>
                    </a:ext>
                  </a:extLst>
                </a:gridCol>
                <a:gridCol w="1690580">
                  <a:extLst>
                    <a:ext uri="{9D8B030D-6E8A-4147-A177-3AD203B41FA5}">
                      <a16:colId xmlns="" xmlns:a16="http://schemas.microsoft.com/office/drawing/2014/main" val="20004"/>
                    </a:ext>
                  </a:extLst>
                </a:gridCol>
              </a:tblGrid>
              <a:tr h="323674">
                <a:tc>
                  <a:txBody>
                    <a:bodyPr/>
                    <a:lstStyle/>
                    <a:p>
                      <a:pPr algn="l" fontAlgn="ctr"/>
                      <a:r>
                        <a:rPr lang="ja-JP" altLang="en-US" sz="1000" b="0" i="0" u="none" strike="noStrike" dirty="0">
                          <a:solidFill>
                            <a:srgbClr val="000000"/>
                          </a:solidFill>
                          <a:effectLst/>
                          <a:latin typeface="ＭＳ 明朝"/>
                          <a:ea typeface="ＭＳ 明朝"/>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ja-JP" altLang="en-US" sz="1000" b="0" i="0" u="none" strike="noStrike" dirty="0">
                          <a:solidFill>
                            <a:srgbClr val="000000"/>
                          </a:solidFill>
                          <a:effectLst/>
                          <a:latin typeface="ＭＳ 明朝"/>
                          <a:ea typeface="ＭＳ 明朝"/>
                        </a:rPr>
                        <a:t>基本的なポイント</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dirty="0">
                          <a:solidFill>
                            <a:srgbClr val="000000"/>
                          </a:solidFill>
                          <a:effectLst/>
                          <a:latin typeface="ＭＳ 明朝"/>
                          <a:ea typeface="ＭＳ 明朝"/>
                        </a:rPr>
                        <a:t>最低限の</a:t>
                      </a:r>
                      <a:br>
                        <a:rPr lang="ja-JP" altLang="en-US" sz="1000" b="0" i="0" u="none" strike="noStrike" dirty="0">
                          <a:solidFill>
                            <a:srgbClr val="000000"/>
                          </a:solidFill>
                          <a:effectLst/>
                          <a:latin typeface="ＭＳ 明朝"/>
                          <a:ea typeface="ＭＳ 明朝"/>
                        </a:rPr>
                      </a:br>
                      <a:r>
                        <a:rPr lang="ja-JP" altLang="en-US" sz="1000" b="0" i="0" u="none" strike="noStrike" dirty="0">
                          <a:solidFill>
                            <a:srgbClr val="000000"/>
                          </a:solidFill>
                          <a:effectLst/>
                          <a:latin typeface="ＭＳ 明朝"/>
                          <a:ea typeface="ＭＳ 明朝"/>
                        </a:rPr>
                        <a:t>介入量</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dirty="0">
                          <a:solidFill>
                            <a:srgbClr val="000000"/>
                          </a:solidFill>
                          <a:effectLst/>
                          <a:latin typeface="ＭＳ 明朝"/>
                          <a:ea typeface="ＭＳ 明朝"/>
                        </a:rPr>
                        <a:t>ポイントの</a:t>
                      </a:r>
                      <a:br>
                        <a:rPr lang="ja-JP" altLang="en-US" sz="1000" b="0" i="0" u="none" strike="noStrike" dirty="0">
                          <a:solidFill>
                            <a:srgbClr val="000000"/>
                          </a:solidFill>
                          <a:effectLst/>
                          <a:latin typeface="ＭＳ 明朝"/>
                          <a:ea typeface="ＭＳ 明朝"/>
                        </a:rPr>
                      </a:br>
                      <a:r>
                        <a:rPr lang="ja-JP" altLang="en-US" sz="1000" b="0" i="0" u="none" strike="noStrike" dirty="0">
                          <a:solidFill>
                            <a:srgbClr val="000000"/>
                          </a:solidFill>
                          <a:effectLst/>
                          <a:latin typeface="ＭＳ 明朝"/>
                          <a:ea typeface="ＭＳ 明朝"/>
                        </a:rPr>
                        <a:t>上限</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442735">
                <a:tc>
                  <a:txBody>
                    <a:bodyPr/>
                    <a:lstStyle/>
                    <a:p>
                      <a:pPr marL="88900" indent="0" algn="l" fontAlgn="ctr"/>
                      <a:r>
                        <a:rPr lang="ja-JP" altLang="en-US" sz="1000" b="0" i="0" u="none" strike="noStrike" baseline="0" dirty="0">
                          <a:solidFill>
                            <a:srgbClr val="000000"/>
                          </a:solidFill>
                          <a:effectLst/>
                          <a:latin typeface="ＭＳ 明朝"/>
                          <a:ea typeface="ＭＳ 明朝"/>
                        </a:rPr>
                        <a:t>個別</a:t>
                      </a:r>
                      <a:r>
                        <a:rPr lang="ja-JP" altLang="en-US" sz="1000" b="0" i="0" u="none" strike="noStrike" dirty="0">
                          <a:solidFill>
                            <a:srgbClr val="000000"/>
                          </a:solidFill>
                          <a:effectLst/>
                          <a:latin typeface="ＭＳ 明朝"/>
                          <a:ea typeface="ＭＳ 明朝"/>
                        </a:rPr>
                        <a:t>支援</a:t>
                      </a:r>
                      <a:r>
                        <a:rPr lang="en-US" sz="1000" b="0" i="0" u="none" strike="noStrike" dirty="0">
                          <a:solidFill>
                            <a:srgbClr val="000000"/>
                          </a:solidFill>
                          <a:effectLst/>
                          <a:latin typeface="ＭＳ 明朝"/>
                          <a:ea typeface="ＭＳ 明朝"/>
                        </a:rPr>
                        <a:t>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ＭＳ 明朝"/>
                          <a:ea typeface="ＭＳ 明朝"/>
                        </a:rPr>
                        <a:t>5</a:t>
                      </a:r>
                      <a:r>
                        <a:rPr lang="ja-JP" altLang="en-US" sz="1000" b="0" i="0" u="none" strike="noStrike" dirty="0">
                          <a:solidFill>
                            <a:srgbClr val="000000"/>
                          </a:solidFill>
                          <a:effectLst/>
                          <a:latin typeface="ＭＳ 明朝"/>
                          <a:ea typeface="ＭＳ 明朝"/>
                        </a:rPr>
                        <a:t>分</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00000"/>
                          </a:solidFill>
                          <a:effectLst/>
                          <a:latin typeface="ＭＳ 明朝"/>
                          <a:ea typeface="ＭＳ 明朝"/>
                        </a:rPr>
                        <a:t>20</a:t>
                      </a:r>
                      <a:r>
                        <a:rPr lang="ja-JP" altLang="en-US" sz="1000" b="0" i="0" u="none" strike="noStrike" dirty="0">
                          <a:solidFill>
                            <a:srgbClr val="000000"/>
                          </a:solidFill>
                          <a:effectLst/>
                          <a:latin typeface="ＭＳ 明朝"/>
                          <a:ea typeface="ＭＳ 明朝"/>
                        </a:rPr>
                        <a:t>ポイント</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ＭＳ 明朝"/>
                          <a:ea typeface="ＭＳ 明朝"/>
                        </a:rPr>
                        <a:t>10</a:t>
                      </a:r>
                      <a:r>
                        <a:rPr lang="ja-JP" altLang="en-US" sz="1000" b="0" i="0" u="none" strike="noStrike" dirty="0">
                          <a:solidFill>
                            <a:srgbClr val="000000"/>
                          </a:solidFill>
                          <a:effectLst/>
                          <a:latin typeface="ＭＳ 明朝"/>
                          <a:ea typeface="ＭＳ 明朝"/>
                        </a:rPr>
                        <a:t>分</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altLang="ja-JP" sz="1000" b="0" i="0" u="none" strike="noStrike" dirty="0">
                          <a:solidFill>
                            <a:srgbClr val="000000"/>
                          </a:solidFill>
                          <a:effectLst/>
                          <a:latin typeface="ＭＳ 明朝"/>
                          <a:ea typeface="ＭＳ 明朝"/>
                        </a:rPr>
                        <a:t>1</a:t>
                      </a:r>
                      <a:r>
                        <a:rPr lang="ja-JP" altLang="en-US" sz="1000" b="0" i="0" u="none" strike="noStrike" dirty="0">
                          <a:solidFill>
                            <a:srgbClr val="000000"/>
                          </a:solidFill>
                          <a:effectLst/>
                          <a:latin typeface="ＭＳ 明朝"/>
                          <a:ea typeface="ＭＳ 明朝"/>
                        </a:rPr>
                        <a:t>回</a:t>
                      </a:r>
                      <a:r>
                        <a:rPr lang="en-US" altLang="ja-JP" sz="1000" b="0" i="0" u="none" strike="noStrike" dirty="0">
                          <a:solidFill>
                            <a:srgbClr val="000000"/>
                          </a:solidFill>
                          <a:effectLst/>
                          <a:latin typeface="ＭＳ 明朝"/>
                          <a:ea typeface="ＭＳ 明朝"/>
                        </a:rPr>
                        <a:t>30</a:t>
                      </a:r>
                      <a:r>
                        <a:rPr lang="ja-JP" altLang="en-US" sz="1000" b="0" i="0" u="none" strike="noStrike" dirty="0">
                          <a:solidFill>
                            <a:srgbClr val="000000"/>
                          </a:solidFill>
                          <a:effectLst/>
                          <a:latin typeface="ＭＳ 明朝"/>
                          <a:ea typeface="ＭＳ 明朝"/>
                        </a:rPr>
                        <a:t>分以上実施した場合</a:t>
                      </a:r>
                      <a:endParaRPr lang="en-US" altLang="ja-JP" sz="1000" b="0" i="0" u="none" strike="noStrike" dirty="0">
                        <a:solidFill>
                          <a:srgbClr val="000000"/>
                        </a:solidFill>
                        <a:effectLst/>
                        <a:latin typeface="ＭＳ 明朝"/>
                        <a:ea typeface="ＭＳ 明朝"/>
                      </a:endParaRPr>
                    </a:p>
                    <a:p>
                      <a:pPr marL="88900" indent="0" algn="l" fontAlgn="ctr"/>
                      <a:r>
                        <a:rPr lang="ja-JP" altLang="en-US" sz="1000" b="0" i="0" u="none" strike="noStrike" dirty="0">
                          <a:solidFill>
                            <a:srgbClr val="000000"/>
                          </a:solidFill>
                          <a:effectLst/>
                          <a:latin typeface="ＭＳ 明朝"/>
                          <a:ea typeface="ＭＳ 明朝"/>
                        </a:rPr>
                        <a:t>でも</a:t>
                      </a:r>
                      <a:r>
                        <a:rPr lang="en-US" altLang="ja-JP" sz="1000" b="0" i="0" u="none" strike="noStrike" dirty="0">
                          <a:solidFill>
                            <a:srgbClr val="000000"/>
                          </a:solidFill>
                          <a:effectLst/>
                          <a:latin typeface="ＭＳ 明朝"/>
                          <a:ea typeface="ＭＳ 明朝"/>
                        </a:rPr>
                        <a:t>120</a:t>
                      </a:r>
                      <a:r>
                        <a:rPr lang="ja-JP" altLang="en-US" sz="1000" b="0" i="0" u="none" strike="noStrike" dirty="0">
                          <a:solidFill>
                            <a:srgbClr val="000000"/>
                          </a:solidFill>
                          <a:effectLst/>
                          <a:latin typeface="ＭＳ 明朝"/>
                          <a:ea typeface="ＭＳ 明朝"/>
                        </a:rPr>
                        <a:t>ポイントまで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441666">
                <a:tc>
                  <a:txBody>
                    <a:bodyPr/>
                    <a:lstStyle/>
                    <a:p>
                      <a:pPr marL="88900" indent="0" algn="l" fontAlgn="ctr"/>
                      <a:r>
                        <a:rPr lang="ja-JP" altLang="en-US" sz="1000" b="0" i="0" u="none" strike="noStrike" dirty="0">
                          <a:solidFill>
                            <a:srgbClr val="000000"/>
                          </a:solidFill>
                          <a:effectLst/>
                          <a:latin typeface="ＭＳ 明朝"/>
                          <a:ea typeface="ＭＳ 明朝"/>
                        </a:rPr>
                        <a:t>個別支援</a:t>
                      </a:r>
                      <a:r>
                        <a:rPr lang="en-US" sz="1000" b="0" i="0" u="none" strike="noStrike" dirty="0">
                          <a:solidFill>
                            <a:srgbClr val="000000"/>
                          </a:solidFill>
                          <a:effectLst/>
                          <a:latin typeface="ＭＳ 明朝"/>
                          <a:ea typeface="ＭＳ 明朝"/>
                        </a:rPr>
                        <a:t>B</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ＭＳ 明朝"/>
                          <a:ea typeface="ＭＳ 明朝"/>
                        </a:rPr>
                        <a:t>5</a:t>
                      </a:r>
                      <a:r>
                        <a:rPr lang="ja-JP" altLang="en-US" sz="1000" b="0" i="0" u="none" strike="noStrike" dirty="0">
                          <a:solidFill>
                            <a:srgbClr val="000000"/>
                          </a:solidFill>
                          <a:effectLst/>
                          <a:latin typeface="ＭＳ 明朝"/>
                          <a:ea typeface="ＭＳ 明朝"/>
                        </a:rPr>
                        <a:t>分</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ＭＳ 明朝"/>
                          <a:ea typeface="ＭＳ 明朝"/>
                        </a:rPr>
                        <a:t>10</a:t>
                      </a:r>
                      <a:r>
                        <a:rPr lang="ja-JP" altLang="en-US" sz="1000" b="0" i="0" u="none" strike="noStrike" dirty="0">
                          <a:solidFill>
                            <a:srgbClr val="000000"/>
                          </a:solidFill>
                          <a:effectLst/>
                          <a:latin typeface="ＭＳ 明朝"/>
                          <a:ea typeface="ＭＳ 明朝"/>
                        </a:rPr>
                        <a:t>ポイント</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ＭＳ 明朝"/>
                          <a:ea typeface="ＭＳ 明朝"/>
                        </a:rPr>
                        <a:t>5</a:t>
                      </a:r>
                      <a:r>
                        <a:rPr lang="ja-JP" altLang="en-US" sz="1000" b="0" i="0" u="none" strike="noStrike" dirty="0">
                          <a:solidFill>
                            <a:srgbClr val="000000"/>
                          </a:solidFill>
                          <a:effectLst/>
                          <a:latin typeface="ＭＳ 明朝"/>
                          <a:ea typeface="ＭＳ 明朝"/>
                        </a:rPr>
                        <a:t>分</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altLang="ja-JP" sz="1000" b="0" i="0" u="none" strike="noStrike" dirty="0">
                          <a:solidFill>
                            <a:srgbClr val="000000"/>
                          </a:solidFill>
                          <a:effectLst/>
                          <a:latin typeface="ＭＳ 明朝"/>
                          <a:ea typeface="ＭＳ 明朝"/>
                        </a:rPr>
                        <a:t>1</a:t>
                      </a:r>
                      <a:r>
                        <a:rPr lang="ja-JP" altLang="en-US" sz="1000" b="0" i="0" u="none" strike="noStrike" dirty="0">
                          <a:solidFill>
                            <a:srgbClr val="000000"/>
                          </a:solidFill>
                          <a:effectLst/>
                          <a:latin typeface="ＭＳ 明朝"/>
                          <a:ea typeface="ＭＳ 明朝"/>
                        </a:rPr>
                        <a:t>回</a:t>
                      </a:r>
                      <a:r>
                        <a:rPr lang="en-US" altLang="ja-JP" sz="1000" b="0" i="0" u="none" strike="noStrike" dirty="0">
                          <a:solidFill>
                            <a:srgbClr val="000000"/>
                          </a:solidFill>
                          <a:effectLst/>
                          <a:latin typeface="ＭＳ 明朝"/>
                          <a:ea typeface="ＭＳ 明朝"/>
                        </a:rPr>
                        <a:t>10</a:t>
                      </a:r>
                      <a:r>
                        <a:rPr lang="ja-JP" altLang="en-US" sz="1000" b="0" i="0" u="none" strike="noStrike" dirty="0">
                          <a:solidFill>
                            <a:srgbClr val="000000"/>
                          </a:solidFill>
                          <a:effectLst/>
                          <a:latin typeface="ＭＳ 明朝"/>
                          <a:ea typeface="ＭＳ 明朝"/>
                        </a:rPr>
                        <a:t>分以上実施した場合</a:t>
                      </a:r>
                      <a:endParaRPr lang="en-US" altLang="ja-JP" sz="1000" b="0" i="0" u="none" strike="noStrike" dirty="0">
                        <a:solidFill>
                          <a:srgbClr val="000000"/>
                        </a:solidFill>
                        <a:effectLst/>
                        <a:latin typeface="ＭＳ 明朝"/>
                        <a:ea typeface="ＭＳ 明朝"/>
                      </a:endParaRPr>
                    </a:p>
                    <a:p>
                      <a:pPr marL="88900" indent="0" algn="l" fontAlgn="ctr"/>
                      <a:r>
                        <a:rPr lang="ja-JP" altLang="en-US" sz="1000" b="0" i="0" u="none" strike="noStrike" dirty="0">
                          <a:solidFill>
                            <a:srgbClr val="000000"/>
                          </a:solidFill>
                          <a:effectLst/>
                          <a:latin typeface="ＭＳ 明朝"/>
                          <a:ea typeface="ＭＳ 明朝"/>
                        </a:rPr>
                        <a:t>でも</a:t>
                      </a:r>
                      <a:r>
                        <a:rPr lang="en-US" altLang="ja-JP" sz="1000" b="0" i="0" u="none" strike="noStrike" dirty="0">
                          <a:solidFill>
                            <a:srgbClr val="000000"/>
                          </a:solidFill>
                          <a:effectLst/>
                          <a:latin typeface="ＭＳ 明朝"/>
                          <a:ea typeface="ＭＳ 明朝"/>
                        </a:rPr>
                        <a:t>20</a:t>
                      </a:r>
                      <a:r>
                        <a:rPr lang="ja-JP" altLang="en-US" sz="1000" b="0" i="0" u="none" strike="noStrike" dirty="0">
                          <a:solidFill>
                            <a:srgbClr val="000000"/>
                          </a:solidFill>
                          <a:effectLst/>
                          <a:latin typeface="ＭＳ 明朝"/>
                          <a:ea typeface="ＭＳ 明朝"/>
                        </a:rPr>
                        <a:t>ポイントまで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442735">
                <a:tc>
                  <a:txBody>
                    <a:bodyPr/>
                    <a:lstStyle/>
                    <a:p>
                      <a:pPr marL="88900" indent="0" algn="l" fontAlgn="ctr"/>
                      <a:r>
                        <a:rPr lang="ja-JP" altLang="en-US" sz="1000" b="0" i="0" u="none" strike="noStrike" dirty="0">
                          <a:solidFill>
                            <a:srgbClr val="000000"/>
                          </a:solidFill>
                          <a:effectLst/>
                          <a:latin typeface="ＭＳ 明朝"/>
                          <a:ea typeface="ＭＳ 明朝"/>
                        </a:rPr>
                        <a:t>グループ支援</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ＭＳ 明朝"/>
                          <a:ea typeface="ＭＳ 明朝"/>
                        </a:rPr>
                        <a:t>10</a:t>
                      </a:r>
                      <a:r>
                        <a:rPr lang="ja-JP" altLang="en-US" sz="1000" b="0" i="0" u="none" strike="noStrike" dirty="0">
                          <a:solidFill>
                            <a:srgbClr val="000000"/>
                          </a:solidFill>
                          <a:effectLst/>
                          <a:latin typeface="ＭＳ 明朝"/>
                          <a:ea typeface="ＭＳ 明朝"/>
                        </a:rPr>
                        <a:t>分</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00000"/>
                          </a:solidFill>
                          <a:effectLst/>
                          <a:latin typeface="ＭＳ 明朝"/>
                          <a:ea typeface="ＭＳ 明朝"/>
                        </a:rPr>
                        <a:t>10</a:t>
                      </a:r>
                      <a:r>
                        <a:rPr lang="ja-JP" altLang="en-US" sz="1000" b="0" i="0" u="none" strike="noStrike" dirty="0">
                          <a:solidFill>
                            <a:srgbClr val="000000"/>
                          </a:solidFill>
                          <a:effectLst/>
                          <a:latin typeface="ＭＳ 明朝"/>
                          <a:ea typeface="ＭＳ 明朝"/>
                        </a:rPr>
                        <a:t>ポイント</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ＭＳ 明朝"/>
                          <a:ea typeface="ＭＳ 明朝"/>
                        </a:rPr>
                        <a:t>40</a:t>
                      </a:r>
                      <a:r>
                        <a:rPr lang="ja-JP" altLang="en-US" sz="1000" b="0" i="0" u="none" strike="noStrike" dirty="0">
                          <a:solidFill>
                            <a:srgbClr val="000000"/>
                          </a:solidFill>
                          <a:effectLst/>
                          <a:latin typeface="ＭＳ 明朝"/>
                          <a:ea typeface="ＭＳ 明朝"/>
                        </a:rPr>
                        <a:t>分</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altLang="ja-JP" sz="1000" b="0" i="0" u="none" strike="noStrike" dirty="0">
                          <a:solidFill>
                            <a:srgbClr val="000000"/>
                          </a:solidFill>
                          <a:effectLst/>
                          <a:latin typeface="ＭＳ 明朝"/>
                          <a:ea typeface="ＭＳ 明朝"/>
                        </a:rPr>
                        <a:t>1</a:t>
                      </a:r>
                      <a:r>
                        <a:rPr lang="ja-JP" altLang="en-US" sz="1000" b="0" i="0" u="none" strike="noStrike" dirty="0">
                          <a:solidFill>
                            <a:srgbClr val="000000"/>
                          </a:solidFill>
                          <a:effectLst/>
                          <a:latin typeface="ＭＳ 明朝"/>
                          <a:ea typeface="ＭＳ 明朝"/>
                        </a:rPr>
                        <a:t>回</a:t>
                      </a:r>
                      <a:r>
                        <a:rPr lang="en-US" altLang="ja-JP" sz="1000" b="0" i="0" u="none" strike="noStrike" dirty="0">
                          <a:solidFill>
                            <a:srgbClr val="000000"/>
                          </a:solidFill>
                          <a:effectLst/>
                          <a:latin typeface="ＭＳ 明朝"/>
                          <a:ea typeface="ＭＳ 明朝"/>
                        </a:rPr>
                        <a:t>120</a:t>
                      </a:r>
                      <a:r>
                        <a:rPr lang="ja-JP" altLang="en-US" sz="1000" b="0" i="0" u="none" strike="noStrike" dirty="0">
                          <a:solidFill>
                            <a:srgbClr val="000000"/>
                          </a:solidFill>
                          <a:effectLst/>
                          <a:latin typeface="ＭＳ 明朝"/>
                          <a:ea typeface="ＭＳ 明朝"/>
                        </a:rPr>
                        <a:t>分以上実施した場合</a:t>
                      </a:r>
                      <a:endParaRPr lang="en-US" altLang="ja-JP" sz="1000" b="0" i="0" u="none" strike="noStrike" dirty="0">
                        <a:solidFill>
                          <a:srgbClr val="000000"/>
                        </a:solidFill>
                        <a:effectLst/>
                        <a:latin typeface="ＭＳ 明朝"/>
                        <a:ea typeface="ＭＳ 明朝"/>
                      </a:endParaRPr>
                    </a:p>
                    <a:p>
                      <a:pPr marL="88900" indent="0" algn="l" fontAlgn="ctr"/>
                      <a:r>
                        <a:rPr lang="ja-JP" altLang="en-US" sz="1000" b="0" i="0" u="none" strike="noStrike" dirty="0">
                          <a:solidFill>
                            <a:srgbClr val="000000"/>
                          </a:solidFill>
                          <a:effectLst/>
                          <a:latin typeface="ＭＳ 明朝"/>
                          <a:ea typeface="ＭＳ 明朝"/>
                        </a:rPr>
                        <a:t>でも</a:t>
                      </a:r>
                      <a:r>
                        <a:rPr lang="en-US" altLang="ja-JP" sz="1000" b="0" i="0" u="none" strike="noStrike" dirty="0">
                          <a:solidFill>
                            <a:srgbClr val="000000"/>
                          </a:solidFill>
                          <a:effectLst/>
                          <a:latin typeface="ＭＳ 明朝"/>
                          <a:ea typeface="ＭＳ 明朝"/>
                        </a:rPr>
                        <a:t>120</a:t>
                      </a:r>
                      <a:r>
                        <a:rPr lang="ja-JP" altLang="en-US" sz="1000" b="0" i="0" u="none" strike="noStrike" dirty="0">
                          <a:solidFill>
                            <a:srgbClr val="000000"/>
                          </a:solidFill>
                          <a:effectLst/>
                          <a:latin typeface="ＭＳ 明朝"/>
                          <a:ea typeface="ＭＳ 明朝"/>
                        </a:rPr>
                        <a:t>ポイントまで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441666">
                <a:tc>
                  <a:txBody>
                    <a:bodyPr/>
                    <a:lstStyle/>
                    <a:p>
                      <a:pPr marL="88900" indent="0" algn="l" fontAlgn="ctr"/>
                      <a:r>
                        <a:rPr lang="ja-JP" altLang="en-US" sz="1000" b="0" i="0" u="none" strike="noStrike" dirty="0">
                          <a:solidFill>
                            <a:srgbClr val="000000"/>
                          </a:solidFill>
                          <a:effectLst/>
                          <a:latin typeface="ＭＳ 明朝"/>
                          <a:ea typeface="ＭＳ 明朝"/>
                        </a:rPr>
                        <a:t>電話</a:t>
                      </a:r>
                      <a:r>
                        <a:rPr lang="en-US" sz="1000" b="0" i="0" u="none" strike="noStrike" dirty="0">
                          <a:solidFill>
                            <a:srgbClr val="000000"/>
                          </a:solidFill>
                          <a:effectLst/>
                          <a:latin typeface="ＭＳ 明朝"/>
                          <a:ea typeface="ＭＳ 明朝"/>
                        </a:rPr>
                        <a:t>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ＭＳ 明朝"/>
                          <a:ea typeface="ＭＳ 明朝"/>
                        </a:rPr>
                        <a:t>5</a:t>
                      </a:r>
                      <a:r>
                        <a:rPr lang="ja-JP" altLang="en-US" sz="1000" b="0" i="0" u="none" strike="noStrike" dirty="0">
                          <a:solidFill>
                            <a:srgbClr val="000000"/>
                          </a:solidFill>
                          <a:effectLst/>
                          <a:latin typeface="ＭＳ 明朝"/>
                          <a:ea typeface="ＭＳ 明朝"/>
                        </a:rPr>
                        <a:t>分</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00000"/>
                          </a:solidFill>
                          <a:effectLst/>
                          <a:latin typeface="ＭＳ 明朝"/>
                          <a:ea typeface="ＭＳ 明朝"/>
                        </a:rPr>
                        <a:t>15</a:t>
                      </a:r>
                      <a:r>
                        <a:rPr lang="ja-JP" altLang="en-US" sz="1000" b="0" i="0" u="none" strike="noStrike" dirty="0">
                          <a:solidFill>
                            <a:srgbClr val="000000"/>
                          </a:solidFill>
                          <a:effectLst/>
                          <a:latin typeface="ＭＳ 明朝"/>
                          <a:ea typeface="ＭＳ 明朝"/>
                        </a:rPr>
                        <a:t>ポイント</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ＭＳ 明朝"/>
                          <a:ea typeface="ＭＳ 明朝"/>
                        </a:rPr>
                        <a:t>5</a:t>
                      </a:r>
                      <a:r>
                        <a:rPr lang="ja-JP" altLang="en-US" sz="1000" b="0" i="0" u="none" strike="noStrike" dirty="0">
                          <a:solidFill>
                            <a:srgbClr val="000000"/>
                          </a:solidFill>
                          <a:effectLst/>
                          <a:latin typeface="ＭＳ 明朝"/>
                          <a:ea typeface="ＭＳ 明朝"/>
                        </a:rPr>
                        <a:t>分</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altLang="ja-JP" sz="1000" b="0" i="0" u="none" strike="noStrike" dirty="0">
                          <a:solidFill>
                            <a:srgbClr val="000000"/>
                          </a:solidFill>
                          <a:effectLst/>
                          <a:latin typeface="ＭＳ 明朝"/>
                          <a:ea typeface="ＭＳ 明朝"/>
                        </a:rPr>
                        <a:t>1</a:t>
                      </a:r>
                      <a:r>
                        <a:rPr lang="ja-JP" altLang="en-US" sz="1000" b="0" i="0" u="none" strike="noStrike" dirty="0">
                          <a:solidFill>
                            <a:srgbClr val="000000"/>
                          </a:solidFill>
                          <a:effectLst/>
                          <a:latin typeface="ＭＳ 明朝"/>
                          <a:ea typeface="ＭＳ 明朝"/>
                        </a:rPr>
                        <a:t>回</a:t>
                      </a:r>
                      <a:r>
                        <a:rPr lang="en-US" altLang="ja-JP" sz="1000" b="0" i="0" u="none" strike="noStrike" dirty="0">
                          <a:solidFill>
                            <a:srgbClr val="000000"/>
                          </a:solidFill>
                          <a:effectLst/>
                          <a:latin typeface="ＭＳ 明朝"/>
                          <a:ea typeface="ＭＳ 明朝"/>
                        </a:rPr>
                        <a:t>20</a:t>
                      </a:r>
                      <a:r>
                        <a:rPr lang="ja-JP" altLang="en-US" sz="1000" b="0" i="0" u="none" strike="noStrike" dirty="0">
                          <a:solidFill>
                            <a:srgbClr val="000000"/>
                          </a:solidFill>
                          <a:effectLst/>
                          <a:latin typeface="ＭＳ 明朝"/>
                          <a:ea typeface="ＭＳ 明朝"/>
                        </a:rPr>
                        <a:t>分以上実施した場合</a:t>
                      </a:r>
                      <a:endParaRPr lang="en-US" altLang="ja-JP" sz="1000" b="0" i="0" u="none" strike="noStrike" dirty="0">
                        <a:solidFill>
                          <a:srgbClr val="000000"/>
                        </a:solidFill>
                        <a:effectLst/>
                        <a:latin typeface="ＭＳ 明朝"/>
                        <a:ea typeface="ＭＳ 明朝"/>
                      </a:endParaRPr>
                    </a:p>
                    <a:p>
                      <a:pPr marL="88900" indent="0" algn="l" fontAlgn="ctr"/>
                      <a:r>
                        <a:rPr lang="ja-JP" altLang="en-US" sz="1000" b="0" i="0" u="none" strike="noStrike" dirty="0">
                          <a:solidFill>
                            <a:srgbClr val="000000"/>
                          </a:solidFill>
                          <a:effectLst/>
                          <a:latin typeface="ＭＳ 明朝"/>
                          <a:ea typeface="ＭＳ 明朝"/>
                        </a:rPr>
                        <a:t>でも</a:t>
                      </a:r>
                      <a:r>
                        <a:rPr lang="en-US" altLang="ja-JP" sz="1000" b="0" i="0" u="none" strike="noStrike" dirty="0">
                          <a:solidFill>
                            <a:srgbClr val="000000"/>
                          </a:solidFill>
                          <a:effectLst/>
                          <a:latin typeface="ＭＳ 明朝"/>
                          <a:ea typeface="ＭＳ 明朝"/>
                        </a:rPr>
                        <a:t>60</a:t>
                      </a:r>
                      <a:r>
                        <a:rPr lang="ja-JP" altLang="en-US" sz="1000" b="0" i="0" u="none" strike="noStrike" dirty="0">
                          <a:solidFill>
                            <a:srgbClr val="000000"/>
                          </a:solidFill>
                          <a:effectLst/>
                          <a:latin typeface="ＭＳ 明朝"/>
                          <a:ea typeface="ＭＳ 明朝"/>
                        </a:rPr>
                        <a:t>ポイントまで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441666">
                <a:tc>
                  <a:txBody>
                    <a:bodyPr/>
                    <a:lstStyle/>
                    <a:p>
                      <a:pPr marL="88900" indent="0" algn="l" fontAlgn="ctr"/>
                      <a:r>
                        <a:rPr lang="ja-JP" altLang="en-US" sz="1000" b="0" i="0" u="none" strike="noStrike" dirty="0">
                          <a:solidFill>
                            <a:srgbClr val="000000"/>
                          </a:solidFill>
                          <a:effectLst/>
                          <a:latin typeface="ＭＳ 明朝"/>
                          <a:ea typeface="ＭＳ 明朝"/>
                        </a:rPr>
                        <a:t>電話</a:t>
                      </a:r>
                      <a:r>
                        <a:rPr lang="en-US" sz="1000" b="0" i="0" u="none" strike="noStrike" dirty="0">
                          <a:solidFill>
                            <a:srgbClr val="000000"/>
                          </a:solidFill>
                          <a:effectLst/>
                          <a:latin typeface="ＭＳ 明朝"/>
                          <a:ea typeface="ＭＳ 明朝"/>
                        </a:rPr>
                        <a:t>B</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ＭＳ 明朝"/>
                          <a:ea typeface="ＭＳ 明朝"/>
                        </a:rPr>
                        <a:t>5</a:t>
                      </a:r>
                      <a:r>
                        <a:rPr lang="ja-JP" altLang="en-US" sz="1000" b="0" i="0" u="none" strike="noStrike" dirty="0">
                          <a:solidFill>
                            <a:srgbClr val="000000"/>
                          </a:solidFill>
                          <a:effectLst/>
                          <a:latin typeface="ＭＳ 明朝"/>
                          <a:ea typeface="ＭＳ 明朝"/>
                        </a:rPr>
                        <a:t>分</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00000"/>
                          </a:solidFill>
                          <a:effectLst/>
                          <a:latin typeface="ＭＳ 明朝"/>
                          <a:ea typeface="ＭＳ 明朝"/>
                        </a:rPr>
                        <a:t>10</a:t>
                      </a:r>
                      <a:r>
                        <a:rPr lang="ja-JP" altLang="en-US" sz="1000" b="0" i="0" u="none" strike="noStrike" dirty="0">
                          <a:solidFill>
                            <a:srgbClr val="000000"/>
                          </a:solidFill>
                          <a:effectLst/>
                          <a:latin typeface="ＭＳ 明朝"/>
                          <a:ea typeface="ＭＳ 明朝"/>
                        </a:rPr>
                        <a:t>ポイント</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ＭＳ 明朝"/>
                          <a:ea typeface="ＭＳ 明朝"/>
                        </a:rPr>
                        <a:t>5</a:t>
                      </a:r>
                      <a:r>
                        <a:rPr lang="ja-JP" altLang="en-US" sz="1000" b="0" i="0" u="none" strike="noStrike" dirty="0">
                          <a:solidFill>
                            <a:srgbClr val="000000"/>
                          </a:solidFill>
                          <a:effectLst/>
                          <a:latin typeface="ＭＳ 明朝"/>
                          <a:ea typeface="ＭＳ 明朝"/>
                        </a:rPr>
                        <a:t>分</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altLang="ja-JP" sz="1000" b="0" i="0" u="none" strike="noStrike" dirty="0">
                          <a:solidFill>
                            <a:srgbClr val="000000"/>
                          </a:solidFill>
                          <a:effectLst/>
                          <a:latin typeface="ＭＳ 明朝"/>
                          <a:ea typeface="ＭＳ 明朝"/>
                        </a:rPr>
                        <a:t>1</a:t>
                      </a:r>
                      <a:r>
                        <a:rPr lang="ja-JP" altLang="en-US" sz="1000" b="0" i="0" u="none" strike="noStrike" dirty="0">
                          <a:solidFill>
                            <a:srgbClr val="000000"/>
                          </a:solidFill>
                          <a:effectLst/>
                          <a:latin typeface="ＭＳ 明朝"/>
                          <a:ea typeface="ＭＳ 明朝"/>
                        </a:rPr>
                        <a:t>回</a:t>
                      </a:r>
                      <a:r>
                        <a:rPr lang="en-US" altLang="ja-JP" sz="1000" b="0" i="0" u="none" strike="noStrike" dirty="0">
                          <a:solidFill>
                            <a:srgbClr val="000000"/>
                          </a:solidFill>
                          <a:effectLst/>
                          <a:latin typeface="ＭＳ 明朝"/>
                          <a:ea typeface="ＭＳ 明朝"/>
                        </a:rPr>
                        <a:t>10</a:t>
                      </a:r>
                      <a:r>
                        <a:rPr lang="ja-JP" altLang="en-US" sz="1000" b="0" i="0" u="none" strike="noStrike" dirty="0">
                          <a:solidFill>
                            <a:srgbClr val="000000"/>
                          </a:solidFill>
                          <a:effectLst/>
                          <a:latin typeface="ＭＳ 明朝"/>
                          <a:ea typeface="ＭＳ 明朝"/>
                        </a:rPr>
                        <a:t>分以上実施した場合</a:t>
                      </a:r>
                      <a:endParaRPr lang="en-US" altLang="ja-JP" sz="1000" b="0" i="0" u="none" strike="noStrike" dirty="0">
                        <a:solidFill>
                          <a:srgbClr val="000000"/>
                        </a:solidFill>
                        <a:effectLst/>
                        <a:latin typeface="ＭＳ 明朝"/>
                        <a:ea typeface="ＭＳ 明朝"/>
                      </a:endParaRPr>
                    </a:p>
                    <a:p>
                      <a:pPr marL="88900" indent="0" algn="l" fontAlgn="ctr"/>
                      <a:r>
                        <a:rPr lang="ja-JP" altLang="en-US" sz="1000" b="0" i="0" u="none" strike="noStrike" dirty="0">
                          <a:solidFill>
                            <a:srgbClr val="000000"/>
                          </a:solidFill>
                          <a:effectLst/>
                          <a:latin typeface="ＭＳ 明朝"/>
                          <a:ea typeface="ＭＳ 明朝"/>
                        </a:rPr>
                        <a:t>でも</a:t>
                      </a:r>
                      <a:r>
                        <a:rPr lang="en-US" altLang="ja-JP" sz="1000" b="0" i="0" u="none" strike="noStrike" dirty="0">
                          <a:solidFill>
                            <a:srgbClr val="000000"/>
                          </a:solidFill>
                          <a:effectLst/>
                          <a:latin typeface="ＭＳ 明朝"/>
                          <a:ea typeface="ＭＳ 明朝"/>
                        </a:rPr>
                        <a:t>20</a:t>
                      </a:r>
                      <a:r>
                        <a:rPr lang="ja-JP" altLang="en-US" sz="1000" b="0" i="0" u="none" strike="noStrike" dirty="0">
                          <a:solidFill>
                            <a:srgbClr val="000000"/>
                          </a:solidFill>
                          <a:effectLst/>
                          <a:latin typeface="ＭＳ 明朝"/>
                          <a:ea typeface="ＭＳ 明朝"/>
                        </a:rPr>
                        <a:t>ポイントまで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441666">
                <a:tc>
                  <a:txBody>
                    <a:bodyPr/>
                    <a:lstStyle/>
                    <a:p>
                      <a:pPr marL="88900" indent="0" algn="l" fontAlgn="ctr"/>
                      <a:r>
                        <a:rPr lang="en-US" sz="1000" b="0" i="0" u="none" strike="noStrike">
                          <a:solidFill>
                            <a:srgbClr val="000000"/>
                          </a:solidFill>
                          <a:effectLst/>
                          <a:latin typeface="ＭＳ 明朝"/>
                          <a:ea typeface="ＭＳ 明朝"/>
                        </a:rPr>
                        <a:t>e-mailA(e-mail</a:t>
                      </a:r>
                      <a:r>
                        <a:rPr lang="en-US" sz="1000" b="0" i="0" u="none" strike="noStrike" dirty="0">
                          <a:solidFill>
                            <a:srgbClr val="000000"/>
                          </a:solidFill>
                          <a:effectLst/>
                          <a:latin typeface="ＭＳ 明朝"/>
                          <a:ea typeface="ＭＳ 明朝"/>
                        </a:rPr>
                        <a:t>、    FAX、</a:t>
                      </a:r>
                      <a:r>
                        <a:rPr lang="ja-JP" altLang="en-US" sz="1000" b="0" i="0" u="none" strike="noStrike" dirty="0">
                          <a:solidFill>
                            <a:srgbClr val="000000"/>
                          </a:solidFill>
                          <a:effectLst/>
                          <a:latin typeface="ＭＳ 明朝"/>
                          <a:ea typeface="ＭＳ 明朝"/>
                        </a:rPr>
                        <a:t>手紙等</a:t>
                      </a:r>
                      <a:r>
                        <a:rPr lang="en-US" altLang="ja-JP" sz="1000" b="0" i="0" u="none" strike="noStrike" dirty="0">
                          <a:solidFill>
                            <a:srgbClr val="000000"/>
                          </a:solidFill>
                          <a:effectLst/>
                          <a:latin typeface="ＭＳ 明朝"/>
                          <a:ea typeface="ＭＳ 明朝"/>
                        </a:rPr>
                        <a:t>)</a:t>
                      </a:r>
                      <a:endParaRPr lang="ja-JP" altLang="en-US" sz="1000" b="0" i="0" u="none" strike="noStrike" dirty="0">
                        <a:solidFill>
                          <a:srgbClr val="000000"/>
                        </a:solidFill>
                        <a:effectLst/>
                        <a:latin typeface="ＭＳ 明朝"/>
                        <a:ea typeface="ＭＳ 明朝"/>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ＭＳ 明朝"/>
                          <a:ea typeface="ＭＳ 明朝"/>
                        </a:rPr>
                        <a:t>1</a:t>
                      </a:r>
                      <a:r>
                        <a:rPr lang="ja-JP" altLang="en-US" sz="1000" b="0" i="0" u="none" strike="noStrike" dirty="0">
                          <a:solidFill>
                            <a:srgbClr val="000000"/>
                          </a:solidFill>
                          <a:effectLst/>
                          <a:latin typeface="ＭＳ 明朝"/>
                          <a:ea typeface="ＭＳ 明朝"/>
                        </a:rPr>
                        <a:t>往復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00000"/>
                          </a:solidFill>
                          <a:effectLst/>
                          <a:latin typeface="ＭＳ 明朝"/>
                          <a:ea typeface="ＭＳ 明朝"/>
                        </a:rPr>
                        <a:t>40</a:t>
                      </a:r>
                      <a:r>
                        <a:rPr lang="ja-JP" altLang="en-US" sz="1000" b="0" i="0" u="none" strike="noStrike" dirty="0">
                          <a:solidFill>
                            <a:srgbClr val="000000"/>
                          </a:solidFill>
                          <a:effectLst/>
                          <a:latin typeface="ＭＳ 明朝"/>
                          <a:ea typeface="ＭＳ 明朝"/>
                        </a:rPr>
                        <a:t>ポイント</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ＭＳ 明朝"/>
                          <a:ea typeface="ＭＳ 明朝"/>
                        </a:rPr>
                        <a:t>1</a:t>
                      </a:r>
                      <a:r>
                        <a:rPr lang="ja-JP" altLang="en-US" sz="1000" b="0" i="0" u="none" strike="noStrike" dirty="0">
                          <a:solidFill>
                            <a:srgbClr val="000000"/>
                          </a:solidFill>
                          <a:effectLst/>
                          <a:latin typeface="ＭＳ 明朝"/>
                          <a:ea typeface="ＭＳ 明朝"/>
                        </a:rPr>
                        <a:t>往復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dirty="0">
                          <a:solidFill>
                            <a:srgbClr val="000000"/>
                          </a:solidFill>
                          <a:effectLst/>
                          <a:latin typeface="ＭＳ 明朝"/>
                          <a:ea typeface="ＭＳ 明朝"/>
                        </a:rPr>
                        <a:t>　</a:t>
                      </a:r>
                    </a:p>
                  </a:txBody>
                  <a:tcPr marL="171450"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 xmlns:a16="http://schemas.microsoft.com/office/drawing/2014/main" val="10006"/>
                  </a:ext>
                </a:extLst>
              </a:tr>
              <a:tr h="441666">
                <a:tc>
                  <a:txBody>
                    <a:bodyPr/>
                    <a:lstStyle/>
                    <a:p>
                      <a:pPr marL="88900" indent="0" algn="l" fontAlgn="ctr"/>
                      <a:r>
                        <a:rPr lang="en-US" sz="1000" b="0" i="0" u="none" strike="noStrike">
                          <a:solidFill>
                            <a:srgbClr val="000000"/>
                          </a:solidFill>
                          <a:effectLst/>
                          <a:latin typeface="ＭＳ 明朝"/>
                          <a:ea typeface="ＭＳ 明朝"/>
                        </a:rPr>
                        <a:t>e-mailB(e-mail</a:t>
                      </a:r>
                      <a:r>
                        <a:rPr lang="en-US" sz="1000" b="0" i="0" u="none" strike="noStrike" dirty="0">
                          <a:solidFill>
                            <a:srgbClr val="000000"/>
                          </a:solidFill>
                          <a:effectLst/>
                          <a:latin typeface="ＭＳ 明朝"/>
                          <a:ea typeface="ＭＳ 明朝"/>
                        </a:rPr>
                        <a:t>、 FAX、</a:t>
                      </a:r>
                      <a:r>
                        <a:rPr lang="ja-JP" altLang="en-US" sz="1000" b="0" i="0" u="none" strike="noStrike" dirty="0">
                          <a:solidFill>
                            <a:srgbClr val="000000"/>
                          </a:solidFill>
                          <a:effectLst/>
                          <a:latin typeface="ＭＳ 明朝"/>
                          <a:ea typeface="ＭＳ 明朝"/>
                        </a:rPr>
                        <a:t>手紙等</a:t>
                      </a:r>
                      <a:r>
                        <a:rPr lang="en-US" altLang="ja-JP" sz="1000" b="0" i="0" u="none" strike="noStrike" dirty="0">
                          <a:solidFill>
                            <a:srgbClr val="000000"/>
                          </a:solidFill>
                          <a:effectLst/>
                          <a:latin typeface="ＭＳ 明朝"/>
                          <a:ea typeface="ＭＳ 明朝"/>
                        </a:rPr>
                        <a:t>)</a:t>
                      </a:r>
                      <a:endParaRPr lang="ja-JP" altLang="en-US" sz="1000" b="0" i="0" u="none" strike="noStrike" dirty="0">
                        <a:solidFill>
                          <a:srgbClr val="000000"/>
                        </a:solidFill>
                        <a:effectLst/>
                        <a:latin typeface="ＭＳ 明朝"/>
                        <a:ea typeface="ＭＳ 明朝"/>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ＭＳ 明朝"/>
                          <a:ea typeface="ＭＳ 明朝"/>
                        </a:rPr>
                        <a:t>1</a:t>
                      </a:r>
                      <a:r>
                        <a:rPr lang="ja-JP" altLang="en-US" sz="1000" b="0" i="0" u="none" strike="noStrike" dirty="0">
                          <a:solidFill>
                            <a:srgbClr val="000000"/>
                          </a:solidFill>
                          <a:effectLst/>
                          <a:latin typeface="ＭＳ 明朝"/>
                          <a:ea typeface="ＭＳ 明朝"/>
                        </a:rPr>
                        <a:t>往復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00000"/>
                          </a:solidFill>
                          <a:effectLst/>
                          <a:latin typeface="ＭＳ 明朝"/>
                          <a:ea typeface="ＭＳ 明朝"/>
                        </a:rPr>
                        <a:t>5</a:t>
                      </a:r>
                      <a:r>
                        <a:rPr lang="ja-JP" altLang="en-US" sz="1000" b="0" i="0" u="none" strike="noStrike" dirty="0">
                          <a:solidFill>
                            <a:srgbClr val="000000"/>
                          </a:solidFill>
                          <a:effectLst/>
                          <a:latin typeface="ＭＳ 明朝"/>
                          <a:ea typeface="ＭＳ 明朝"/>
                        </a:rPr>
                        <a:t>ポイント</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ＭＳ 明朝"/>
                          <a:ea typeface="ＭＳ 明朝"/>
                        </a:rPr>
                        <a:t>1</a:t>
                      </a:r>
                      <a:r>
                        <a:rPr lang="ja-JP" altLang="en-US" sz="1000" b="0" i="0" u="none" strike="noStrike" dirty="0">
                          <a:solidFill>
                            <a:srgbClr val="000000"/>
                          </a:solidFill>
                          <a:effectLst/>
                          <a:latin typeface="ＭＳ 明朝"/>
                          <a:ea typeface="ＭＳ 明朝"/>
                        </a:rPr>
                        <a:t>往復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000" b="0" i="0" u="none" strike="noStrike" dirty="0">
                          <a:solidFill>
                            <a:srgbClr val="000000"/>
                          </a:solidFill>
                          <a:effectLst/>
                          <a:latin typeface="ＭＳ 明朝"/>
                          <a:ea typeface="ＭＳ 明朝"/>
                        </a:rPr>
                        <a:t>　</a:t>
                      </a:r>
                    </a:p>
                  </a:txBody>
                  <a:tcPr marL="171450"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BlToTr w="6350" cap="flat" cmpd="sng" algn="ctr">
                      <a:solidFill>
                        <a:srgbClr val="000000"/>
                      </a:solidFill>
                      <a:prstDash val="solid"/>
                      <a:round/>
                      <a:headEnd type="none" w="med" len="med"/>
                      <a:tailEnd type="none" w="med" len="med"/>
                    </a:lnBlToTr>
                  </a:tcPr>
                </a:tc>
                <a:extLst>
                  <a:ext uri="{0D108BD9-81ED-4DB2-BD59-A6C34878D82A}">
                    <a16:rowId xmlns="" xmlns:a16="http://schemas.microsoft.com/office/drawing/2014/main" val="10007"/>
                  </a:ext>
                </a:extLst>
              </a:tr>
            </a:tbl>
          </a:graphicData>
        </a:graphic>
      </p:graphicFrame>
    </p:spTree>
    <p:extLst>
      <p:ext uri="{BB962C8B-B14F-4D97-AF65-F5344CB8AC3E}">
        <p14:creationId xmlns:p14="http://schemas.microsoft.com/office/powerpoint/2010/main" val="331877995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12"/>
          <p:cNvSpPr>
            <a:spLocks noGrp="1"/>
          </p:cNvSpPr>
          <p:nvPr>
            <p:ph type="sldNum" sz="quarter" idx="12"/>
          </p:nvPr>
        </p:nvSpPr>
        <p:spPr>
          <a:xfrm>
            <a:off x="2628900" y="8783668"/>
            <a:ext cx="1600200" cy="485775"/>
          </a:xfrm>
        </p:spPr>
        <p:txBody>
          <a:bodyPr/>
          <a:lstStyle/>
          <a:p>
            <a:r>
              <a:rPr kumimoji="1" lang="en-US" altLang="ja-JP" dirty="0" smtClean="0">
                <a:latin typeface="ＭＳ 明朝"/>
                <a:ea typeface="ＭＳ 明朝"/>
              </a:rPr>
              <a:t>79</a:t>
            </a:r>
            <a:endParaRPr kumimoji="1" lang="ja-JP" altLang="en-US" dirty="0">
              <a:latin typeface="ＭＳ 明朝"/>
              <a:ea typeface="ＭＳ 明朝"/>
            </a:endParaRPr>
          </a:p>
        </p:txBody>
      </p:sp>
      <p:graphicFrame>
        <p:nvGraphicFramePr>
          <p:cNvPr id="8" name="表 7"/>
          <p:cNvGraphicFramePr>
            <a:graphicFrameLocks noGrp="1"/>
          </p:cNvGraphicFramePr>
          <p:nvPr>
            <p:extLst>
              <p:ext uri="{D42A27DB-BD31-4B8C-83A1-F6EECF244321}">
                <p14:modId xmlns:p14="http://schemas.microsoft.com/office/powerpoint/2010/main" val="252584835"/>
              </p:ext>
            </p:extLst>
          </p:nvPr>
        </p:nvGraphicFramePr>
        <p:xfrm>
          <a:off x="332716" y="683568"/>
          <a:ext cx="6192568" cy="6688872"/>
        </p:xfrm>
        <a:graphic>
          <a:graphicData uri="http://schemas.openxmlformats.org/drawingml/2006/table">
            <a:tbl>
              <a:tblPr/>
              <a:tblGrid>
                <a:gridCol w="1175792">
                  <a:extLst>
                    <a:ext uri="{9D8B030D-6E8A-4147-A177-3AD203B41FA5}">
                      <a16:colId xmlns="" xmlns:a16="http://schemas.microsoft.com/office/drawing/2014/main" val="20000"/>
                    </a:ext>
                  </a:extLst>
                </a:gridCol>
                <a:gridCol w="5016776">
                  <a:extLst>
                    <a:ext uri="{9D8B030D-6E8A-4147-A177-3AD203B41FA5}">
                      <a16:colId xmlns="" xmlns:a16="http://schemas.microsoft.com/office/drawing/2014/main" val="20001"/>
                    </a:ext>
                  </a:extLst>
                </a:gridCol>
              </a:tblGrid>
              <a:tr h="143343">
                <a:tc>
                  <a:txBody>
                    <a:bodyPr/>
                    <a:lstStyle/>
                    <a:p>
                      <a:pPr algn="l" fontAlgn="ctr"/>
                      <a:r>
                        <a:rPr lang="ja-JP" altLang="en-US" sz="1400" b="1" i="0" u="none" strike="noStrike" dirty="0">
                          <a:solidFill>
                            <a:srgbClr val="000000"/>
                          </a:solidFill>
                          <a:effectLst/>
                          <a:latin typeface="ＭＳ 明朝"/>
                          <a:ea typeface="ＭＳ 明朝"/>
                        </a:rPr>
                        <a:t>動機づけ支援</a:t>
                      </a:r>
                    </a:p>
                  </a:txBody>
                  <a:tcPr marL="8432" marR="8432" marT="8432"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1000" b="0" i="0" u="none" strike="noStrike" dirty="0">
                        <a:solidFill>
                          <a:srgbClr val="000000"/>
                        </a:solidFill>
                        <a:effectLst/>
                        <a:latin typeface="ＭＳ 明朝"/>
                        <a:ea typeface="ＭＳ 明朝"/>
                      </a:endParaRPr>
                    </a:p>
                  </a:txBody>
                  <a:tcPr marL="8432" marR="8432" marT="8432"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615534">
                <a:tc>
                  <a:txBody>
                    <a:bodyPr/>
                    <a:lstStyle/>
                    <a:p>
                      <a:pPr marL="88900" indent="0" algn="l" fontAlgn="ctr"/>
                      <a:r>
                        <a:rPr lang="ja-JP" altLang="en-US" sz="1000" b="0" i="0" u="none" strike="noStrike" dirty="0">
                          <a:solidFill>
                            <a:srgbClr val="000000"/>
                          </a:solidFill>
                          <a:effectLst/>
                          <a:latin typeface="ＭＳ 明朝"/>
                          <a:ea typeface="ＭＳ 明朝"/>
                        </a:rPr>
                        <a:t>目的</a:t>
                      </a:r>
                    </a:p>
                  </a:txBody>
                  <a:tcPr marL="8432" marR="8432" marT="84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ja-JP" altLang="en-US" sz="1000" b="0" i="0" u="none" strike="noStrike" dirty="0">
                          <a:solidFill>
                            <a:srgbClr val="000000"/>
                          </a:solidFill>
                          <a:effectLst/>
                          <a:latin typeface="ＭＳ 明朝"/>
                          <a:ea typeface="ＭＳ 明朝"/>
                        </a:rPr>
                        <a:t>対象者への個別支援又はグループ支援により、対象者が自らの生活習慣を振り返り、行動目標を立てることができるとともに、保健指導終了後、対象者がすぐに実践</a:t>
                      </a:r>
                      <a:r>
                        <a:rPr lang="en-US" altLang="ja-JP" sz="1000" b="0" i="0" u="none" strike="noStrike" dirty="0">
                          <a:solidFill>
                            <a:srgbClr val="000000"/>
                          </a:solidFill>
                          <a:effectLst/>
                          <a:latin typeface="ＭＳ 明朝"/>
                          <a:ea typeface="ＭＳ 明朝"/>
                        </a:rPr>
                        <a:t>(</a:t>
                      </a:r>
                      <a:r>
                        <a:rPr lang="ja-JP" altLang="en-US" sz="1000" b="0" i="0" u="none" strike="noStrike" dirty="0">
                          <a:solidFill>
                            <a:srgbClr val="000000"/>
                          </a:solidFill>
                          <a:effectLst/>
                          <a:latin typeface="ＭＳ 明朝"/>
                          <a:ea typeface="ＭＳ 明朝"/>
                        </a:rPr>
                        <a:t>行動</a:t>
                      </a:r>
                      <a:r>
                        <a:rPr lang="en-US" altLang="ja-JP" sz="1000" b="0" i="0" u="none" strike="noStrike" dirty="0">
                          <a:solidFill>
                            <a:srgbClr val="000000"/>
                          </a:solidFill>
                          <a:effectLst/>
                          <a:latin typeface="ＭＳ 明朝"/>
                          <a:ea typeface="ＭＳ 明朝"/>
                        </a:rPr>
                        <a:t>)</a:t>
                      </a:r>
                      <a:r>
                        <a:rPr lang="ja-JP" altLang="en-US" sz="1000" b="0" i="0" u="none" strike="noStrike" dirty="0">
                          <a:solidFill>
                            <a:srgbClr val="000000"/>
                          </a:solidFill>
                          <a:effectLst/>
                          <a:latin typeface="ＭＳ 明朝"/>
                          <a:ea typeface="ＭＳ 明朝"/>
                        </a:rPr>
                        <a:t>に移り、その生活が継続できることを目指す。</a:t>
                      </a:r>
                    </a:p>
                  </a:txBody>
                  <a:tcPr marL="7200" marR="7200" marT="7200" marB="7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438462">
                <a:tc>
                  <a:txBody>
                    <a:bodyPr/>
                    <a:lstStyle/>
                    <a:p>
                      <a:pPr marL="88900" indent="0" algn="l" fontAlgn="ctr"/>
                      <a:r>
                        <a:rPr lang="ja-JP" altLang="en-US" sz="1000" b="0" i="0" u="none" strike="noStrike" dirty="0">
                          <a:solidFill>
                            <a:srgbClr val="000000"/>
                          </a:solidFill>
                          <a:effectLst/>
                          <a:latin typeface="ＭＳ 明朝"/>
                          <a:ea typeface="ＭＳ 明朝"/>
                        </a:rPr>
                        <a:t>対象者</a:t>
                      </a:r>
                    </a:p>
                  </a:txBody>
                  <a:tcPr marL="8432" marR="8432" marT="84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ja-JP" altLang="en-US" sz="1000" b="0" i="0" u="none" strike="noStrike" dirty="0">
                          <a:solidFill>
                            <a:srgbClr val="000000"/>
                          </a:solidFill>
                          <a:effectLst/>
                          <a:latin typeface="ＭＳ 明朝"/>
                          <a:ea typeface="ＭＳ 明朝"/>
                        </a:rPr>
                        <a:t>健診結果･質問票から、生活習慣の改善が必要と判断された者で、生活習慣を変えるに当たって、意思決定の支援が必要な者を対象とする。</a:t>
                      </a:r>
                    </a:p>
                  </a:txBody>
                  <a:tcPr marL="7200" marR="7200" marT="7200" marB="7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278255">
                <a:tc>
                  <a:txBody>
                    <a:bodyPr/>
                    <a:lstStyle/>
                    <a:p>
                      <a:pPr marL="88900" indent="0" algn="l" fontAlgn="ctr"/>
                      <a:r>
                        <a:rPr lang="ja-JP" altLang="en-US" sz="1000" b="0" i="0" u="none" strike="noStrike" dirty="0">
                          <a:solidFill>
                            <a:srgbClr val="000000"/>
                          </a:solidFill>
                          <a:effectLst/>
                          <a:latin typeface="ＭＳ 明朝"/>
                          <a:ea typeface="ＭＳ 明朝"/>
                        </a:rPr>
                        <a:t>支援期間･頻度</a:t>
                      </a:r>
                    </a:p>
                  </a:txBody>
                  <a:tcPr marL="8432" marR="8432" marT="84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ja-JP" altLang="en-US" sz="1000" b="0" i="0" u="none" strike="noStrike" dirty="0">
                          <a:solidFill>
                            <a:srgbClr val="000000"/>
                          </a:solidFill>
                          <a:effectLst/>
                          <a:latin typeface="ＭＳ 明朝"/>
                          <a:ea typeface="ＭＳ 明朝"/>
                        </a:rPr>
                        <a:t>原則</a:t>
                      </a:r>
                      <a:r>
                        <a:rPr lang="en-US" altLang="ja-JP" sz="1000" b="0" i="0" u="none" strike="noStrike" dirty="0">
                          <a:solidFill>
                            <a:srgbClr val="000000"/>
                          </a:solidFill>
                          <a:effectLst/>
                          <a:latin typeface="ＭＳ 明朝"/>
                          <a:ea typeface="ＭＳ 明朝"/>
                        </a:rPr>
                        <a:t>1</a:t>
                      </a:r>
                      <a:r>
                        <a:rPr lang="ja-JP" altLang="en-US" sz="1000" b="0" i="0" u="none" strike="noStrike" dirty="0">
                          <a:solidFill>
                            <a:srgbClr val="000000"/>
                          </a:solidFill>
                          <a:effectLst/>
                          <a:latin typeface="ＭＳ 明朝"/>
                          <a:ea typeface="ＭＳ 明朝"/>
                        </a:rPr>
                        <a:t>回の支援とする。</a:t>
                      </a:r>
                    </a:p>
                  </a:txBody>
                  <a:tcPr marL="7200" marR="7200" marT="7200" marB="7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852701">
                <a:tc rowSpan="3">
                  <a:txBody>
                    <a:bodyPr/>
                    <a:lstStyle/>
                    <a:p>
                      <a:pPr marL="88900" indent="0" algn="l" fontAlgn="ctr"/>
                      <a:r>
                        <a:rPr lang="ja-JP" altLang="en-US" sz="1000" b="0" i="0" u="none" strike="noStrike" dirty="0">
                          <a:solidFill>
                            <a:srgbClr val="000000"/>
                          </a:solidFill>
                          <a:effectLst/>
                          <a:latin typeface="ＭＳ 明朝"/>
                          <a:ea typeface="ＭＳ 明朝"/>
                        </a:rPr>
                        <a:t>支援内容</a:t>
                      </a:r>
                    </a:p>
                  </a:txBody>
                  <a:tcPr marL="8432" marR="8432" marT="84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ja-JP" altLang="en-US" sz="1000" b="0" i="0" u="none" strike="noStrike" dirty="0">
                          <a:solidFill>
                            <a:srgbClr val="000000"/>
                          </a:solidFill>
                          <a:effectLst/>
                          <a:latin typeface="ＭＳ 明朝"/>
                          <a:ea typeface="ＭＳ 明朝"/>
                        </a:rPr>
                        <a:t>対象者本人が、自分の生活習慣の改善点･伸ばすべき行動等に気づき、自ら目標を設定し行動に移すことができる内容を行う。</a:t>
                      </a:r>
                      <a:br>
                        <a:rPr lang="ja-JP" altLang="en-US" sz="1000" b="0" i="0" u="none" strike="noStrike" dirty="0">
                          <a:solidFill>
                            <a:srgbClr val="000000"/>
                          </a:solidFill>
                          <a:effectLst/>
                          <a:latin typeface="ＭＳ 明朝"/>
                          <a:ea typeface="ＭＳ 明朝"/>
                        </a:rPr>
                      </a:br>
                      <a:r>
                        <a:rPr lang="ja-JP" altLang="en-US" sz="1000" b="0" i="0" u="none" strike="noStrike" dirty="0">
                          <a:solidFill>
                            <a:srgbClr val="000000"/>
                          </a:solidFill>
                          <a:effectLst/>
                          <a:latin typeface="ＭＳ 明朝"/>
                          <a:ea typeface="ＭＳ 明朝"/>
                        </a:rPr>
                        <a:t>詳細な質問票において対象者の生活習慣や行動変容のステージ</a:t>
                      </a:r>
                      <a:r>
                        <a:rPr lang="en-US" altLang="ja-JP" sz="1000" b="0" i="0" u="none" strike="noStrike" dirty="0">
                          <a:solidFill>
                            <a:srgbClr val="000000"/>
                          </a:solidFill>
                          <a:effectLst/>
                          <a:latin typeface="ＭＳ 明朝"/>
                          <a:ea typeface="ＭＳ 明朝"/>
                        </a:rPr>
                        <a:t>(</a:t>
                      </a:r>
                      <a:r>
                        <a:rPr lang="ja-JP" altLang="en-US" sz="1000" b="0" i="0" u="none" strike="noStrike" dirty="0">
                          <a:solidFill>
                            <a:srgbClr val="000000"/>
                          </a:solidFill>
                          <a:effectLst/>
                          <a:latin typeface="ＭＳ 明朝"/>
                          <a:ea typeface="ＭＳ 明朝"/>
                        </a:rPr>
                        <a:t>準備状態</a:t>
                      </a:r>
                      <a:r>
                        <a:rPr lang="en-US" altLang="ja-JP" sz="1000" b="0" i="0" u="none" strike="noStrike" dirty="0">
                          <a:solidFill>
                            <a:srgbClr val="000000"/>
                          </a:solidFill>
                          <a:effectLst/>
                          <a:latin typeface="ＭＳ 明朝"/>
                          <a:ea typeface="ＭＳ 明朝"/>
                        </a:rPr>
                        <a:t>)</a:t>
                      </a:r>
                      <a:r>
                        <a:rPr lang="ja-JP" altLang="en-US" sz="1000" b="0" i="0" u="none" strike="noStrike" dirty="0">
                          <a:solidFill>
                            <a:srgbClr val="000000"/>
                          </a:solidFill>
                          <a:effectLst/>
                          <a:latin typeface="ＭＳ 明朝"/>
                          <a:ea typeface="ＭＳ 明朝"/>
                        </a:rPr>
                        <a:t>を把握し、対象者の生活習慣改善をどうきづけるために次に示す支援を行う。</a:t>
                      </a:r>
                    </a:p>
                  </a:txBody>
                  <a:tcPr marL="7200" marR="7200" marT="7200" marB="7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1440160">
                <a:tc vMerge="1">
                  <a:txBody>
                    <a:bodyPr/>
                    <a:lstStyle/>
                    <a:p>
                      <a:endParaRPr kumimoji="1" lang="ja-JP" altLang="en-US"/>
                    </a:p>
                  </a:txBody>
                  <a:tcPr/>
                </a:tc>
                <a:tc>
                  <a:txBody>
                    <a:bodyPr/>
                    <a:lstStyle/>
                    <a:p>
                      <a:pPr marL="180975" indent="-92075" algn="l" fontAlgn="ctr"/>
                      <a:r>
                        <a:rPr lang="en-US" altLang="ja-JP" sz="1000" b="0" i="0" u="none" strike="noStrike" dirty="0">
                          <a:solidFill>
                            <a:srgbClr val="000000"/>
                          </a:solidFill>
                          <a:effectLst/>
                          <a:latin typeface="ＭＳ 明朝"/>
                          <a:ea typeface="ＭＳ 明朝"/>
                        </a:rPr>
                        <a:t>a</a:t>
                      </a:r>
                      <a:r>
                        <a:rPr lang="ja-JP" altLang="en-US" sz="1000" b="0" i="0" u="none" strike="noStrike" dirty="0">
                          <a:solidFill>
                            <a:srgbClr val="000000"/>
                          </a:solidFill>
                          <a:effectLst/>
                          <a:latin typeface="ＭＳ 明朝"/>
                          <a:ea typeface="ＭＳ 明朝"/>
                        </a:rPr>
                        <a:t> 面接による支援</a:t>
                      </a:r>
                      <a:endParaRPr lang="en-US" altLang="ja-JP" sz="1000" b="0" i="0" u="none" strike="noStrike" dirty="0">
                        <a:solidFill>
                          <a:srgbClr val="000000"/>
                        </a:solidFill>
                        <a:effectLst/>
                        <a:latin typeface="ＭＳ 明朝"/>
                        <a:ea typeface="ＭＳ 明朝"/>
                      </a:endParaRPr>
                    </a:p>
                    <a:p>
                      <a:pPr marL="376238" indent="-195263" algn="l" fontAlgn="ctr"/>
                      <a:r>
                        <a:rPr lang="ja-JP" altLang="en-US" sz="1000" b="0" i="0" u="none" strike="noStrike" dirty="0">
                          <a:solidFill>
                            <a:srgbClr val="000000"/>
                          </a:solidFill>
                          <a:effectLst/>
                          <a:latin typeface="ＭＳ 明朝"/>
                          <a:ea typeface="ＭＳ 明朝"/>
                        </a:rPr>
                        <a:t>● 生活習慣と健診結果との関係の理解、メタボリックシンドロームや生活習慣病に関する知識の習得、生活習慣の振り返り等から、対象者本人が生活習慣改善の必要性に気づき、自分のこととして重要であることを理解できるように支援する。</a:t>
                      </a:r>
                      <a:endParaRPr lang="en-US" altLang="ja-JP" sz="1000" b="0" i="0" u="none" strike="noStrike" dirty="0">
                        <a:solidFill>
                          <a:srgbClr val="000000"/>
                        </a:solidFill>
                        <a:effectLst/>
                        <a:latin typeface="ＭＳ 明朝"/>
                        <a:ea typeface="ＭＳ 明朝"/>
                      </a:endParaRPr>
                    </a:p>
                    <a:p>
                      <a:pPr marL="365125" indent="-184150" algn="l" fontAlgn="ctr">
                        <a:tabLst>
                          <a:tab pos="355600" algn="l"/>
                        </a:tabLst>
                      </a:pPr>
                      <a:r>
                        <a:rPr lang="ja-JP" altLang="en-US" sz="1000" b="0" i="0" u="none" strike="noStrike" dirty="0">
                          <a:solidFill>
                            <a:srgbClr val="000000"/>
                          </a:solidFill>
                          <a:effectLst/>
                          <a:latin typeface="ＭＳ 明朝"/>
                          <a:ea typeface="ＭＳ 明朝"/>
                        </a:rPr>
                        <a:t>● 栄養･運動等の生活習慣の改善に必要な実践的な支援をする。</a:t>
                      </a:r>
                      <a:endParaRPr lang="en-US" altLang="ja-JP" sz="1000" b="0" i="0" u="none" strike="noStrike" dirty="0">
                        <a:solidFill>
                          <a:srgbClr val="000000"/>
                        </a:solidFill>
                        <a:effectLst/>
                        <a:latin typeface="ＭＳ 明朝"/>
                        <a:ea typeface="ＭＳ 明朝"/>
                      </a:endParaRPr>
                    </a:p>
                    <a:p>
                      <a:pPr marL="387350" indent="-204788" algn="l" fontAlgn="ctr"/>
                      <a:r>
                        <a:rPr lang="ja-JP" altLang="en-US" sz="1000" b="0" i="0" u="none" strike="noStrike" dirty="0">
                          <a:solidFill>
                            <a:srgbClr val="000000"/>
                          </a:solidFill>
                          <a:effectLst/>
                          <a:latin typeface="ＭＳ 明朝"/>
                          <a:ea typeface="ＭＳ 明朝"/>
                        </a:rPr>
                        <a:t>● 対象者の行動目標や評価時期の設定を支援する。必要な社会資源を紹介し、対象者が有効に活用できるように支援する。</a:t>
                      </a:r>
                    </a:p>
                  </a:txBody>
                  <a:tcPr marL="7200" marR="7200" marT="7200" marB="7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1152128">
                <a:tc vMerge="1">
                  <a:txBody>
                    <a:bodyPr/>
                    <a:lstStyle/>
                    <a:p>
                      <a:endParaRPr kumimoji="1" lang="ja-JP" altLang="en-US"/>
                    </a:p>
                  </a:txBody>
                  <a:tcPr/>
                </a:tc>
                <a:tc>
                  <a:txBody>
                    <a:bodyPr/>
                    <a:lstStyle/>
                    <a:p>
                      <a:pPr marL="180975" indent="-95250" algn="l" fontAlgn="ctr"/>
                      <a:r>
                        <a:rPr lang="en-US" altLang="ja-JP" sz="1000" b="0" i="0" u="none" strike="noStrike" dirty="0">
                          <a:solidFill>
                            <a:srgbClr val="000000"/>
                          </a:solidFill>
                          <a:effectLst/>
                          <a:latin typeface="ＭＳ 明朝"/>
                          <a:ea typeface="ＭＳ 明朝"/>
                        </a:rPr>
                        <a:t>b</a:t>
                      </a:r>
                      <a:r>
                        <a:rPr lang="ja-JP" altLang="en-US" sz="1000" b="0" i="0" u="none" strike="noStrike" dirty="0">
                          <a:solidFill>
                            <a:srgbClr val="000000"/>
                          </a:solidFill>
                          <a:effectLst/>
                          <a:latin typeface="ＭＳ 明朝"/>
                          <a:ea typeface="ＭＳ 明朝"/>
                        </a:rPr>
                        <a:t> </a:t>
                      </a:r>
                      <a:r>
                        <a:rPr lang="en-US" altLang="ja-JP" sz="1000" b="0" i="0" u="none" strike="noStrike" dirty="0">
                          <a:solidFill>
                            <a:srgbClr val="000000"/>
                          </a:solidFill>
                          <a:effectLst/>
                          <a:latin typeface="ＭＳ 明朝"/>
                          <a:ea typeface="ＭＳ 明朝"/>
                        </a:rPr>
                        <a:t>6</a:t>
                      </a:r>
                      <a:r>
                        <a:rPr lang="ja-JP" altLang="en-US" sz="1000" b="0" i="0" u="none" strike="noStrike" dirty="0">
                          <a:solidFill>
                            <a:srgbClr val="000000"/>
                          </a:solidFill>
                          <a:effectLst/>
                          <a:latin typeface="ＭＳ 明朝"/>
                          <a:ea typeface="ＭＳ 明朝"/>
                        </a:rPr>
                        <a:t>カ月後の評価</a:t>
                      </a:r>
                      <a:endParaRPr lang="en-US" altLang="ja-JP" sz="1000" b="0" i="0" u="none" strike="noStrike" dirty="0">
                        <a:solidFill>
                          <a:srgbClr val="000000"/>
                        </a:solidFill>
                        <a:effectLst/>
                        <a:latin typeface="ＭＳ 明朝"/>
                        <a:ea typeface="ＭＳ 明朝"/>
                      </a:endParaRPr>
                    </a:p>
                    <a:p>
                      <a:pPr marL="357188" indent="-174625" algn="l" fontAlgn="ctr">
                        <a:tabLst>
                          <a:tab pos="355600" algn="l"/>
                        </a:tabLst>
                      </a:pPr>
                      <a:r>
                        <a:rPr lang="ja-JP" altLang="en-US" sz="1000" b="0" i="0" u="none" strike="noStrike" dirty="0">
                          <a:solidFill>
                            <a:srgbClr val="000000"/>
                          </a:solidFill>
                          <a:effectLst/>
                          <a:latin typeface="ＭＳ 明朝"/>
                          <a:ea typeface="ＭＳ 明朝"/>
                        </a:rPr>
                        <a:t>● </a:t>
                      </a:r>
                      <a:r>
                        <a:rPr lang="en-US" altLang="ja-JP" sz="1000" b="0" i="0" u="none" strike="noStrike" dirty="0">
                          <a:solidFill>
                            <a:srgbClr val="000000"/>
                          </a:solidFill>
                          <a:effectLst/>
                          <a:latin typeface="ＭＳ 明朝"/>
                          <a:ea typeface="ＭＳ 明朝"/>
                        </a:rPr>
                        <a:t>6</a:t>
                      </a:r>
                      <a:r>
                        <a:rPr lang="ja-JP" altLang="en-US" sz="1000" b="0" i="0" u="none" strike="noStrike" dirty="0">
                          <a:solidFill>
                            <a:srgbClr val="000000"/>
                          </a:solidFill>
                          <a:effectLst/>
                          <a:latin typeface="ＭＳ 明朝"/>
                          <a:ea typeface="ＭＳ 明朝"/>
                        </a:rPr>
                        <a:t>カ月後の評価は、個別の対象者に対する保健指導の効果に関するものとする。</a:t>
                      </a:r>
                      <a:endParaRPr lang="en-US" altLang="ja-JP" sz="1000" b="0" i="0" u="none" strike="noStrike" dirty="0">
                        <a:solidFill>
                          <a:srgbClr val="000000"/>
                        </a:solidFill>
                        <a:effectLst/>
                        <a:latin typeface="ＭＳ 明朝"/>
                        <a:ea typeface="ＭＳ 明朝"/>
                      </a:endParaRPr>
                    </a:p>
                    <a:p>
                      <a:pPr marL="355600" indent="-173038" algn="l" fontAlgn="ctr"/>
                      <a:r>
                        <a:rPr lang="ja-JP" altLang="en-US" sz="1000" b="0" i="0" u="none" strike="noStrike" dirty="0">
                          <a:solidFill>
                            <a:srgbClr val="000000"/>
                          </a:solidFill>
                          <a:effectLst/>
                          <a:latin typeface="ＭＳ 明朝"/>
                          <a:ea typeface="ＭＳ 明朝"/>
                        </a:rPr>
                        <a:t>● 設定した個人の行動目標が達成されているか、身体状況や生活習慣に変化が見られたかについて評価を行う。</a:t>
                      </a:r>
                      <a:endParaRPr lang="en-US" altLang="ja-JP" sz="1000" b="0" i="0" u="none" strike="noStrike" dirty="0">
                        <a:solidFill>
                          <a:srgbClr val="000000"/>
                        </a:solidFill>
                        <a:effectLst/>
                        <a:latin typeface="ＭＳ 明朝"/>
                        <a:ea typeface="ＭＳ 明朝"/>
                      </a:endParaRPr>
                    </a:p>
                    <a:p>
                      <a:pPr marL="355600" indent="-173038" algn="l" fontAlgn="ctr"/>
                      <a:r>
                        <a:rPr lang="ja-JP" altLang="en-US" sz="1000" b="0" i="0" u="none" strike="noStrike" dirty="0">
                          <a:solidFill>
                            <a:srgbClr val="000000"/>
                          </a:solidFill>
                          <a:effectLst/>
                          <a:latin typeface="ＭＳ 明朝"/>
                          <a:ea typeface="ＭＳ 明朝"/>
                        </a:rPr>
                        <a:t>● 必要に応じてより早期に評価時期を設定し、対象者が自ら評価するとともに、保健指導実施者による評価を行う。</a:t>
                      </a:r>
                    </a:p>
                  </a:txBody>
                  <a:tcPr marL="7200" marR="7200" marT="7200" marB="7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684000">
                <a:tc rowSpan="2">
                  <a:txBody>
                    <a:bodyPr/>
                    <a:lstStyle/>
                    <a:p>
                      <a:pPr marL="88900" indent="0" algn="l" fontAlgn="ctr"/>
                      <a:r>
                        <a:rPr lang="ja-JP" altLang="en-US" sz="1000" b="0" i="0" u="none" strike="noStrike" dirty="0">
                          <a:solidFill>
                            <a:srgbClr val="000000"/>
                          </a:solidFill>
                          <a:effectLst/>
                          <a:latin typeface="ＭＳ 明朝"/>
                          <a:ea typeface="ＭＳ 明朝"/>
                        </a:rPr>
                        <a:t>支援形態</a:t>
                      </a:r>
                    </a:p>
                  </a:txBody>
                  <a:tcPr marL="8432" marR="8432" marT="84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74625" indent="-93663" algn="l" defTabSz="914400" rtl="0" eaLnBrk="1" fontAlgn="ctr" latinLnBrk="0" hangingPunct="1"/>
                      <a:r>
                        <a:rPr lang="en-US" altLang="ja-JP" sz="1000" b="0" i="0" u="none" strike="noStrike" dirty="0">
                          <a:solidFill>
                            <a:srgbClr val="000000"/>
                          </a:solidFill>
                          <a:effectLst/>
                          <a:latin typeface="ＭＳ 明朝"/>
                          <a:ea typeface="ＭＳ 明朝"/>
                        </a:rPr>
                        <a:t>a</a:t>
                      </a:r>
                      <a:r>
                        <a:rPr lang="ja-JP" altLang="en-US" sz="1000" b="0" i="0" u="none" strike="noStrike" dirty="0">
                          <a:solidFill>
                            <a:srgbClr val="000000"/>
                          </a:solidFill>
                          <a:effectLst/>
                          <a:latin typeface="ＭＳ 明朝"/>
                          <a:ea typeface="ＭＳ 明朝"/>
                        </a:rPr>
                        <a:t> 面接による支援</a:t>
                      </a:r>
                      <a:endParaRPr lang="en-US" altLang="ja-JP" sz="1000" b="0" i="0" u="none" strike="noStrike" dirty="0">
                        <a:solidFill>
                          <a:srgbClr val="000000"/>
                        </a:solidFill>
                        <a:effectLst/>
                        <a:latin typeface="ＭＳ 明朝"/>
                        <a:ea typeface="ＭＳ 明朝"/>
                      </a:endParaRPr>
                    </a:p>
                    <a:p>
                      <a:pPr marL="355600" indent="-173038" algn="l" defTabSz="914400" rtl="0" eaLnBrk="1" fontAlgn="ctr" latinLnBrk="0" hangingPunct="1"/>
                      <a:r>
                        <a:rPr kumimoji="1" lang="ja-JP" altLang="en-US" sz="1000" b="0" i="0" u="none" strike="noStrike" kern="1200" dirty="0">
                          <a:solidFill>
                            <a:srgbClr val="000000"/>
                          </a:solidFill>
                          <a:effectLst/>
                          <a:latin typeface="ＭＳ 明朝"/>
                          <a:ea typeface="ＭＳ 明朝"/>
                          <a:cs typeface="+mn-cs"/>
                        </a:rPr>
                        <a:t>● </a:t>
                      </a:r>
                      <a:r>
                        <a:rPr kumimoji="1" lang="en-US" altLang="ja-JP" sz="1000" b="0" i="0" u="none" strike="noStrike" kern="1200" dirty="0">
                          <a:solidFill>
                            <a:srgbClr val="000000"/>
                          </a:solidFill>
                          <a:effectLst/>
                          <a:latin typeface="ＭＳ 明朝"/>
                          <a:ea typeface="ＭＳ 明朝"/>
                          <a:cs typeface="+mn-cs"/>
                        </a:rPr>
                        <a:t>1</a:t>
                      </a:r>
                      <a:r>
                        <a:rPr kumimoji="1" lang="ja-JP" altLang="en-US" sz="1000" b="0" i="0" u="none" strike="noStrike" kern="1200" dirty="0">
                          <a:solidFill>
                            <a:srgbClr val="000000"/>
                          </a:solidFill>
                          <a:effectLst/>
                          <a:latin typeface="ＭＳ 明朝"/>
                          <a:ea typeface="ＭＳ 明朝"/>
                          <a:cs typeface="+mn-cs"/>
                        </a:rPr>
                        <a:t>人</a:t>
                      </a:r>
                      <a:r>
                        <a:rPr kumimoji="1" lang="en-US" altLang="ja-JP" sz="1000" b="0" i="0" u="none" strike="noStrike" kern="1200" dirty="0">
                          <a:solidFill>
                            <a:srgbClr val="000000"/>
                          </a:solidFill>
                          <a:effectLst/>
                          <a:latin typeface="ＭＳ 明朝"/>
                          <a:ea typeface="ＭＳ 明朝"/>
                          <a:cs typeface="+mn-cs"/>
                        </a:rPr>
                        <a:t>20</a:t>
                      </a:r>
                      <a:r>
                        <a:rPr kumimoji="1" lang="ja-JP" altLang="en-US" sz="1000" b="0" i="0" u="none" strike="noStrike" kern="1200" dirty="0">
                          <a:solidFill>
                            <a:srgbClr val="000000"/>
                          </a:solidFill>
                          <a:effectLst/>
                          <a:latin typeface="ＭＳ 明朝"/>
                          <a:ea typeface="ＭＳ 明朝"/>
                          <a:cs typeface="+mn-cs"/>
                        </a:rPr>
                        <a:t>分以上の個別支援、又は</a:t>
                      </a:r>
                      <a:r>
                        <a:rPr kumimoji="1" lang="en-US" altLang="ja-JP" sz="1000" b="0" i="0" u="none" strike="noStrike" kern="1200" dirty="0">
                          <a:solidFill>
                            <a:srgbClr val="000000"/>
                          </a:solidFill>
                          <a:effectLst/>
                          <a:latin typeface="ＭＳ 明朝"/>
                          <a:ea typeface="ＭＳ 明朝"/>
                          <a:cs typeface="+mn-cs"/>
                        </a:rPr>
                        <a:t>1</a:t>
                      </a:r>
                      <a:r>
                        <a:rPr kumimoji="1" lang="ja-JP" altLang="en-US" sz="1000" b="0" i="0" u="none" strike="noStrike" kern="1200" dirty="0">
                          <a:solidFill>
                            <a:srgbClr val="000000"/>
                          </a:solidFill>
                          <a:effectLst/>
                          <a:latin typeface="ＭＳ 明朝"/>
                          <a:ea typeface="ＭＳ 明朝"/>
                          <a:cs typeface="+mn-cs"/>
                        </a:rPr>
                        <a:t>グループ</a:t>
                      </a:r>
                      <a:r>
                        <a:rPr kumimoji="1" lang="en-US" altLang="ja-JP" sz="1000" b="0" i="0" u="none" strike="noStrike" kern="1200" dirty="0">
                          <a:solidFill>
                            <a:srgbClr val="000000"/>
                          </a:solidFill>
                          <a:effectLst/>
                          <a:latin typeface="ＭＳ 明朝"/>
                          <a:ea typeface="ＭＳ 明朝"/>
                          <a:cs typeface="+mn-cs"/>
                        </a:rPr>
                        <a:t>80</a:t>
                      </a:r>
                      <a:r>
                        <a:rPr kumimoji="1" lang="ja-JP" altLang="en-US" sz="1000" b="0" i="0" u="none" strike="noStrike" kern="1200" dirty="0">
                          <a:solidFill>
                            <a:srgbClr val="000000"/>
                          </a:solidFill>
                          <a:effectLst/>
                          <a:latin typeface="ＭＳ 明朝"/>
                          <a:ea typeface="ＭＳ 明朝"/>
                          <a:cs typeface="+mn-cs"/>
                        </a:rPr>
                        <a:t>分以上のグループ支援</a:t>
                      </a:r>
                      <a:r>
                        <a:rPr kumimoji="1" lang="en-US" altLang="ja-JP" sz="1000" b="0" i="0" u="none" strike="noStrike" kern="1200" dirty="0">
                          <a:solidFill>
                            <a:srgbClr val="000000"/>
                          </a:solidFill>
                          <a:effectLst/>
                          <a:latin typeface="ＭＳ 明朝"/>
                          <a:ea typeface="ＭＳ 明朝"/>
                          <a:cs typeface="+mn-cs"/>
                        </a:rPr>
                        <a:t>(1</a:t>
                      </a:r>
                      <a:r>
                        <a:rPr kumimoji="1" lang="ja-JP" altLang="en-US" sz="1000" b="0" i="0" u="none" strike="noStrike" kern="1200" dirty="0">
                          <a:solidFill>
                            <a:srgbClr val="000000"/>
                          </a:solidFill>
                          <a:effectLst/>
                          <a:latin typeface="ＭＳ 明朝"/>
                          <a:ea typeface="ＭＳ 明朝"/>
                          <a:cs typeface="+mn-cs"/>
                        </a:rPr>
                        <a:t>グループは</a:t>
                      </a:r>
                      <a:r>
                        <a:rPr kumimoji="1" lang="en-US" altLang="ja-JP" sz="1000" b="0" i="0" u="none" strike="noStrike" kern="1200" dirty="0">
                          <a:solidFill>
                            <a:srgbClr val="000000"/>
                          </a:solidFill>
                          <a:effectLst/>
                          <a:latin typeface="ＭＳ 明朝"/>
                          <a:ea typeface="ＭＳ 明朝"/>
                          <a:cs typeface="+mn-cs"/>
                        </a:rPr>
                        <a:t>8</a:t>
                      </a:r>
                      <a:r>
                        <a:rPr kumimoji="1" lang="ja-JP" altLang="en-US" sz="1000" b="0" i="0" u="none" strike="noStrike" kern="1200" dirty="0">
                          <a:solidFill>
                            <a:srgbClr val="000000"/>
                          </a:solidFill>
                          <a:effectLst/>
                          <a:latin typeface="ＭＳ 明朝"/>
                          <a:ea typeface="ＭＳ 明朝"/>
                          <a:cs typeface="+mn-cs"/>
                        </a:rPr>
                        <a:t>名以下とする</a:t>
                      </a:r>
                      <a:r>
                        <a:rPr kumimoji="1" lang="en-US" altLang="ja-JP" sz="1000" b="0" i="0" u="none" strike="noStrike" kern="1200" dirty="0">
                          <a:solidFill>
                            <a:srgbClr val="000000"/>
                          </a:solidFill>
                          <a:effectLst/>
                          <a:latin typeface="ＭＳ 明朝"/>
                          <a:ea typeface="ＭＳ 明朝"/>
                          <a:cs typeface="+mn-cs"/>
                        </a:rPr>
                        <a:t>)</a:t>
                      </a:r>
                      <a:r>
                        <a:rPr kumimoji="1" lang="ja-JP" altLang="en-US" sz="1000" b="0" i="0" u="none" strike="noStrike" kern="1200" dirty="0" err="1">
                          <a:solidFill>
                            <a:srgbClr val="000000"/>
                          </a:solidFill>
                          <a:effectLst/>
                          <a:latin typeface="ＭＳ 明朝"/>
                          <a:ea typeface="ＭＳ 明朝"/>
                          <a:cs typeface="+mn-cs"/>
                        </a:rPr>
                        <a:t>。</a:t>
                      </a:r>
                      <a:endParaRPr kumimoji="1" lang="ja-JP" altLang="en-US" sz="1000" b="0" i="0" u="none" strike="noStrike" kern="1200" dirty="0">
                        <a:solidFill>
                          <a:srgbClr val="000000"/>
                        </a:solidFill>
                        <a:effectLst/>
                        <a:latin typeface="ＭＳ 明朝"/>
                        <a:ea typeface="ＭＳ 明朝"/>
                        <a:cs typeface="+mn-cs"/>
                      </a:endParaRPr>
                    </a:p>
                  </a:txBody>
                  <a:tcPr marL="7200" marR="7200" marT="7200" marB="72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952812">
                <a:tc vMerge="1">
                  <a:txBody>
                    <a:bodyPr/>
                    <a:lstStyle/>
                    <a:p>
                      <a:pPr marL="88900" indent="0" algn="l" fontAlgn="ctr"/>
                      <a:endPar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8432" marR="8432" marT="84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indent="0" algn="l" defTabSz="914400" rtl="0" eaLnBrk="1" fontAlgn="ctr" latinLnBrk="0" hangingPunct="1"/>
                      <a:r>
                        <a:rPr kumimoji="1" lang="en-US" altLang="ja-JP" sz="1000" b="0" i="0" u="none" strike="noStrike" kern="1200" dirty="0">
                          <a:solidFill>
                            <a:srgbClr val="000000"/>
                          </a:solidFill>
                          <a:effectLst/>
                          <a:latin typeface="ＭＳ 明朝"/>
                          <a:ea typeface="ＭＳ 明朝"/>
                          <a:cs typeface="+mn-cs"/>
                        </a:rPr>
                        <a:t>b</a:t>
                      </a:r>
                      <a:r>
                        <a:rPr kumimoji="1" lang="ja-JP" altLang="en-US" sz="1000" b="0" i="0" u="none" strike="noStrike" kern="1200" dirty="0">
                          <a:solidFill>
                            <a:srgbClr val="000000"/>
                          </a:solidFill>
                          <a:effectLst/>
                          <a:latin typeface="ＭＳ 明朝"/>
                          <a:ea typeface="ＭＳ 明朝"/>
                          <a:cs typeface="+mn-cs"/>
                        </a:rPr>
                        <a:t> </a:t>
                      </a:r>
                      <a:r>
                        <a:rPr kumimoji="1" lang="en-US" altLang="ja-JP" sz="1000" b="0" i="0" u="none" strike="noStrike" kern="1200" dirty="0">
                          <a:solidFill>
                            <a:srgbClr val="000000"/>
                          </a:solidFill>
                          <a:effectLst/>
                          <a:latin typeface="ＭＳ 明朝"/>
                          <a:ea typeface="ＭＳ 明朝"/>
                          <a:cs typeface="+mn-cs"/>
                        </a:rPr>
                        <a:t>6</a:t>
                      </a:r>
                      <a:r>
                        <a:rPr kumimoji="1" lang="ja-JP" altLang="en-US" sz="1000" b="0" i="0" u="none" strike="noStrike" kern="1200" dirty="0">
                          <a:solidFill>
                            <a:srgbClr val="000000"/>
                          </a:solidFill>
                          <a:effectLst/>
                          <a:latin typeface="ＭＳ 明朝"/>
                          <a:ea typeface="ＭＳ 明朝"/>
                          <a:cs typeface="+mn-cs"/>
                        </a:rPr>
                        <a:t>カ月後の評価</a:t>
                      </a:r>
                      <a:endParaRPr kumimoji="1" lang="en-US" altLang="ja-JP" sz="1000" b="0" i="0" u="none" strike="noStrike" kern="1200" dirty="0">
                        <a:solidFill>
                          <a:srgbClr val="000000"/>
                        </a:solidFill>
                        <a:effectLst/>
                        <a:latin typeface="ＭＳ 明朝"/>
                        <a:ea typeface="ＭＳ 明朝"/>
                        <a:cs typeface="+mn-cs"/>
                      </a:endParaRPr>
                    </a:p>
                    <a:p>
                      <a:pPr marL="215900" indent="-130175" algn="l" defTabSz="914400" rtl="0" eaLnBrk="1" fontAlgn="ctr" latinLnBrk="0" hangingPunct="1"/>
                      <a:r>
                        <a:rPr kumimoji="1" lang="ja-JP" altLang="en-US" sz="1000" b="0" i="0" u="none" strike="noStrike" kern="1200" dirty="0">
                          <a:solidFill>
                            <a:srgbClr val="000000"/>
                          </a:solidFill>
                          <a:effectLst/>
                          <a:latin typeface="ＭＳ 明朝"/>
                          <a:ea typeface="ＭＳ 明朝"/>
                          <a:cs typeface="+mn-cs"/>
                        </a:rPr>
                        <a:t>● </a:t>
                      </a:r>
                      <a:r>
                        <a:rPr kumimoji="1" lang="en-US" altLang="ja-JP" sz="1000" b="0" i="0" u="none" strike="noStrike" kern="1200" dirty="0">
                          <a:solidFill>
                            <a:srgbClr val="000000"/>
                          </a:solidFill>
                          <a:effectLst/>
                          <a:latin typeface="ＭＳ 明朝"/>
                          <a:ea typeface="ＭＳ 明朝"/>
                          <a:cs typeface="+mn-cs"/>
                        </a:rPr>
                        <a:t>6</a:t>
                      </a:r>
                      <a:r>
                        <a:rPr kumimoji="1" lang="ja-JP" altLang="en-US" sz="1000" b="0" i="0" u="none" strike="noStrike" kern="1200" dirty="0">
                          <a:solidFill>
                            <a:srgbClr val="000000"/>
                          </a:solidFill>
                          <a:effectLst/>
                          <a:latin typeface="ＭＳ 明朝"/>
                          <a:ea typeface="ＭＳ 明朝"/>
                          <a:cs typeface="+mn-cs"/>
                        </a:rPr>
                        <a:t>カ月後の評価は、面接あるいは通信等を利用して行う。</a:t>
                      </a:r>
                      <a:endParaRPr kumimoji="1" lang="en-US" altLang="ja-JP" sz="1000" b="0" i="0" u="none" strike="noStrike" kern="1200" dirty="0">
                        <a:solidFill>
                          <a:srgbClr val="000000"/>
                        </a:solidFill>
                        <a:effectLst/>
                        <a:latin typeface="ＭＳ 明朝"/>
                        <a:ea typeface="ＭＳ 明朝"/>
                        <a:cs typeface="+mn-cs"/>
                      </a:endParaRPr>
                    </a:p>
                    <a:p>
                      <a:pPr marL="279400" indent="-193675" algn="l" defTabSz="914400" rtl="0" eaLnBrk="1" fontAlgn="ctr" latinLnBrk="0" hangingPunct="1"/>
                      <a:r>
                        <a:rPr kumimoji="1" lang="ja-JP" altLang="en-US" sz="1000" b="0" i="0" u="none" strike="noStrike" kern="1200" dirty="0">
                          <a:solidFill>
                            <a:srgbClr val="000000"/>
                          </a:solidFill>
                          <a:effectLst/>
                          <a:latin typeface="ＭＳ 明朝"/>
                          <a:ea typeface="ＭＳ 明朝"/>
                          <a:cs typeface="+mn-cs"/>
                        </a:rPr>
                        <a:t>● </a:t>
                      </a:r>
                      <a:r>
                        <a:rPr kumimoji="1" lang="en-US" altLang="ja-JP" sz="1000" b="0" i="0" u="none" strike="noStrike" kern="1200" dirty="0">
                          <a:solidFill>
                            <a:srgbClr val="000000"/>
                          </a:solidFill>
                          <a:effectLst/>
                          <a:latin typeface="ＭＳ 明朝"/>
                          <a:ea typeface="ＭＳ 明朝"/>
                          <a:cs typeface="+mn-cs"/>
                        </a:rPr>
                        <a:t>6</a:t>
                      </a:r>
                      <a:r>
                        <a:rPr kumimoji="1" lang="ja-JP" altLang="en-US" sz="1000" b="0" i="0" u="none" strike="noStrike" kern="1200" dirty="0">
                          <a:solidFill>
                            <a:srgbClr val="000000"/>
                          </a:solidFill>
                          <a:effectLst/>
                          <a:latin typeface="ＭＳ 明朝"/>
                          <a:ea typeface="ＭＳ 明朝"/>
                          <a:cs typeface="+mn-cs"/>
                        </a:rPr>
                        <a:t>カ月後の評価の実施者は、初回面接を行った者と同一の者とすることを原則とするが、同一機関内であって、組織として統一的な実施計画及び報告書を用いるなど、保健指導実施者間で十分な情報共有がなされているならば、初回面接を行った者以外の者が評価を実施しても差し支えない。</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bl>
          </a:graphicData>
        </a:graphic>
      </p:graphicFrame>
    </p:spTree>
    <p:extLst>
      <p:ext uri="{BB962C8B-B14F-4D97-AF65-F5344CB8AC3E}">
        <p14:creationId xmlns:p14="http://schemas.microsoft.com/office/powerpoint/2010/main" val="267981617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スライド番号プレースホルダ 13"/>
          <p:cNvSpPr>
            <a:spLocks noGrp="1"/>
          </p:cNvSpPr>
          <p:nvPr>
            <p:ph type="sldNum" sz="quarter" idx="12"/>
          </p:nvPr>
        </p:nvSpPr>
        <p:spPr/>
        <p:txBody>
          <a:bodyPr/>
          <a:lstStyle/>
          <a:p>
            <a:r>
              <a:rPr lang="en-US" altLang="ja-JP" dirty="0" smtClean="0">
                <a:solidFill>
                  <a:prstClr val="black">
                    <a:tint val="75000"/>
                  </a:prstClr>
                </a:solidFill>
              </a:rPr>
              <a:t>80</a:t>
            </a:r>
            <a:endParaRPr lang="ja-JP" altLang="en-US" dirty="0">
              <a:solidFill>
                <a:prstClr val="black">
                  <a:tint val="75000"/>
                </a:prstClr>
              </a:solidFill>
            </a:endParaRPr>
          </a:p>
        </p:txBody>
      </p:sp>
      <p:graphicFrame>
        <p:nvGraphicFramePr>
          <p:cNvPr id="4" name="表 3"/>
          <p:cNvGraphicFramePr>
            <a:graphicFrameLocks noGrp="1"/>
          </p:cNvGraphicFramePr>
          <p:nvPr>
            <p:extLst/>
          </p:nvPr>
        </p:nvGraphicFramePr>
        <p:xfrm>
          <a:off x="260648" y="395536"/>
          <a:ext cx="6336704" cy="8478444"/>
        </p:xfrm>
        <a:graphic>
          <a:graphicData uri="http://schemas.openxmlformats.org/drawingml/2006/table">
            <a:tbl>
              <a:tblPr firstRow="1" bandRow="1">
                <a:tableStyleId>{2D5ABB26-0587-4C30-8999-92F81FD0307C}</a:tableStyleId>
              </a:tblPr>
              <a:tblGrid>
                <a:gridCol w="1728192">
                  <a:extLst>
                    <a:ext uri="{9D8B030D-6E8A-4147-A177-3AD203B41FA5}">
                      <a16:colId xmlns="" xmlns:a16="http://schemas.microsoft.com/office/drawing/2014/main" val="20000"/>
                    </a:ext>
                  </a:extLst>
                </a:gridCol>
                <a:gridCol w="4608512">
                  <a:extLst>
                    <a:ext uri="{9D8B030D-6E8A-4147-A177-3AD203B41FA5}">
                      <a16:colId xmlns="" xmlns:a16="http://schemas.microsoft.com/office/drawing/2014/main" val="20001"/>
                    </a:ext>
                  </a:extLst>
                </a:gridCol>
              </a:tblGrid>
              <a:tr h="257128">
                <a:tc gridSpan="2">
                  <a:txBody>
                    <a:bodyPr/>
                    <a:lstStyle/>
                    <a:p>
                      <a:r>
                        <a:rPr kumimoji="1" lang="ja-JP" altLang="en-US" sz="1000" dirty="0">
                          <a:latin typeface="ＭＳ 明朝" panose="02020609040205080304" pitchFamily="17" charset="-128"/>
                          <a:ea typeface="ＭＳ 明朝" panose="02020609040205080304" pitchFamily="17" charset="-128"/>
                        </a:rPr>
                        <a:t>あ行</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hMerge="1">
                  <a:txBody>
                    <a:bodyPr/>
                    <a:lstStyle/>
                    <a:p>
                      <a:endParaRPr kumimoji="1" lang="ja-JP" altLang="en-US"/>
                    </a:p>
                  </a:txBody>
                  <a:tcPr/>
                </a:tc>
                <a:extLst>
                  <a:ext uri="{0D108BD9-81ED-4DB2-BD59-A6C34878D82A}">
                    <a16:rowId xmlns="" xmlns:a16="http://schemas.microsoft.com/office/drawing/2014/main" val="10000"/>
                  </a:ext>
                </a:extLst>
              </a:tr>
              <a:tr h="606968">
                <a:tc>
                  <a:txBody>
                    <a:bodyPr/>
                    <a:lstStyle/>
                    <a:p>
                      <a:pPr algn="l" fontAlgn="ctr"/>
                      <a:r>
                        <a:rPr lang="ja-JP" altLang="en-US" sz="1000" b="0" i="0" u="none" strike="noStrike" dirty="0">
                          <a:solidFill>
                            <a:srgbClr val="000000"/>
                          </a:solidFill>
                          <a:effectLst/>
                          <a:latin typeface="ＭＳ 明朝" panose="02020609040205080304" pitchFamily="17" charset="-128"/>
                          <a:ea typeface="ＭＳ 明朝" panose="02020609040205080304" pitchFamily="17" charset="-128"/>
                        </a:rPr>
                        <a:t>悪性新生物</a:t>
                      </a:r>
                    </a:p>
                  </a:txBody>
                  <a:tcPr marL="90000" marR="90000" marT="72000" marB="10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ja-JP" altLang="en-US" sz="1000" b="0" i="0" u="none" strike="noStrike" dirty="0">
                          <a:solidFill>
                            <a:srgbClr val="000000"/>
                          </a:solidFill>
                          <a:effectLst/>
                          <a:latin typeface="ＭＳ 明朝" panose="02020609040205080304" pitchFamily="17" charset="-128"/>
                          <a:ea typeface="ＭＳ 明朝" panose="02020609040205080304" pitchFamily="17" charset="-128"/>
                        </a:rPr>
                        <a:t>悪性腫瘍、癌ともいう。遺伝子異変によって、異常に増殖した細胞のことを指す。このがん細胞が、周囲の大切な組織を圧迫したり、壊したり、機能障害を引き起こし転移を繰り返す。</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257128">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悪性リンパ腫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ja-JP" altLang="en-US" sz="1000" dirty="0">
                          <a:latin typeface="ＭＳ 明朝" panose="02020609040205080304" pitchFamily="17" charset="-128"/>
                          <a:ea typeface="ＭＳ 明朝" panose="02020609040205080304" pitchFamily="17" charset="-128"/>
                        </a:rPr>
                        <a:t>リンパ節、脾臓、扁桃などリンパ組織の細胞が悪性化して、増殖する進行性の病。癌と同じ性質をもつ。</a:t>
                      </a:r>
                      <a:endParaRPr kumimoji="1" lang="ja-JP" altLang="en-US"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r h="257128">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アルツハイマー病</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ja-JP" altLang="en-US" sz="1000" dirty="0">
                          <a:latin typeface="ＭＳ 明朝" panose="02020609040205080304" pitchFamily="17" charset="-128"/>
                          <a:ea typeface="ＭＳ 明朝" panose="02020609040205080304" pitchFamily="17" charset="-128"/>
                        </a:rPr>
                        <a:t>初老期痴呆の一つ。全体的脳機能の障害を特徴とする記憶喪失、計算能力の障害、空間・時間認識の障害などの症状がみられる。脳が次第に萎縮していき、知能、身体全体の機能も衰えていく。</a:t>
                      </a:r>
                      <a:endParaRPr kumimoji="1" lang="ja-JP" altLang="en-US"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3"/>
                  </a:ext>
                </a:extLst>
              </a:tr>
              <a:tr h="257128">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ウイルス肝炎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ja-JP" altLang="en-US" sz="1000" dirty="0">
                          <a:effectLst/>
                          <a:latin typeface="ＭＳ 明朝" panose="02020609040205080304" pitchFamily="17" charset="-128"/>
                          <a:ea typeface="ＭＳ 明朝" panose="02020609040205080304" pitchFamily="17" charset="-128"/>
                        </a:rPr>
                        <a:t>ウイルスに感染して、肝臓の細胞が壊れていく病。</a:t>
                      </a:r>
                      <a:r>
                        <a:rPr lang="en-US" altLang="ja-JP" sz="1000" dirty="0">
                          <a:effectLst/>
                          <a:latin typeface="ＭＳ 明朝" panose="02020609040205080304" pitchFamily="17" charset="-128"/>
                          <a:ea typeface="ＭＳ 明朝" panose="02020609040205080304" pitchFamily="17" charset="-128"/>
                        </a:rPr>
                        <a:t>A</a:t>
                      </a:r>
                      <a:r>
                        <a:rPr lang="ja-JP" altLang="en-US" sz="1000" dirty="0">
                          <a:effectLst/>
                          <a:latin typeface="ＭＳ 明朝" panose="02020609040205080304" pitchFamily="17" charset="-128"/>
                          <a:ea typeface="ＭＳ 明朝" panose="02020609040205080304" pitchFamily="17" charset="-128"/>
                        </a:rPr>
                        <a:t>型</a:t>
                      </a:r>
                      <a:r>
                        <a:rPr lang="ja-JP" altLang="en-US" sz="1000" dirty="0">
                          <a:latin typeface="ＭＳ 明朝" panose="02020609040205080304" pitchFamily="17" charset="-128"/>
                          <a:ea typeface="ＭＳ 明朝" panose="02020609040205080304" pitchFamily="17" charset="-128"/>
                        </a:rPr>
                        <a:t>、</a:t>
                      </a:r>
                      <a:r>
                        <a:rPr lang="en-US" altLang="ja-JP" sz="1000" dirty="0">
                          <a:effectLst/>
                          <a:latin typeface="ＭＳ 明朝" panose="02020609040205080304" pitchFamily="17" charset="-128"/>
                          <a:ea typeface="ＭＳ 明朝" panose="02020609040205080304" pitchFamily="17" charset="-128"/>
                        </a:rPr>
                        <a:t>B</a:t>
                      </a:r>
                      <a:r>
                        <a:rPr lang="ja-JP" altLang="en-US" sz="1000" dirty="0">
                          <a:effectLst/>
                          <a:latin typeface="ＭＳ 明朝" panose="02020609040205080304" pitchFamily="17" charset="-128"/>
                          <a:ea typeface="ＭＳ 明朝" panose="02020609040205080304" pitchFamily="17" charset="-128"/>
                        </a:rPr>
                        <a:t>型、</a:t>
                      </a:r>
                      <a:r>
                        <a:rPr lang="en-US" altLang="ja-JP" sz="1000" dirty="0">
                          <a:effectLst/>
                          <a:latin typeface="ＭＳ 明朝" panose="02020609040205080304" pitchFamily="17" charset="-128"/>
                          <a:ea typeface="ＭＳ 明朝" panose="02020609040205080304" pitchFamily="17" charset="-128"/>
                        </a:rPr>
                        <a:t>C</a:t>
                      </a:r>
                      <a:r>
                        <a:rPr lang="ja-JP" altLang="en-US" sz="1000" dirty="0">
                          <a:effectLst/>
                          <a:latin typeface="ＭＳ 明朝" panose="02020609040205080304" pitchFamily="17" charset="-128"/>
                          <a:ea typeface="ＭＳ 明朝" panose="02020609040205080304" pitchFamily="17" charset="-128"/>
                        </a:rPr>
                        <a:t>型</a:t>
                      </a:r>
                      <a:r>
                        <a:rPr lang="ja-JP" altLang="en-US" sz="1000" dirty="0">
                          <a:latin typeface="ＭＳ 明朝" panose="02020609040205080304" pitchFamily="17" charset="-128"/>
                          <a:ea typeface="ＭＳ 明朝" panose="02020609040205080304" pitchFamily="17" charset="-128"/>
                        </a:rPr>
                        <a:t>、</a:t>
                      </a:r>
                      <a:r>
                        <a:rPr lang="en-US" altLang="ja-JP" sz="1000" dirty="0">
                          <a:effectLst/>
                          <a:latin typeface="ＭＳ 明朝" panose="02020609040205080304" pitchFamily="17" charset="-128"/>
                          <a:ea typeface="ＭＳ 明朝" panose="02020609040205080304" pitchFamily="17" charset="-128"/>
                        </a:rPr>
                        <a:t>D</a:t>
                      </a:r>
                      <a:r>
                        <a:rPr lang="ja-JP" altLang="en-US" sz="1000" dirty="0">
                          <a:effectLst/>
                          <a:latin typeface="ＭＳ 明朝" panose="02020609040205080304" pitchFamily="17" charset="-128"/>
                          <a:ea typeface="ＭＳ 明朝" panose="02020609040205080304" pitchFamily="17" charset="-128"/>
                        </a:rPr>
                        <a:t>型</a:t>
                      </a:r>
                      <a:r>
                        <a:rPr lang="ja-JP" altLang="en-US" sz="1000" dirty="0">
                          <a:latin typeface="ＭＳ 明朝" panose="02020609040205080304" pitchFamily="17" charset="-128"/>
                          <a:ea typeface="ＭＳ 明朝" panose="02020609040205080304" pitchFamily="17" charset="-128"/>
                        </a:rPr>
                        <a:t>、</a:t>
                      </a:r>
                      <a:r>
                        <a:rPr lang="en-US" altLang="ja-JP" sz="1000" dirty="0">
                          <a:effectLst/>
                          <a:latin typeface="ＭＳ 明朝" panose="02020609040205080304" pitchFamily="17" charset="-128"/>
                          <a:ea typeface="ＭＳ 明朝" panose="02020609040205080304" pitchFamily="17" charset="-128"/>
                        </a:rPr>
                        <a:t>E</a:t>
                      </a:r>
                      <a:r>
                        <a:rPr lang="ja-JP" altLang="en-US" sz="1000" dirty="0">
                          <a:effectLst/>
                          <a:latin typeface="ＭＳ 明朝" panose="02020609040205080304" pitchFamily="17" charset="-128"/>
                          <a:ea typeface="ＭＳ 明朝" panose="02020609040205080304" pitchFamily="17" charset="-128"/>
                        </a:rPr>
                        <a:t>型</a:t>
                      </a:r>
                      <a:r>
                        <a:rPr lang="ja-JP" altLang="en-US" sz="1000" dirty="0">
                          <a:latin typeface="ＭＳ 明朝" panose="02020609040205080304" pitchFamily="17" charset="-128"/>
                          <a:ea typeface="ＭＳ 明朝" panose="02020609040205080304" pitchFamily="17" charset="-128"/>
                        </a:rPr>
                        <a:t>があり、</a:t>
                      </a:r>
                      <a:r>
                        <a:rPr lang="en-US" altLang="ja-JP" sz="1000" dirty="0">
                          <a:effectLst/>
                          <a:latin typeface="ＭＳ 明朝" panose="02020609040205080304" pitchFamily="17" charset="-128"/>
                          <a:ea typeface="ＭＳ 明朝" panose="02020609040205080304" pitchFamily="17" charset="-128"/>
                        </a:rPr>
                        <a:t>A</a:t>
                      </a:r>
                      <a:r>
                        <a:rPr lang="ja-JP" altLang="en-US" sz="1000" dirty="0">
                          <a:effectLst/>
                          <a:latin typeface="ＭＳ 明朝" panose="02020609040205080304" pitchFamily="17" charset="-128"/>
                          <a:ea typeface="ＭＳ 明朝" panose="02020609040205080304" pitchFamily="17" charset="-128"/>
                        </a:rPr>
                        <a:t>型、</a:t>
                      </a:r>
                      <a:r>
                        <a:rPr lang="en-US" altLang="ja-JP" sz="1000" dirty="0">
                          <a:effectLst/>
                          <a:latin typeface="ＭＳ 明朝" panose="02020609040205080304" pitchFamily="17" charset="-128"/>
                          <a:ea typeface="ＭＳ 明朝" panose="02020609040205080304" pitchFamily="17" charset="-128"/>
                        </a:rPr>
                        <a:t>E</a:t>
                      </a:r>
                      <a:r>
                        <a:rPr lang="ja-JP" altLang="en-US" sz="1000" dirty="0">
                          <a:effectLst/>
                          <a:latin typeface="ＭＳ 明朝" panose="02020609040205080304" pitchFamily="17" charset="-128"/>
                          <a:ea typeface="ＭＳ 明朝" panose="02020609040205080304" pitchFamily="17" charset="-128"/>
                        </a:rPr>
                        <a:t>型は主に食べ物を介して感染し、</a:t>
                      </a:r>
                      <a:r>
                        <a:rPr lang="en-US" altLang="ja-JP" sz="1000" dirty="0">
                          <a:effectLst/>
                          <a:latin typeface="ＭＳ 明朝" panose="02020609040205080304" pitchFamily="17" charset="-128"/>
                          <a:ea typeface="ＭＳ 明朝" panose="02020609040205080304" pitchFamily="17" charset="-128"/>
                        </a:rPr>
                        <a:t>B</a:t>
                      </a:r>
                      <a:r>
                        <a:rPr lang="ja-JP" altLang="en-US" sz="1000" dirty="0">
                          <a:effectLst/>
                          <a:latin typeface="ＭＳ 明朝" panose="02020609040205080304" pitchFamily="17" charset="-128"/>
                          <a:ea typeface="ＭＳ 明朝" panose="02020609040205080304" pitchFamily="17" charset="-128"/>
                        </a:rPr>
                        <a:t>型、</a:t>
                      </a:r>
                      <a:r>
                        <a:rPr lang="en-US" altLang="ja-JP" sz="1000" dirty="0">
                          <a:effectLst/>
                          <a:latin typeface="ＭＳ 明朝" panose="02020609040205080304" pitchFamily="17" charset="-128"/>
                          <a:ea typeface="ＭＳ 明朝" panose="02020609040205080304" pitchFamily="17" charset="-128"/>
                        </a:rPr>
                        <a:t>C</a:t>
                      </a:r>
                      <a:r>
                        <a:rPr lang="ja-JP" altLang="en-US" sz="1000" dirty="0">
                          <a:effectLst/>
                          <a:latin typeface="ＭＳ 明朝" panose="02020609040205080304" pitchFamily="17" charset="-128"/>
                          <a:ea typeface="ＭＳ 明朝" panose="02020609040205080304" pitchFamily="17" charset="-128"/>
                        </a:rPr>
                        <a:t>型、</a:t>
                      </a:r>
                      <a:r>
                        <a:rPr lang="en-US" altLang="ja-JP" sz="1000" dirty="0">
                          <a:effectLst/>
                          <a:latin typeface="ＭＳ 明朝" panose="02020609040205080304" pitchFamily="17" charset="-128"/>
                          <a:ea typeface="ＭＳ 明朝" panose="02020609040205080304" pitchFamily="17" charset="-128"/>
                        </a:rPr>
                        <a:t>D</a:t>
                      </a:r>
                      <a:r>
                        <a:rPr lang="ja-JP" altLang="en-US" sz="1000" dirty="0">
                          <a:effectLst/>
                          <a:latin typeface="ＭＳ 明朝" panose="02020609040205080304" pitchFamily="17" charset="-128"/>
                          <a:ea typeface="ＭＳ 明朝" panose="02020609040205080304" pitchFamily="17" charset="-128"/>
                        </a:rPr>
                        <a:t>型は主に血液を介して感染する。</a:t>
                      </a:r>
                      <a:r>
                        <a:rPr lang="en-US" altLang="ja-JP" sz="1000" dirty="0">
                          <a:effectLst/>
                          <a:latin typeface="ＭＳ 明朝" panose="02020609040205080304" pitchFamily="17" charset="-128"/>
                          <a:ea typeface="ＭＳ 明朝" panose="02020609040205080304" pitchFamily="17" charset="-128"/>
                        </a:rPr>
                        <a:t>B</a:t>
                      </a:r>
                      <a:r>
                        <a:rPr lang="ja-JP" altLang="en-US" sz="1000" dirty="0">
                          <a:effectLst/>
                          <a:latin typeface="ＭＳ 明朝" panose="02020609040205080304" pitchFamily="17" charset="-128"/>
                          <a:ea typeface="ＭＳ 明朝" panose="02020609040205080304" pitchFamily="17" charset="-128"/>
                        </a:rPr>
                        <a:t>型、</a:t>
                      </a:r>
                      <a:r>
                        <a:rPr lang="en-US" altLang="ja-JP" sz="1000" dirty="0">
                          <a:effectLst/>
                          <a:latin typeface="ＭＳ 明朝" panose="02020609040205080304" pitchFamily="17" charset="-128"/>
                          <a:ea typeface="ＭＳ 明朝" panose="02020609040205080304" pitchFamily="17" charset="-128"/>
                        </a:rPr>
                        <a:t>C</a:t>
                      </a:r>
                      <a:r>
                        <a:rPr lang="ja-JP" altLang="en-US" sz="1000" dirty="0">
                          <a:effectLst/>
                          <a:latin typeface="ＭＳ 明朝" panose="02020609040205080304" pitchFamily="17" charset="-128"/>
                          <a:ea typeface="ＭＳ 明朝" panose="02020609040205080304" pitchFamily="17" charset="-128"/>
                        </a:rPr>
                        <a:t>型については、感染すると慢性の肝臓病を引き起こす原因となる。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r h="257128">
                <a:tc gridSpan="2">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か行</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hMerge="1">
                  <a:txBody>
                    <a:bodyPr/>
                    <a:lstStyle/>
                    <a:p>
                      <a:endParaRPr kumimoji="1" lang="ja-JP" altLang="en-US" sz="1000" dirty="0">
                        <a:latin typeface="ＭＳ Ｐ明朝" pitchFamily="18" charset="-128"/>
                        <a:ea typeface="ＭＳ Ｐ明朝" pitchFamily="18" charset="-128"/>
                      </a:endParaRPr>
                    </a:p>
                  </a:txBody>
                  <a:tcPr>
                    <a:solidFill>
                      <a:srgbClr val="FFC000"/>
                    </a:solidFill>
                  </a:tcPr>
                </a:tc>
                <a:extLst>
                  <a:ext uri="{0D108BD9-81ED-4DB2-BD59-A6C34878D82A}">
                    <a16:rowId xmlns="" xmlns:a16="http://schemas.microsoft.com/office/drawing/2014/main" val="10005"/>
                  </a:ext>
                </a:extLst>
              </a:tr>
              <a:tr h="417833">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拡張期血圧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心臓が拡張し、血液が心臓に入り込んでくる状態。血圧が最も低くなることから最低血圧ともいわれる。</a:t>
                      </a:r>
                      <a:endParaRPr kumimoji="1" lang="en-US" altLang="ja-JP"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6"/>
                  </a:ext>
                </a:extLst>
              </a:tr>
              <a:tr h="466001">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狭心症</a:t>
                      </a:r>
                      <a:endParaRPr kumimoji="1" lang="en-US" altLang="ja-JP" sz="1000" dirty="0">
                        <a:solidFill>
                          <a:schemeClr val="tx1"/>
                        </a:solidFill>
                        <a:latin typeface="ＭＳ 明朝" panose="02020609040205080304" pitchFamily="17" charset="-128"/>
                        <a:ea typeface="ＭＳ 明朝" panose="02020609040205080304" pitchFamily="17" charset="-128"/>
                      </a:endParaRPr>
                    </a:p>
                    <a:p>
                      <a:endParaRPr kumimoji="1" lang="en-US" altLang="ja-JP" sz="1000" dirty="0">
                        <a:solidFill>
                          <a:schemeClr val="tx1"/>
                        </a:solidFill>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b="0" u="none" dirty="0">
                          <a:solidFill>
                            <a:schemeClr val="tx1"/>
                          </a:solidFill>
                          <a:latin typeface="ＭＳ 明朝" panose="02020609040205080304" pitchFamily="17" charset="-128"/>
                          <a:ea typeface="ＭＳ 明朝" panose="02020609040205080304" pitchFamily="17" charset="-128"/>
                        </a:rPr>
                        <a:t>血管内が狭くなることにより発作的に、胸の痛みや圧迫感などの症状を起こす病気。主な原因は、糖尿病、脂質異常症、高血圧から引き起こされる動脈硬化。</a:t>
                      </a:r>
                      <a:endParaRPr kumimoji="1" lang="en-US" altLang="ja-JP" sz="1000" b="0" u="none" dirty="0">
                        <a:solidFill>
                          <a:schemeClr val="tx1"/>
                        </a:solidFill>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7"/>
                  </a:ext>
                </a:extLst>
              </a:tr>
              <a:tr h="4178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latin typeface="ＭＳ 明朝" panose="02020609040205080304" pitchFamily="17" charset="-128"/>
                          <a:ea typeface="ＭＳ 明朝" panose="02020609040205080304" pitchFamily="17" charset="-128"/>
                        </a:rPr>
                        <a:t>虚血性心疾患</a:t>
                      </a:r>
                    </a:p>
                    <a:p>
                      <a:endParaRPr kumimoji="1" lang="ja-JP" altLang="en-US" sz="1000" dirty="0">
                        <a:solidFill>
                          <a:schemeClr val="tx1"/>
                        </a:solidFill>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b="0" u="none" dirty="0">
                          <a:solidFill>
                            <a:schemeClr val="tx1"/>
                          </a:solidFill>
                          <a:latin typeface="ＭＳ 明朝" panose="02020609040205080304" pitchFamily="17" charset="-128"/>
                          <a:ea typeface="ＭＳ 明朝" panose="02020609040205080304" pitchFamily="17" charset="-128"/>
                        </a:rPr>
                        <a:t>冠動脈の閉塞や狭窄などにより心筋への血流が阻害され、心臓に障害が起こる疾患の総称。</a:t>
                      </a:r>
                      <a:endParaRPr kumimoji="1" lang="en-US" altLang="ja-JP" sz="1000" b="0" u="none" kern="1200" dirty="0">
                        <a:solidFill>
                          <a:schemeClr val="tx1"/>
                        </a:solidFill>
                        <a:effectLst/>
                        <a:latin typeface="ＭＳ 明朝" panose="02020609040205080304" pitchFamily="17" charset="-128"/>
                        <a:ea typeface="ＭＳ 明朝" panose="02020609040205080304" pitchFamily="17"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8"/>
                  </a:ext>
                </a:extLst>
              </a:tr>
              <a:tr h="578537">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空腹時血糖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検査の時間より</a:t>
                      </a:r>
                      <a:r>
                        <a:rPr kumimoji="1" lang="en-US" altLang="ja-JP" sz="1000" dirty="0">
                          <a:latin typeface="ＭＳ 明朝" panose="02020609040205080304" pitchFamily="17" charset="-128"/>
                          <a:ea typeface="ＭＳ 明朝" panose="02020609040205080304" pitchFamily="17" charset="-128"/>
                        </a:rPr>
                        <a:t>10</a:t>
                      </a:r>
                      <a:r>
                        <a:rPr kumimoji="1" lang="ja-JP" altLang="en-US" sz="1000" dirty="0">
                          <a:latin typeface="ＭＳ 明朝" panose="02020609040205080304" pitchFamily="17" charset="-128"/>
                          <a:ea typeface="ＭＳ 明朝" panose="02020609040205080304" pitchFamily="17" charset="-128"/>
                        </a:rPr>
                        <a:t>～</a:t>
                      </a:r>
                      <a:r>
                        <a:rPr kumimoji="1" lang="en-US" altLang="ja-JP" sz="1000" dirty="0">
                          <a:latin typeface="ＭＳ 明朝" panose="02020609040205080304" pitchFamily="17" charset="-128"/>
                          <a:ea typeface="ＭＳ 明朝" panose="02020609040205080304" pitchFamily="17" charset="-128"/>
                        </a:rPr>
                        <a:t>14</a:t>
                      </a:r>
                      <a:r>
                        <a:rPr kumimoji="1" lang="ja-JP" altLang="en-US" sz="1000" dirty="0">
                          <a:latin typeface="ＭＳ 明朝" panose="02020609040205080304" pitchFamily="17" charset="-128"/>
                          <a:ea typeface="ＭＳ 明朝" panose="02020609040205080304" pitchFamily="17" charset="-128"/>
                        </a:rPr>
                        <a:t>時間前から食事をしていない空腹時に測定した血糖値。つまり、インスリンの作用を受けていない状態で測った血糖（血液中のブドウ糖の割合）のこと。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9"/>
                  </a:ext>
                </a:extLst>
              </a:tr>
              <a:tr h="578537">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くも膜下出血</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b="0" dirty="0">
                          <a:latin typeface="ＭＳ 明朝" panose="02020609040205080304" pitchFamily="17" charset="-128"/>
                          <a:ea typeface="ＭＳ 明朝" panose="02020609040205080304" pitchFamily="17" charset="-128"/>
                        </a:rPr>
                        <a:t>脳血管障害の一つであり、脳を保護する</a:t>
                      </a:r>
                      <a:r>
                        <a:rPr lang="en-US" altLang="ja-JP" sz="1000" b="0" dirty="0">
                          <a:latin typeface="ＭＳ 明朝" panose="02020609040205080304" pitchFamily="17" charset="-128"/>
                          <a:ea typeface="ＭＳ 明朝" panose="02020609040205080304" pitchFamily="17" charset="-128"/>
                        </a:rPr>
                        <a:t>3</a:t>
                      </a:r>
                      <a:r>
                        <a:rPr lang="ja-JP" altLang="en-US" sz="1000" b="0" dirty="0">
                          <a:latin typeface="ＭＳ 明朝" panose="02020609040205080304" pitchFamily="17" charset="-128"/>
                          <a:ea typeface="ＭＳ 明朝" panose="02020609040205080304" pitchFamily="17" charset="-128"/>
                        </a:rPr>
                        <a:t>層の膜「硬膜」「</a:t>
                      </a:r>
                      <a:r>
                        <a:rPr lang="ja-JP" altLang="en-US" sz="1000" b="0" dirty="0" err="1">
                          <a:latin typeface="ＭＳ 明朝" panose="02020609040205080304" pitchFamily="17" charset="-128"/>
                          <a:ea typeface="ＭＳ 明朝" panose="02020609040205080304" pitchFamily="17" charset="-128"/>
                        </a:rPr>
                        <a:t>くも</a:t>
                      </a:r>
                      <a:r>
                        <a:rPr lang="ja-JP" altLang="en-US" sz="1000" b="0" dirty="0">
                          <a:latin typeface="ＭＳ 明朝" panose="02020609040205080304" pitchFamily="17" charset="-128"/>
                          <a:ea typeface="ＭＳ 明朝" panose="02020609040205080304" pitchFamily="17" charset="-128"/>
                        </a:rPr>
                        <a:t>膜」「軟膜」のうち、「</a:t>
                      </a:r>
                      <a:r>
                        <a:rPr lang="ja-JP" altLang="en-US" sz="1000" b="0" dirty="0" err="1">
                          <a:latin typeface="ＭＳ 明朝" panose="02020609040205080304" pitchFamily="17" charset="-128"/>
                          <a:ea typeface="ＭＳ 明朝" panose="02020609040205080304" pitchFamily="17" charset="-128"/>
                        </a:rPr>
                        <a:t>くも</a:t>
                      </a:r>
                      <a:r>
                        <a:rPr lang="ja-JP" altLang="en-US" sz="1000" b="0" dirty="0">
                          <a:latin typeface="ＭＳ 明朝" panose="02020609040205080304" pitchFamily="17" charset="-128"/>
                          <a:ea typeface="ＭＳ 明朝" panose="02020609040205080304" pitchFamily="17" charset="-128"/>
                        </a:rPr>
                        <a:t>膜」の下に出血がある状態をいう。男性より女性が</a:t>
                      </a:r>
                      <a:r>
                        <a:rPr lang="en-US" altLang="ja-JP" sz="1000" b="0" dirty="0">
                          <a:latin typeface="ＭＳ 明朝" panose="02020609040205080304" pitchFamily="17" charset="-128"/>
                          <a:ea typeface="ＭＳ 明朝" panose="02020609040205080304" pitchFamily="17" charset="-128"/>
                        </a:rPr>
                        <a:t>2</a:t>
                      </a:r>
                      <a:r>
                        <a:rPr lang="ja-JP" altLang="en-US" sz="1000" b="0" dirty="0">
                          <a:latin typeface="ＭＳ 明朝" panose="02020609040205080304" pitchFamily="17" charset="-128"/>
                          <a:ea typeface="ＭＳ 明朝" panose="02020609040205080304" pitchFamily="17" charset="-128"/>
                        </a:rPr>
                        <a:t>倍多いとされ、一度発症すると再発しやすいという特徴を持つ。</a:t>
                      </a:r>
                      <a:endParaRPr kumimoji="1" lang="ja-JP" altLang="en-US" sz="1000" b="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0"/>
                  </a:ext>
                </a:extLst>
              </a:tr>
              <a:tr h="578537">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血液透析</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a:latin typeface="ＭＳ 明朝" panose="02020609040205080304" pitchFamily="17" charset="-128"/>
                          <a:ea typeface="ＭＳ 明朝" panose="02020609040205080304" pitchFamily="17" charset="-128"/>
                        </a:rPr>
                        <a:t>血液を体外に取り出し、ダイアライザーと呼ばれる透析器（人工腎臓）に通すことによって、血液を浄化する。体内にたまった尿毒症の原因物質や老廃物の排泄、 血液中の</a:t>
                      </a:r>
                      <a:r>
                        <a:rPr lang="en-US" altLang="ja-JP" sz="1000" dirty="0">
                          <a:latin typeface="ＭＳ 明朝" panose="02020609040205080304" pitchFamily="17" charset="-128"/>
                          <a:ea typeface="ＭＳ 明朝" panose="02020609040205080304" pitchFamily="17" charset="-128"/>
                        </a:rPr>
                        <a:t>Na(</a:t>
                      </a:r>
                      <a:r>
                        <a:rPr lang="ja-JP" altLang="en-US" sz="1000" dirty="0">
                          <a:latin typeface="ＭＳ 明朝" panose="02020609040205080304" pitchFamily="17" charset="-128"/>
                          <a:ea typeface="ＭＳ 明朝" panose="02020609040205080304" pitchFamily="17" charset="-128"/>
                        </a:rPr>
                        <a:t>ナトリウム</a:t>
                      </a:r>
                      <a:r>
                        <a:rPr lang="en-US" altLang="ja-JP" sz="1000" dirty="0">
                          <a:latin typeface="ＭＳ 明朝" panose="02020609040205080304" pitchFamily="17" charset="-128"/>
                          <a:ea typeface="ＭＳ 明朝" panose="02020609040205080304" pitchFamily="17" charset="-128"/>
                        </a:rPr>
                        <a:t>)</a:t>
                      </a:r>
                      <a:r>
                        <a:rPr lang="ja-JP" altLang="en-US" sz="1000" dirty="0">
                          <a:latin typeface="ＭＳ 明朝" panose="02020609040205080304" pitchFamily="17" charset="-128"/>
                          <a:ea typeface="ＭＳ 明朝" panose="02020609040205080304" pitchFamily="17" charset="-128"/>
                        </a:rPr>
                        <a:t>・</a:t>
                      </a:r>
                      <a:r>
                        <a:rPr lang="en-US" altLang="ja-JP" sz="1000" dirty="0">
                          <a:latin typeface="ＭＳ 明朝" panose="02020609040205080304" pitchFamily="17" charset="-128"/>
                          <a:ea typeface="ＭＳ 明朝" panose="02020609040205080304" pitchFamily="17" charset="-128"/>
                        </a:rPr>
                        <a:t>K</a:t>
                      </a:r>
                      <a:r>
                        <a:rPr lang="ja-JP" altLang="en-US" sz="1000" dirty="0">
                          <a:latin typeface="ＭＳ 明朝" panose="02020609040205080304" pitchFamily="17" charset="-128"/>
                          <a:ea typeface="ＭＳ 明朝" panose="02020609040205080304" pitchFamily="17" charset="-128"/>
                        </a:rPr>
                        <a:t>（カリウム）・</a:t>
                      </a:r>
                      <a:r>
                        <a:rPr lang="en-US" altLang="ja-JP" sz="1000" dirty="0" err="1">
                          <a:latin typeface="ＭＳ 明朝" panose="02020609040205080304" pitchFamily="17" charset="-128"/>
                          <a:ea typeface="ＭＳ 明朝" panose="02020609040205080304" pitchFamily="17" charset="-128"/>
                        </a:rPr>
                        <a:t>Ca</a:t>
                      </a:r>
                      <a:r>
                        <a:rPr lang="en-US" altLang="ja-JP" sz="1000" dirty="0">
                          <a:latin typeface="ＭＳ 明朝" panose="02020609040205080304" pitchFamily="17" charset="-128"/>
                          <a:ea typeface="ＭＳ 明朝" panose="02020609040205080304" pitchFamily="17" charset="-128"/>
                        </a:rPr>
                        <a:t>(</a:t>
                      </a:r>
                      <a:r>
                        <a:rPr lang="ja-JP" altLang="en-US" sz="1000" dirty="0">
                          <a:latin typeface="ＭＳ 明朝" panose="02020609040205080304" pitchFamily="17" charset="-128"/>
                          <a:ea typeface="ＭＳ 明朝" panose="02020609040205080304" pitchFamily="17" charset="-128"/>
                        </a:rPr>
                        <a:t>カルシウム</a:t>
                      </a:r>
                      <a:r>
                        <a:rPr lang="en-US" altLang="ja-JP" sz="1000" dirty="0">
                          <a:latin typeface="ＭＳ 明朝" panose="02020609040205080304" pitchFamily="17" charset="-128"/>
                          <a:ea typeface="ＭＳ 明朝" panose="02020609040205080304" pitchFamily="17" charset="-128"/>
                        </a:rPr>
                        <a:t>)</a:t>
                      </a:r>
                      <a:r>
                        <a:rPr lang="ja-JP" altLang="en-US" sz="1000" dirty="0">
                          <a:latin typeface="ＭＳ 明朝" panose="02020609040205080304" pitchFamily="17" charset="-128"/>
                          <a:ea typeface="ＭＳ 明朝" panose="02020609040205080304" pitchFamily="17" charset="-128"/>
                        </a:rPr>
                        <a:t>といった電解質と 酸性・アルカリ性のバランスの維持、体液量の調節を代行し、血液を浄化する。きれいになった血液は、再び体内に戻される。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1"/>
                  </a:ext>
                </a:extLst>
              </a:tr>
              <a:tr h="417833">
                <a:tc>
                  <a:txBody>
                    <a:bodyPr/>
                    <a:lstStyle/>
                    <a:p>
                      <a:r>
                        <a:rPr lang="ja-JP" altLang="en-US" sz="1000" dirty="0">
                          <a:latin typeface="ＭＳ 明朝" panose="02020609040205080304" pitchFamily="17" charset="-128"/>
                          <a:ea typeface="ＭＳ 明朝" panose="02020609040205080304" pitchFamily="17" charset="-128"/>
                        </a:rPr>
                        <a:t>血清クレアチニン（</a:t>
                      </a:r>
                      <a:r>
                        <a:rPr lang="en-US" altLang="ja-JP" sz="1000" dirty="0">
                          <a:latin typeface="ＭＳ 明朝" panose="02020609040205080304" pitchFamily="17" charset="-128"/>
                          <a:ea typeface="ＭＳ 明朝" panose="02020609040205080304" pitchFamily="17" charset="-128"/>
                        </a:rPr>
                        <a:t>Cr</a:t>
                      </a:r>
                      <a:r>
                        <a:rPr lang="ja-JP" altLang="en-US" sz="1000" dirty="0">
                          <a:latin typeface="ＭＳ 明朝" panose="02020609040205080304" pitchFamily="17" charset="-128"/>
                          <a:ea typeface="ＭＳ 明朝" panose="02020609040205080304" pitchFamily="17"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筋肉で作られる老廃物の一つ。腎機能が低下するとクレアチニンが増加するので、血液中のクレアチニンを検査することで腎機能をみる指標となっている。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2"/>
                  </a:ext>
                </a:extLst>
              </a:tr>
              <a:tr h="257128">
                <a:tc>
                  <a:txBody>
                    <a:bodyPr/>
                    <a:lstStyle/>
                    <a:p>
                      <a:r>
                        <a:rPr lang="ja-JP" altLang="en-US" sz="1000" dirty="0">
                          <a:latin typeface="ＭＳ 明朝" panose="02020609040205080304" pitchFamily="17" charset="-128"/>
                          <a:ea typeface="ＭＳ 明朝" panose="02020609040205080304" pitchFamily="17" charset="-128"/>
                        </a:rPr>
                        <a:t>健康日本</a:t>
                      </a:r>
                      <a:r>
                        <a:rPr lang="en-US" altLang="ja-JP" sz="1000" dirty="0">
                          <a:latin typeface="ＭＳ 明朝" panose="02020609040205080304" pitchFamily="17" charset="-128"/>
                          <a:ea typeface="ＭＳ 明朝" panose="02020609040205080304" pitchFamily="17" charset="-128"/>
                        </a:rPr>
                        <a:t>21</a:t>
                      </a:r>
                      <a:r>
                        <a:rPr lang="ja-JP" altLang="en-US" sz="1000" dirty="0">
                          <a:latin typeface="ＭＳ 明朝" panose="02020609040205080304" pitchFamily="17" charset="-128"/>
                          <a:ea typeface="ＭＳ 明朝" panose="02020609040205080304" pitchFamily="17" charset="-128"/>
                        </a:rPr>
                        <a:t>（第</a:t>
                      </a:r>
                      <a:r>
                        <a:rPr lang="en-US" altLang="ja-JP" sz="1000" dirty="0">
                          <a:latin typeface="ＭＳ 明朝" panose="02020609040205080304" pitchFamily="17" charset="-128"/>
                          <a:ea typeface="ＭＳ 明朝" panose="02020609040205080304" pitchFamily="17" charset="-128"/>
                        </a:rPr>
                        <a:t>2</a:t>
                      </a:r>
                      <a:r>
                        <a:rPr lang="ja-JP" altLang="en-US" sz="1000" dirty="0">
                          <a:latin typeface="ＭＳ 明朝" panose="02020609040205080304" pitchFamily="17" charset="-128"/>
                          <a:ea typeface="ＭＳ 明朝" panose="02020609040205080304" pitchFamily="17" charset="-128"/>
                        </a:rPr>
                        <a:t>次）</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厚生労働省が健康増進法の規定に基づき、国民の健康の増進の為に示した方針で、平成</a:t>
                      </a:r>
                      <a:r>
                        <a:rPr kumimoji="1" lang="en-US" altLang="ja-JP" sz="1000" dirty="0">
                          <a:latin typeface="ＭＳ 明朝" panose="02020609040205080304" pitchFamily="17" charset="-128"/>
                          <a:ea typeface="ＭＳ 明朝" panose="02020609040205080304" pitchFamily="17" charset="-128"/>
                        </a:rPr>
                        <a:t>24</a:t>
                      </a:r>
                      <a:r>
                        <a:rPr kumimoji="1" lang="ja-JP" altLang="en-US" sz="1000" dirty="0">
                          <a:latin typeface="ＭＳ 明朝" panose="02020609040205080304" pitchFamily="17" charset="-128"/>
                          <a:ea typeface="ＭＳ 明朝" panose="02020609040205080304" pitchFamily="17" charset="-128"/>
                        </a:rPr>
                        <a:t>年度末に終了した健康日本</a:t>
                      </a:r>
                      <a:r>
                        <a:rPr kumimoji="1" lang="en-US" altLang="ja-JP" sz="1000" dirty="0">
                          <a:latin typeface="ＭＳ 明朝" panose="02020609040205080304" pitchFamily="17" charset="-128"/>
                          <a:ea typeface="ＭＳ 明朝" panose="02020609040205080304" pitchFamily="17" charset="-128"/>
                        </a:rPr>
                        <a:t>21</a:t>
                      </a:r>
                      <a:r>
                        <a:rPr kumimoji="1" lang="ja-JP" altLang="en-US" sz="1000" dirty="0">
                          <a:latin typeface="ＭＳ 明朝" panose="02020609040205080304" pitchFamily="17" charset="-128"/>
                          <a:ea typeface="ＭＳ 明朝" panose="02020609040205080304" pitchFamily="17" charset="-128"/>
                        </a:rPr>
                        <a:t>を全面改正し、平成</a:t>
                      </a:r>
                      <a:r>
                        <a:rPr kumimoji="1" lang="en-US" altLang="ja-JP" sz="1000" dirty="0">
                          <a:latin typeface="ＭＳ 明朝" panose="02020609040205080304" pitchFamily="17" charset="-128"/>
                          <a:ea typeface="ＭＳ 明朝" panose="02020609040205080304" pitchFamily="17" charset="-128"/>
                        </a:rPr>
                        <a:t>25</a:t>
                      </a:r>
                      <a:r>
                        <a:rPr kumimoji="1" lang="ja-JP" altLang="en-US" sz="1000" dirty="0">
                          <a:latin typeface="ＭＳ 明朝" panose="02020609040205080304" pitchFamily="17" charset="-128"/>
                          <a:ea typeface="ＭＳ 明朝" panose="02020609040205080304" pitchFamily="17" charset="-128"/>
                        </a:rPr>
                        <a:t>年度から適用されている。</a:t>
                      </a:r>
                      <a:r>
                        <a:rPr lang="ja-JP" altLang="ja-JP" sz="1000" dirty="0">
                          <a:latin typeface="ＭＳ 明朝" panose="02020609040205080304" pitchFamily="17" charset="-128"/>
                          <a:ea typeface="ＭＳ 明朝" panose="02020609040205080304" pitchFamily="17" charset="-128"/>
                        </a:rPr>
                        <a:t>基本方針としては、「健康寿命の延伸と健康格差の縮小」、「生活習慣病の発症予防と重症化予防の徹底」、「社会生活を営むために必要な機能の維持及び向上」、「健康を支え、守るための社会環境の整備」、「栄養・食生活、身体活動・運動、休養、飲酒、喫煙及び歯・口腔の健康に関する生活習慣及び社会環境の改善」が挙げられて</a:t>
                      </a:r>
                      <a:r>
                        <a:rPr lang="ja-JP" altLang="en-US" sz="1000" dirty="0">
                          <a:latin typeface="ＭＳ 明朝" panose="02020609040205080304" pitchFamily="17" charset="-128"/>
                          <a:ea typeface="ＭＳ 明朝" panose="02020609040205080304" pitchFamily="17" charset="-128"/>
                        </a:rPr>
                        <a:t>いる。</a:t>
                      </a:r>
                      <a:endParaRPr lang="en-US" altLang="ja-JP" sz="1000" dirty="0">
                        <a:latin typeface="ＭＳ 明朝" panose="02020609040205080304" pitchFamily="17" charset="-128"/>
                        <a:ea typeface="ＭＳ 明朝" panose="02020609040205080304" pitchFamily="17" charset="-128"/>
                      </a:endParaRPr>
                    </a:p>
                    <a:p>
                      <a:r>
                        <a:rPr kumimoji="1" lang="en-US" altLang="ja-JP" sz="1000" dirty="0">
                          <a:latin typeface="ＭＳ 明朝" panose="02020609040205080304" pitchFamily="17" charset="-128"/>
                          <a:ea typeface="ＭＳ 明朝" panose="02020609040205080304" pitchFamily="17" charset="-128"/>
                        </a:rPr>
                        <a:t>※</a:t>
                      </a:r>
                      <a:r>
                        <a:rPr kumimoji="1" lang="ja-JP" altLang="en-US" sz="1000" dirty="0">
                          <a:latin typeface="ＭＳ 明朝" panose="02020609040205080304" pitchFamily="17" charset="-128"/>
                          <a:ea typeface="ＭＳ 明朝" panose="02020609040205080304" pitchFamily="17" charset="-128"/>
                        </a:rPr>
                        <a:t>健康寿命</a:t>
                      </a:r>
                      <a:r>
                        <a:rPr kumimoji="1" lang="en-US" altLang="ja-JP" sz="1000" dirty="0">
                          <a:latin typeface="ＭＳ 明朝" panose="02020609040205080304" pitchFamily="17" charset="-128"/>
                          <a:ea typeface="ＭＳ 明朝" panose="02020609040205080304" pitchFamily="17" charset="-128"/>
                        </a:rPr>
                        <a:t>:</a:t>
                      </a:r>
                      <a:r>
                        <a:rPr kumimoji="1" lang="ja-JP" altLang="en-US" sz="1000" dirty="0">
                          <a:latin typeface="+mn-ea"/>
                          <a:ea typeface="+mn-ea"/>
                        </a:rPr>
                        <a:t>平均寿命から介護（自立した生活ができない）期間を引いた年数。</a:t>
                      </a:r>
                      <a:r>
                        <a:rPr lang="ja-JP" altLang="en-US" sz="1000" dirty="0"/>
                        <a:t>健康</a:t>
                      </a:r>
                      <a:endParaRPr lang="en-US" altLang="ja-JP" sz="1000" dirty="0"/>
                    </a:p>
                    <a:p>
                      <a:r>
                        <a:rPr lang="en-US" altLang="ja-JP" sz="1000" dirty="0"/>
                        <a:t>                  </a:t>
                      </a:r>
                      <a:r>
                        <a:rPr lang="en-US" altLang="ja-JP" sz="1000" baseline="0" dirty="0"/>
                        <a:t> </a:t>
                      </a:r>
                      <a:r>
                        <a:rPr lang="ja-JP" altLang="en-US" sz="1000" dirty="0"/>
                        <a:t>上の問題で日常生活が制限されることなく生活できる期間を指す。</a:t>
                      </a:r>
                      <a:endParaRPr lang="en-US" altLang="ja-JP" sz="1000" dirty="0"/>
                    </a:p>
                    <a:p>
                      <a:r>
                        <a:rPr kumimoji="1" lang="en-US" altLang="ja-JP" sz="1000" dirty="0">
                          <a:latin typeface="+mn-ea"/>
                          <a:ea typeface="+mn-ea"/>
                        </a:rPr>
                        <a:t>※</a:t>
                      </a:r>
                      <a:r>
                        <a:rPr kumimoji="1" lang="ja-JP" altLang="en-US" sz="1000" dirty="0">
                          <a:latin typeface="+mn-ea"/>
                          <a:ea typeface="+mn-ea"/>
                        </a:rPr>
                        <a:t>健康格差：地域、職業、経済力、世帯構成等による健康状態やその要因となる生</a:t>
                      </a:r>
                      <a:endParaRPr kumimoji="1" lang="en-US" altLang="ja-JP" sz="1000" dirty="0">
                        <a:latin typeface="+mn-ea"/>
                        <a:ea typeface="+mn-ea"/>
                      </a:endParaRPr>
                    </a:p>
                    <a:p>
                      <a:r>
                        <a:rPr kumimoji="1" lang="ja-JP" altLang="en-US" sz="1000" dirty="0">
                          <a:latin typeface="+mn-ea"/>
                          <a:ea typeface="+mn-ea"/>
                        </a:rPr>
                        <a:t>　　　　　　　　</a:t>
                      </a:r>
                      <a:r>
                        <a:rPr kumimoji="1" lang="ja-JP" altLang="en-US" sz="1000" baseline="0" dirty="0">
                          <a:latin typeface="+mn-ea"/>
                          <a:ea typeface="+mn-ea"/>
                        </a:rPr>
                        <a:t> </a:t>
                      </a:r>
                      <a:r>
                        <a:rPr kumimoji="1" lang="ja-JP" altLang="en-US" sz="1000" dirty="0">
                          <a:latin typeface="+mn-ea"/>
                          <a:ea typeface="+mn-ea"/>
                        </a:rPr>
                        <a:t>活習慣の差。</a:t>
                      </a:r>
                      <a:endParaRPr kumimoji="1" lang="en-US" altLang="ja-JP" sz="10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3"/>
                  </a:ext>
                </a:extLst>
              </a:tr>
            </a:tbl>
          </a:graphicData>
        </a:graphic>
      </p:graphicFrame>
      <p:sp>
        <p:nvSpPr>
          <p:cNvPr id="6" name="タイトル_中_2_1"/>
          <p:cNvSpPr txBox="1"/>
          <p:nvPr/>
        </p:nvSpPr>
        <p:spPr>
          <a:xfrm>
            <a:off x="415552" y="35496"/>
            <a:ext cx="6120000" cy="246221"/>
          </a:xfrm>
          <a:prstGeom prst="rect">
            <a:avLst/>
          </a:prstGeom>
          <a:noFill/>
        </p:spPr>
        <p:txBody>
          <a:bodyPr wrap="square" lIns="0" tIns="0" rIns="0" bIns="0" rtlCol="0">
            <a:spAutoFit/>
          </a:bodyPr>
          <a:lstStyle/>
          <a:p>
            <a:r>
              <a:rPr lang="en-US" altLang="ja-JP" sz="1600" b="1" dirty="0">
                <a:latin typeface="ＭＳ 明朝"/>
                <a:ea typeface="ＭＳ 明朝"/>
              </a:rPr>
              <a:t>4</a:t>
            </a:r>
            <a:r>
              <a:rPr kumimoji="1" lang="en-US" altLang="ja-JP" sz="1600" b="1" dirty="0">
                <a:latin typeface="ＭＳ 明朝"/>
                <a:ea typeface="ＭＳ 明朝"/>
              </a:rPr>
              <a:t>.</a:t>
            </a:r>
            <a:r>
              <a:rPr lang="ja-JP" altLang="en-US" sz="1600" b="1" dirty="0">
                <a:latin typeface="ＭＳ 明朝"/>
                <a:ea typeface="ＭＳ 明朝"/>
              </a:rPr>
              <a:t>用語説明</a:t>
            </a:r>
            <a:endParaRPr kumimoji="1" lang="ja-JP" altLang="en-US" sz="1600" b="1" dirty="0">
              <a:latin typeface="ＭＳ 明朝"/>
              <a:ea typeface="ＭＳ 明朝"/>
            </a:endParaRPr>
          </a:p>
        </p:txBody>
      </p:sp>
    </p:spTree>
    <p:extLst>
      <p:ext uri="{BB962C8B-B14F-4D97-AF65-F5344CB8AC3E}">
        <p14:creationId xmlns:p14="http://schemas.microsoft.com/office/powerpoint/2010/main" val="146172818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スライド番号プレースホルダ 13"/>
          <p:cNvSpPr>
            <a:spLocks noGrp="1"/>
          </p:cNvSpPr>
          <p:nvPr>
            <p:ph type="sldNum" sz="quarter" idx="12"/>
          </p:nvPr>
        </p:nvSpPr>
        <p:spPr/>
        <p:txBody>
          <a:bodyPr/>
          <a:lstStyle/>
          <a:p>
            <a:r>
              <a:rPr lang="en-US" altLang="ja-JP" dirty="0" smtClean="0">
                <a:solidFill>
                  <a:srgbClr val="959595"/>
                </a:solidFill>
              </a:rPr>
              <a:t>81</a:t>
            </a:r>
            <a:endParaRPr lang="ja-JP" altLang="en-US" dirty="0">
              <a:solidFill>
                <a:srgbClr val="959595"/>
              </a:solidFill>
            </a:endParaRPr>
          </a:p>
        </p:txBody>
      </p:sp>
      <p:graphicFrame>
        <p:nvGraphicFramePr>
          <p:cNvPr id="4" name="表 3"/>
          <p:cNvGraphicFramePr>
            <a:graphicFrameLocks noGrp="1"/>
          </p:cNvGraphicFramePr>
          <p:nvPr>
            <p:extLst/>
          </p:nvPr>
        </p:nvGraphicFramePr>
        <p:xfrm>
          <a:off x="260648" y="463353"/>
          <a:ext cx="6336704" cy="8187839"/>
        </p:xfrm>
        <a:graphic>
          <a:graphicData uri="http://schemas.openxmlformats.org/drawingml/2006/table">
            <a:tbl>
              <a:tblPr firstRow="1" bandRow="1">
                <a:tableStyleId>{2D5ABB26-0587-4C30-8999-92F81FD0307C}</a:tableStyleId>
              </a:tblPr>
              <a:tblGrid>
                <a:gridCol w="1728192">
                  <a:extLst>
                    <a:ext uri="{9D8B030D-6E8A-4147-A177-3AD203B41FA5}">
                      <a16:colId xmlns="" xmlns:a16="http://schemas.microsoft.com/office/drawing/2014/main" val="20000"/>
                    </a:ext>
                  </a:extLst>
                </a:gridCol>
                <a:gridCol w="4608512">
                  <a:extLst>
                    <a:ext uri="{9D8B030D-6E8A-4147-A177-3AD203B41FA5}">
                      <a16:colId xmlns="" xmlns:a16="http://schemas.microsoft.com/office/drawing/2014/main" val="20001"/>
                    </a:ext>
                  </a:extLst>
                </a:gridCol>
              </a:tblGrid>
              <a:tr h="0">
                <a:tc>
                  <a:txBody>
                    <a:bodyPr/>
                    <a:lstStyle/>
                    <a:p>
                      <a:pPr algn="l" fontAlgn="ctr"/>
                      <a:r>
                        <a:rPr lang="ja-JP" altLang="en-US" sz="1000" b="0" i="0" u="none" strike="noStrike" dirty="0">
                          <a:solidFill>
                            <a:srgbClr val="000000"/>
                          </a:solidFill>
                          <a:effectLst/>
                          <a:latin typeface="ＭＳ 明朝" panose="02020609040205080304" pitchFamily="17" charset="-128"/>
                          <a:ea typeface="ＭＳ 明朝" panose="02020609040205080304" pitchFamily="17" charset="-128"/>
                        </a:rPr>
                        <a:t>高齢化率</a:t>
                      </a:r>
                    </a:p>
                  </a:txBody>
                  <a:tcPr marL="90000" marR="108000" marT="72000" marB="10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t"/>
                      <a:r>
                        <a:rPr lang="ja-JP" altLang="en-US" sz="1000" b="0" i="0" u="none" strike="noStrike" dirty="0">
                          <a:solidFill>
                            <a:srgbClr val="000000"/>
                          </a:solidFill>
                          <a:effectLst/>
                          <a:latin typeface="ＭＳ 明朝" panose="02020609040205080304" pitchFamily="17" charset="-128"/>
                          <a:ea typeface="ＭＳ 明朝" panose="02020609040205080304" pitchFamily="17" charset="-128"/>
                        </a:rPr>
                        <a:t>総人口に対して</a:t>
                      </a:r>
                      <a:r>
                        <a:rPr lang="en-US" altLang="ja-JP" sz="1000" b="0" i="0" u="none" strike="noStrike" dirty="0">
                          <a:solidFill>
                            <a:srgbClr val="000000"/>
                          </a:solidFill>
                          <a:effectLst/>
                          <a:latin typeface="ＭＳ 明朝" panose="02020609040205080304" pitchFamily="17" charset="-128"/>
                          <a:ea typeface="ＭＳ 明朝" panose="02020609040205080304" pitchFamily="17" charset="-128"/>
                        </a:rPr>
                        <a:t>65</a:t>
                      </a:r>
                      <a:r>
                        <a:rPr lang="ja-JP" altLang="en-US" sz="1000" b="0" i="0" u="none" strike="noStrike" dirty="0">
                          <a:solidFill>
                            <a:srgbClr val="000000"/>
                          </a:solidFill>
                          <a:effectLst/>
                          <a:latin typeface="ＭＳ 明朝" panose="02020609040205080304" pitchFamily="17" charset="-128"/>
                          <a:ea typeface="ＭＳ 明朝" panose="02020609040205080304" pitchFamily="17" charset="-128"/>
                        </a:rPr>
                        <a:t>歳以上の高齢者人口が占める割合。</a:t>
                      </a:r>
                      <a:r>
                        <a:rPr lang="en-US" altLang="ja-JP" sz="1000" b="0" i="0" u="none" strike="noStrike" dirty="0">
                          <a:solidFill>
                            <a:srgbClr val="000000"/>
                          </a:solidFill>
                          <a:effectLst/>
                          <a:latin typeface="ＭＳ 明朝" panose="02020609040205080304" pitchFamily="17" charset="-128"/>
                          <a:ea typeface="ＭＳ 明朝" panose="02020609040205080304" pitchFamily="17" charset="-128"/>
                        </a:rPr>
                        <a:t>7</a:t>
                      </a:r>
                      <a:r>
                        <a:rPr lang="ja-JP" altLang="en-US" sz="1000" b="0" i="0" u="none" strike="noStrike" dirty="0">
                          <a:solidFill>
                            <a:srgbClr val="000000"/>
                          </a:solidFill>
                          <a:effectLst/>
                          <a:latin typeface="ＭＳ 明朝" panose="02020609040205080304" pitchFamily="17" charset="-128"/>
                          <a:ea typeface="ＭＳ 明朝" panose="02020609040205080304" pitchFamily="17" charset="-128"/>
                        </a:rPr>
                        <a:t>％を超えると「高齢化社会」、</a:t>
                      </a:r>
                      <a:r>
                        <a:rPr lang="en-US" altLang="ja-JP" sz="1000" b="0" i="0" u="none" strike="noStrike" dirty="0">
                          <a:solidFill>
                            <a:srgbClr val="000000"/>
                          </a:solidFill>
                          <a:effectLst/>
                          <a:latin typeface="ＭＳ 明朝" panose="02020609040205080304" pitchFamily="17" charset="-128"/>
                          <a:ea typeface="ＭＳ 明朝" panose="02020609040205080304" pitchFamily="17" charset="-128"/>
                        </a:rPr>
                        <a:t>14</a:t>
                      </a:r>
                      <a:r>
                        <a:rPr lang="ja-JP" altLang="en-US" sz="1000" b="0" i="0" u="none" strike="noStrike" dirty="0">
                          <a:solidFill>
                            <a:srgbClr val="000000"/>
                          </a:solidFill>
                          <a:effectLst/>
                          <a:latin typeface="ＭＳ 明朝" panose="02020609040205080304" pitchFamily="17" charset="-128"/>
                          <a:ea typeface="ＭＳ 明朝" panose="02020609040205080304" pitchFamily="17" charset="-128"/>
                        </a:rPr>
                        <a:t>％を超えると「高齢社会」、</a:t>
                      </a:r>
                      <a:r>
                        <a:rPr lang="en-US" altLang="ja-JP" sz="1000" b="0" i="0" u="none" strike="noStrike" dirty="0">
                          <a:solidFill>
                            <a:srgbClr val="000000"/>
                          </a:solidFill>
                          <a:effectLst/>
                          <a:latin typeface="ＭＳ 明朝" panose="02020609040205080304" pitchFamily="17" charset="-128"/>
                          <a:ea typeface="ＭＳ 明朝" panose="02020609040205080304" pitchFamily="17" charset="-128"/>
                        </a:rPr>
                        <a:t>21</a:t>
                      </a:r>
                      <a:r>
                        <a:rPr lang="ja-JP" altLang="en-US" sz="1000" b="0" i="0" u="none" strike="noStrike" dirty="0">
                          <a:solidFill>
                            <a:srgbClr val="000000"/>
                          </a:solidFill>
                          <a:effectLst/>
                          <a:latin typeface="ＭＳ 明朝" panose="02020609040205080304" pitchFamily="17" charset="-128"/>
                          <a:ea typeface="ＭＳ 明朝" panose="02020609040205080304" pitchFamily="17" charset="-128"/>
                        </a:rPr>
                        <a:t>％を超えると「超高齢化社会」という。</a:t>
                      </a:r>
                    </a:p>
                  </a:txBody>
                  <a:tcPr marL="90000" marR="90000" marT="46800" marB="46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145895">
                <a:tc>
                  <a:txBody>
                    <a:bodyPr/>
                    <a:lstStyle/>
                    <a:p>
                      <a:r>
                        <a:rPr kumimoji="1" lang="ja-JP" altLang="en-US" sz="1000" dirty="0">
                          <a:latin typeface="ＭＳ 明朝" panose="02020609040205080304" pitchFamily="17" charset="-128"/>
                          <a:ea typeface="ＭＳ 明朝" panose="02020609040205080304" pitchFamily="17" charset="-128"/>
                        </a:rPr>
                        <a:t>高血圧症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000" dirty="0">
                          <a:latin typeface="ＭＳ 明朝" panose="02020609040205080304" pitchFamily="17" charset="-128"/>
                          <a:ea typeface="ＭＳ 明朝" panose="02020609040205080304" pitchFamily="17" charset="-128"/>
                        </a:rPr>
                        <a:t>血圧が、常に最高血圧（収縮期）</a:t>
                      </a:r>
                      <a:r>
                        <a:rPr kumimoji="1" lang="en-US" altLang="ja-JP" sz="1000" dirty="0">
                          <a:latin typeface="ＭＳ 明朝" panose="02020609040205080304" pitchFamily="17" charset="-128"/>
                          <a:ea typeface="ＭＳ 明朝" panose="02020609040205080304" pitchFamily="17" charset="-128"/>
                        </a:rPr>
                        <a:t>140mmHg</a:t>
                      </a:r>
                      <a:r>
                        <a:rPr kumimoji="1" lang="ja-JP" altLang="en-US" sz="1000" dirty="0">
                          <a:latin typeface="ＭＳ 明朝" panose="02020609040205080304" pitchFamily="17" charset="-128"/>
                          <a:ea typeface="ＭＳ 明朝" panose="02020609040205080304" pitchFamily="17" charset="-128"/>
                        </a:rPr>
                        <a:t>以上、あるいは最低血圧（拡張期）</a:t>
                      </a:r>
                      <a:r>
                        <a:rPr kumimoji="1" lang="en-US" altLang="ja-JP" sz="1000" dirty="0">
                          <a:latin typeface="ＭＳ 明朝" panose="02020609040205080304" pitchFamily="17" charset="-128"/>
                          <a:ea typeface="ＭＳ 明朝" panose="02020609040205080304" pitchFamily="17" charset="-128"/>
                        </a:rPr>
                        <a:t>90mmHg</a:t>
                      </a:r>
                      <a:r>
                        <a:rPr kumimoji="1" lang="ja-JP" altLang="en-US" sz="1000" dirty="0">
                          <a:latin typeface="ＭＳ 明朝" panose="02020609040205080304" pitchFamily="17" charset="-128"/>
                          <a:ea typeface="ＭＳ 明朝" panose="02020609040205080304" pitchFamily="17" charset="-128"/>
                        </a:rPr>
                        <a:t>以上である状態で、単に高血圧ともいう。高血圧を放っておくと、脳卒中や心筋梗塞など動脈硬化による様々な病気の原因となる。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r h="145895">
                <a:tc>
                  <a:txBody>
                    <a:bodyPr/>
                    <a:lstStyle/>
                    <a:p>
                      <a:r>
                        <a:rPr kumimoji="1" lang="ja-JP" altLang="en-US" sz="1000" dirty="0">
                          <a:latin typeface="ＭＳ 明朝" panose="02020609040205080304" pitchFamily="17" charset="-128"/>
                          <a:ea typeface="ＭＳ 明朝" panose="02020609040205080304" pitchFamily="17" charset="-128"/>
                        </a:rPr>
                        <a:t>国保データベースシステム</a:t>
                      </a:r>
                      <a:endParaRPr kumimoji="1" lang="en-US" altLang="ja-JP" sz="1000" dirty="0">
                        <a:latin typeface="ＭＳ 明朝" panose="02020609040205080304" pitchFamily="17" charset="-128"/>
                        <a:ea typeface="ＭＳ 明朝" panose="02020609040205080304" pitchFamily="17" charset="-128"/>
                      </a:endParaRPr>
                    </a:p>
                    <a:p>
                      <a:r>
                        <a:rPr kumimoji="1" lang="ja-JP" altLang="en-US" sz="1000" dirty="0">
                          <a:latin typeface="ＭＳ 明朝" panose="02020609040205080304" pitchFamily="17" charset="-128"/>
                          <a:ea typeface="ＭＳ 明朝" panose="02020609040205080304" pitchFamily="17" charset="-128"/>
                        </a:rPr>
                        <a:t>（</a:t>
                      </a:r>
                      <a:r>
                        <a:rPr kumimoji="1" lang="en-US" altLang="ja-JP" sz="1000" dirty="0">
                          <a:latin typeface="ＭＳ 明朝" panose="02020609040205080304" pitchFamily="17" charset="-128"/>
                          <a:ea typeface="ＭＳ 明朝" panose="02020609040205080304" pitchFamily="17" charset="-128"/>
                        </a:rPr>
                        <a:t>KDB</a:t>
                      </a:r>
                      <a:r>
                        <a:rPr kumimoji="1" lang="ja-JP" altLang="en-US" sz="1000" dirty="0">
                          <a:latin typeface="ＭＳ 明朝" panose="02020609040205080304" pitchFamily="17" charset="-128"/>
                          <a:ea typeface="ＭＳ 明朝" panose="02020609040205080304" pitchFamily="17"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000" kern="1200" baseline="0" dirty="0">
                          <a:solidFill>
                            <a:schemeClr val="tx1"/>
                          </a:solidFill>
                          <a:latin typeface="ＭＳ 明朝" panose="02020609040205080304" pitchFamily="17" charset="-128"/>
                          <a:ea typeface="ＭＳ 明朝" panose="02020609040205080304" pitchFamily="17" charset="-128"/>
                          <a:cs typeface="+mn-cs"/>
                        </a:rPr>
                        <a:t>国保連合会が保険者の委託を受けて行う各種制度の審査支払業務及び保険者事務共同電算業務を通じて管理する「特定健診・特定保健指導」、「医療（後期高齢者医療含む）」、「介護保険」等に係る情報を利活用し、統計情報等を保険者向けに情報提供することで、保険者の効率的かつ効果的な保健事業の実施をサポートをすることを目的として、国保中央会で構築されたシステム。</a:t>
                      </a:r>
                      <a:endParaRPr kumimoji="1" lang="en-US" altLang="ja-JP"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145895">
                <a:tc gridSpan="2">
                  <a:txBody>
                    <a:bodyPr/>
                    <a:lstStyle/>
                    <a:p>
                      <a:r>
                        <a:rPr kumimoji="1" lang="ja-JP" altLang="en-US" sz="1000" dirty="0">
                          <a:latin typeface="ＭＳ 明朝" panose="02020609040205080304" pitchFamily="17" charset="-128"/>
                          <a:ea typeface="ＭＳ 明朝" panose="02020609040205080304" pitchFamily="17" charset="-128"/>
                        </a:rPr>
                        <a:t>さ行</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kumimoji="1" lang="ja-JP" altLang="en-US" sz="1000" b="0" dirty="0">
                        <a:latin typeface="+mn-ea"/>
                        <a:ea typeface="+mn-ea"/>
                      </a:endParaRPr>
                    </a:p>
                  </a:txBody>
                  <a:tcPr>
                    <a:solidFill>
                      <a:srgbClr val="FFC000"/>
                    </a:solidFill>
                  </a:tcPr>
                </a:tc>
                <a:extLst>
                  <a:ext uri="{0D108BD9-81ED-4DB2-BD59-A6C34878D82A}">
                    <a16:rowId xmlns="" xmlns:a16="http://schemas.microsoft.com/office/drawing/2014/main" val="10003"/>
                  </a:ext>
                </a:extLst>
              </a:tr>
              <a:tr h="388843">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産</a:t>
                      </a:r>
                      <a:r>
                        <a:rPr kumimoji="1" lang="ja-JP" altLang="en-US" sz="1000" dirty="0" err="1">
                          <a:solidFill>
                            <a:schemeClr val="tx1"/>
                          </a:solidFill>
                          <a:latin typeface="ＭＳ 明朝" panose="02020609040205080304" pitchFamily="17" charset="-128"/>
                          <a:ea typeface="ＭＳ 明朝" panose="02020609040205080304" pitchFamily="17" charset="-128"/>
                        </a:rPr>
                        <a:t>じょく</a:t>
                      </a:r>
                      <a:endParaRPr kumimoji="1" lang="ja-JP" altLang="en-US" sz="1000" dirty="0">
                        <a:solidFill>
                          <a:schemeClr val="tx1"/>
                        </a:solidFill>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ja-JP" sz="1000" b="0" u="none" kern="1200" dirty="0">
                          <a:solidFill>
                            <a:schemeClr val="tx1"/>
                          </a:solidFill>
                          <a:effectLst/>
                          <a:latin typeface="ＭＳ 明朝" panose="02020609040205080304" pitchFamily="17" charset="-128"/>
                          <a:ea typeface="ＭＳ 明朝" panose="02020609040205080304" pitchFamily="17" charset="-128"/>
                          <a:cs typeface="+mn-cs"/>
                        </a:rPr>
                        <a:t>産褥（さんじょく）とは、</a:t>
                      </a:r>
                      <a:r>
                        <a:rPr kumimoji="1" lang="ja-JP" altLang="en-US" sz="1000" b="0" u="none" kern="1200" dirty="0">
                          <a:solidFill>
                            <a:schemeClr val="tx1"/>
                          </a:solidFill>
                          <a:effectLst/>
                          <a:latin typeface="ＭＳ 明朝" panose="02020609040205080304" pitchFamily="17" charset="-128"/>
                          <a:ea typeface="ＭＳ 明朝" panose="02020609040205080304" pitchFamily="17" charset="-128"/>
                          <a:cs typeface="+mn-cs"/>
                        </a:rPr>
                        <a:t>妊娠</a:t>
                      </a:r>
                      <a:r>
                        <a:rPr kumimoji="1" lang="ja-JP" altLang="ja-JP" sz="1000" b="0" u="none" kern="1200" dirty="0">
                          <a:solidFill>
                            <a:schemeClr val="tx1"/>
                          </a:solidFill>
                          <a:effectLst/>
                          <a:latin typeface="ＭＳ 明朝" panose="02020609040205080304" pitchFamily="17" charset="-128"/>
                          <a:ea typeface="ＭＳ 明朝" panose="02020609040205080304" pitchFamily="17" charset="-128"/>
                          <a:cs typeface="+mn-cs"/>
                        </a:rPr>
                        <a:t>及び分娩を原因として発生した生殖器及び全身の変化が、妊娠前の状態に戻るまでの期間のこと。</a:t>
                      </a:r>
                      <a:endParaRPr kumimoji="1" lang="ja-JP" altLang="en-US" sz="1000" b="0" u="none" dirty="0">
                        <a:solidFill>
                          <a:schemeClr val="tx1"/>
                        </a:solidFill>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4"/>
                  </a:ext>
                </a:extLst>
              </a:tr>
              <a:tr h="388843">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ジェネリック医薬品</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000" dirty="0">
                          <a:latin typeface="ＭＳ 明朝" panose="02020609040205080304" pitchFamily="17" charset="-128"/>
                          <a:ea typeface="ＭＳ 明朝" panose="02020609040205080304" pitchFamily="17" charset="-128"/>
                        </a:rPr>
                        <a:t>後発医薬品とも呼ばれる。先発医薬品（新薬）の特許が切れた後、先発医薬品と同じ有効成分で製造・供給される医薬品のことで、先発医薬品よりも安価で供給される。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5"/>
                  </a:ext>
                </a:extLst>
              </a:tr>
              <a:tr h="388843">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糸球体腎炎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ja-JP" altLang="en-US" sz="1000" dirty="0">
                          <a:effectLst/>
                          <a:latin typeface="ＭＳ 明朝" panose="02020609040205080304" pitchFamily="17" charset="-128"/>
                          <a:ea typeface="ＭＳ 明朝" panose="02020609040205080304" pitchFamily="17" charset="-128"/>
                        </a:rPr>
                        <a:t>糸球体（小さな穴の空いた毛細血管でできた微細な球状の腎組織）が侵される腎臓の病気。糸球体腎炎は、むくみ（浮腫）、高血圧および尿中での赤血球の検出を特徴とする。腎臓のみが侵される原発性のものと、体内の他の部分に発生したさまざまな病気によって引き起こされる続発性のものがある。</a:t>
                      </a:r>
                      <a:endParaRPr kumimoji="1" lang="ja-JP" altLang="en-US"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6"/>
                  </a:ext>
                </a:extLst>
              </a:tr>
              <a:tr h="388843">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脂質異常症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000" dirty="0">
                          <a:latin typeface="ＭＳ 明朝" panose="02020609040205080304" pitchFamily="17" charset="-128"/>
                          <a:ea typeface="ＭＳ 明朝" panose="02020609040205080304" pitchFamily="17" charset="-128"/>
                        </a:rPr>
                        <a:t>血液中の脂質（コレステロールや中性脂肪）が多過ぎる生活習慣病。悪化すると、動脈硬化を引き起こし、心筋梗塞や脳梗塞などの重大な病気につながる。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7"/>
                  </a:ext>
                </a:extLst>
              </a:tr>
              <a:tr h="255592">
                <a:tc>
                  <a:txBody>
                    <a:bodyPr/>
                    <a:lstStyle/>
                    <a:p>
                      <a:pPr algn="l" fontAlgn="ctr"/>
                      <a:r>
                        <a:rPr lang="ja-JP" altLang="en-US" sz="1000" b="0" i="0" u="none" strike="noStrike" dirty="0">
                          <a:solidFill>
                            <a:srgbClr val="000000"/>
                          </a:solidFill>
                          <a:effectLst/>
                          <a:latin typeface="ＭＳ 明朝" panose="02020609040205080304" pitchFamily="17" charset="-128"/>
                          <a:ea typeface="ＭＳ 明朝" panose="02020609040205080304" pitchFamily="17" charset="-128"/>
                        </a:rPr>
                        <a:t>死亡率</a:t>
                      </a:r>
                    </a:p>
                  </a:txBody>
                  <a:tcPr marL="90000" marR="108000" marT="72000" marB="10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ja-JP" altLang="en-US" sz="1000" b="0" i="0" u="none" strike="noStrike" dirty="0">
                          <a:solidFill>
                            <a:srgbClr val="000000"/>
                          </a:solidFill>
                          <a:effectLst/>
                          <a:latin typeface="ＭＳ 明朝" panose="02020609040205080304" pitchFamily="17" charset="-128"/>
                          <a:ea typeface="ＭＳ 明朝" panose="02020609040205080304" pitchFamily="17" charset="-128"/>
                        </a:rPr>
                        <a:t>ある一定期間に死亡した人数を、その期間の人口で割った数。</a:t>
                      </a:r>
                    </a:p>
                  </a:txBody>
                  <a:tcPr marL="90000" marR="108000" marT="72000" marB="10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8"/>
                  </a:ext>
                </a:extLst>
              </a:tr>
              <a:tr h="0">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シャント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ja-JP" altLang="en-US" sz="1000" dirty="0">
                          <a:effectLst/>
                          <a:latin typeface="ＭＳ 明朝" panose="02020609040205080304" pitchFamily="17" charset="-128"/>
                          <a:ea typeface="ＭＳ 明朝" panose="02020609040205080304" pitchFamily="17" charset="-128"/>
                        </a:rPr>
                        <a:t>血液透析を行う際、充分な血液量が確保できるように、動脈と静脈を体内または体外で直接つなぎ合わせた血管の事。</a:t>
                      </a:r>
                      <a:endParaRPr kumimoji="1" lang="ja-JP" altLang="en-US" sz="1000" b="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9"/>
                  </a:ext>
                </a:extLst>
              </a:tr>
              <a:tr h="0">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周産期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000" b="0" dirty="0">
                          <a:latin typeface="ＭＳ 明朝" panose="02020609040205080304" pitchFamily="17" charset="-128"/>
                          <a:ea typeface="ＭＳ 明朝" panose="02020609040205080304" pitchFamily="17" charset="-128"/>
                        </a:rPr>
                        <a:t>出産前後の期間で、妊娠</a:t>
                      </a:r>
                      <a:r>
                        <a:rPr kumimoji="1" lang="en-US" altLang="ja-JP" sz="1000" b="0" dirty="0">
                          <a:latin typeface="ＭＳ 明朝" panose="02020609040205080304" pitchFamily="17" charset="-128"/>
                          <a:ea typeface="ＭＳ 明朝" panose="02020609040205080304" pitchFamily="17" charset="-128"/>
                        </a:rPr>
                        <a:t>22</a:t>
                      </a:r>
                      <a:r>
                        <a:rPr kumimoji="1" lang="ja-JP" altLang="en-US" sz="1000" b="0" dirty="0">
                          <a:latin typeface="ＭＳ 明朝" panose="02020609040205080304" pitchFamily="17" charset="-128"/>
                          <a:ea typeface="ＭＳ 明朝" panose="02020609040205080304" pitchFamily="17" charset="-128"/>
                        </a:rPr>
                        <a:t>週から出生後</a:t>
                      </a:r>
                      <a:r>
                        <a:rPr kumimoji="1" lang="en-US" altLang="ja-JP" sz="1000" b="0" dirty="0">
                          <a:latin typeface="ＭＳ 明朝" panose="02020609040205080304" pitchFamily="17" charset="-128"/>
                          <a:ea typeface="ＭＳ 明朝" panose="02020609040205080304" pitchFamily="17" charset="-128"/>
                        </a:rPr>
                        <a:t>7</a:t>
                      </a:r>
                      <a:r>
                        <a:rPr kumimoji="1" lang="ja-JP" altLang="en-US" sz="1000" b="0" dirty="0">
                          <a:latin typeface="ＭＳ 明朝" panose="02020609040205080304" pitchFamily="17" charset="-128"/>
                          <a:ea typeface="ＭＳ 明朝" panose="02020609040205080304" pitchFamily="17" charset="-128"/>
                        </a:rPr>
                        <a:t>日未満を指す。</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10"/>
                  </a:ext>
                </a:extLst>
              </a:tr>
              <a:tr h="0">
                <a:tc>
                  <a:txBody>
                    <a:bodyPr/>
                    <a:lstStyle/>
                    <a:p>
                      <a:r>
                        <a:rPr lang="ja-JP" altLang="en-US" sz="1000" b="0" dirty="0">
                          <a:solidFill>
                            <a:schemeClr val="tx1"/>
                          </a:solidFill>
                          <a:latin typeface="ＭＳ 明朝" panose="02020609040205080304" pitchFamily="17" charset="-128"/>
                          <a:ea typeface="ＭＳ 明朝" panose="02020609040205080304" pitchFamily="17" charset="-128"/>
                        </a:rPr>
                        <a:t>循環器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000" b="0" dirty="0">
                          <a:latin typeface="ＭＳ 明朝" panose="02020609040205080304" pitchFamily="17" charset="-128"/>
                          <a:ea typeface="ＭＳ 明朝" panose="02020609040205080304" pitchFamily="17" charset="-128"/>
                        </a:rPr>
                        <a:t>血液やリンパ液によって体内各部に栄養を補給し、老廃物を運び去る器官。心臓、動脈、静脈、毛細血管等。循環器系の疾患</a:t>
                      </a:r>
                      <a:r>
                        <a:rPr kumimoji="1" lang="en-US" altLang="ja-JP" sz="1000" b="0" dirty="0">
                          <a:latin typeface="ＭＳ 明朝" panose="02020609040205080304" pitchFamily="17" charset="-128"/>
                          <a:ea typeface="ＭＳ 明朝" panose="02020609040205080304" pitchFamily="17" charset="-128"/>
                        </a:rPr>
                        <a:t>(</a:t>
                      </a:r>
                      <a:r>
                        <a:rPr kumimoji="1" lang="ja-JP" altLang="en-US" sz="1000" b="0" dirty="0">
                          <a:latin typeface="ＭＳ 明朝" panose="02020609040205080304" pitchFamily="17" charset="-128"/>
                          <a:ea typeface="ＭＳ 明朝" panose="02020609040205080304" pitchFamily="17" charset="-128"/>
                        </a:rPr>
                        <a:t>中分類</a:t>
                      </a:r>
                      <a:r>
                        <a:rPr kumimoji="1" lang="en-US" altLang="ja-JP" sz="1000" b="0" dirty="0">
                          <a:latin typeface="ＭＳ 明朝" panose="02020609040205080304" pitchFamily="17" charset="-128"/>
                          <a:ea typeface="ＭＳ 明朝" panose="02020609040205080304" pitchFamily="17" charset="-128"/>
                        </a:rPr>
                        <a:t>)</a:t>
                      </a:r>
                      <a:r>
                        <a:rPr kumimoji="1" lang="ja-JP" altLang="en-US" sz="1000" b="0" dirty="0">
                          <a:latin typeface="ＭＳ 明朝" panose="02020609040205080304" pitchFamily="17" charset="-128"/>
                          <a:ea typeface="ＭＳ 明朝" panose="02020609040205080304" pitchFamily="17" charset="-128"/>
                        </a:rPr>
                        <a:t>については、Ｐ</a:t>
                      </a:r>
                      <a:r>
                        <a:rPr kumimoji="1" lang="en-US" altLang="ja-JP" sz="1000" b="0" dirty="0">
                          <a:latin typeface="ＭＳ 明朝" panose="02020609040205080304" pitchFamily="17" charset="-128"/>
                          <a:ea typeface="ＭＳ 明朝" panose="02020609040205080304" pitchFamily="17" charset="-128"/>
                        </a:rPr>
                        <a:t>101</a:t>
                      </a:r>
                      <a:r>
                        <a:rPr kumimoji="1" lang="ja-JP" altLang="en-US" sz="1000" b="0" dirty="0">
                          <a:latin typeface="ＭＳ 明朝" panose="02020609040205080304" pitchFamily="17" charset="-128"/>
                          <a:ea typeface="ＭＳ 明朝" panose="02020609040205080304" pitchFamily="17" charset="-128"/>
                        </a:rPr>
                        <a:t>の</a:t>
                      </a:r>
                      <a:r>
                        <a:rPr kumimoji="1" lang="en-US" altLang="ja-JP" sz="1000" b="0" dirty="0">
                          <a:latin typeface="ＭＳ 明朝" panose="02020609040205080304" pitchFamily="17" charset="-128"/>
                          <a:ea typeface="ＭＳ 明朝" panose="02020609040205080304" pitchFamily="17" charset="-128"/>
                        </a:rPr>
                        <a:t>Ⅸ</a:t>
                      </a:r>
                      <a:r>
                        <a:rPr kumimoji="1" lang="ja-JP" altLang="en-US" sz="1000" b="0" dirty="0">
                          <a:latin typeface="ＭＳ 明朝" panose="02020609040205080304" pitchFamily="17" charset="-128"/>
                          <a:ea typeface="ＭＳ 明朝" panose="02020609040205080304" pitchFamily="17" charset="-128"/>
                        </a:rPr>
                        <a:t>・参照。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11"/>
                  </a:ext>
                </a:extLst>
              </a:tr>
              <a:tr h="0">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収縮期血圧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latin typeface="ＭＳ 明朝" panose="02020609040205080304" pitchFamily="17" charset="-128"/>
                          <a:ea typeface="ＭＳ 明朝" panose="02020609040205080304" pitchFamily="17" charset="-128"/>
                        </a:rPr>
                        <a:t>心臓が収縮し、血液が心臓から血管に送り出される状態。血圧が最も高くなることから最高血圧ともいわれる。</a:t>
                      </a:r>
                      <a:endParaRPr kumimoji="1" lang="en-US" altLang="ja-JP"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12"/>
                  </a:ext>
                </a:extLst>
              </a:tr>
              <a:tr h="0">
                <a:tc>
                  <a:txBody>
                    <a:bodyPr/>
                    <a:lstStyle/>
                    <a:p>
                      <a:pPr algn="l" fontAlgn="ctr"/>
                      <a:r>
                        <a:rPr lang="ja-JP" altLang="en-US" sz="1000" b="0" i="0" u="none" strike="noStrike" dirty="0">
                          <a:solidFill>
                            <a:srgbClr val="000000"/>
                          </a:solidFill>
                          <a:effectLst/>
                          <a:latin typeface="ＭＳ 明朝" panose="02020609040205080304" pitchFamily="17" charset="-128"/>
                          <a:ea typeface="ＭＳ 明朝" panose="02020609040205080304" pitchFamily="17" charset="-128"/>
                        </a:rPr>
                        <a:t>出生率</a:t>
                      </a:r>
                    </a:p>
                  </a:txBody>
                  <a:tcPr marL="90000" marR="108000" marT="72000" marB="10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n-US" altLang="ja-JP" sz="1000" b="0" i="0" u="none" strike="noStrike" dirty="0">
                          <a:solidFill>
                            <a:srgbClr val="000000"/>
                          </a:solidFill>
                          <a:effectLst/>
                          <a:latin typeface="ＭＳ 明朝" panose="02020609040205080304" pitchFamily="17" charset="-128"/>
                          <a:ea typeface="ＭＳ 明朝" panose="02020609040205080304" pitchFamily="17" charset="-128"/>
                        </a:rPr>
                        <a:t>1</a:t>
                      </a:r>
                      <a:r>
                        <a:rPr lang="ja-JP" altLang="en-US" sz="1000" b="0" i="0" u="none" strike="noStrike" dirty="0">
                          <a:solidFill>
                            <a:srgbClr val="000000"/>
                          </a:solidFill>
                          <a:effectLst/>
                          <a:latin typeface="ＭＳ 明朝" panose="02020609040205080304" pitchFamily="17" charset="-128"/>
                          <a:ea typeface="ＭＳ 明朝" panose="02020609040205080304" pitchFamily="17" charset="-128"/>
                        </a:rPr>
                        <a:t>年間の出生数を</a:t>
                      </a:r>
                      <a:r>
                        <a:rPr lang="en-US" altLang="ja-JP" sz="1000" b="0" i="0" u="none" strike="noStrike" dirty="0">
                          <a:solidFill>
                            <a:srgbClr val="000000"/>
                          </a:solidFill>
                          <a:effectLst/>
                          <a:latin typeface="ＭＳ 明朝" panose="02020609040205080304" pitchFamily="17" charset="-128"/>
                          <a:ea typeface="ＭＳ 明朝" panose="02020609040205080304" pitchFamily="17" charset="-128"/>
                        </a:rPr>
                        <a:t>10</a:t>
                      </a:r>
                      <a:r>
                        <a:rPr lang="ja-JP" altLang="en-US" sz="1000" b="0" i="0" u="none" strike="noStrike" dirty="0">
                          <a:solidFill>
                            <a:srgbClr val="000000"/>
                          </a:solidFill>
                          <a:effectLst/>
                          <a:latin typeface="ＭＳ 明朝" panose="02020609040205080304" pitchFamily="17" charset="-128"/>
                          <a:ea typeface="ＭＳ 明朝" panose="02020609040205080304" pitchFamily="17" charset="-128"/>
                        </a:rPr>
                        <a:t>月</a:t>
                      </a:r>
                      <a:r>
                        <a:rPr lang="en-US" altLang="ja-JP" sz="1000" b="0" i="0" u="none" strike="noStrike" dirty="0">
                          <a:solidFill>
                            <a:srgbClr val="000000"/>
                          </a:solidFill>
                          <a:effectLst/>
                          <a:latin typeface="ＭＳ 明朝" panose="02020609040205080304" pitchFamily="17" charset="-128"/>
                          <a:ea typeface="ＭＳ 明朝" panose="02020609040205080304" pitchFamily="17" charset="-128"/>
                        </a:rPr>
                        <a:t>1</a:t>
                      </a:r>
                      <a:r>
                        <a:rPr lang="ja-JP" altLang="en-US" sz="1000" b="0" i="0" u="none" strike="noStrike" dirty="0">
                          <a:solidFill>
                            <a:srgbClr val="000000"/>
                          </a:solidFill>
                          <a:effectLst/>
                          <a:latin typeface="ＭＳ 明朝" panose="02020609040205080304" pitchFamily="17" charset="-128"/>
                          <a:ea typeface="ＭＳ 明朝" panose="02020609040205080304" pitchFamily="17" charset="-128"/>
                        </a:rPr>
                        <a:t>日時点の人口総数で割った率。人口総数には、男女、全年齢を含む。</a:t>
                      </a:r>
                    </a:p>
                  </a:txBody>
                  <a:tcPr marL="90000" marR="108000" marT="72000" marB="10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13"/>
                  </a:ext>
                </a:extLst>
              </a:tr>
              <a:tr h="297119">
                <a:tc>
                  <a:txBody>
                    <a:bodyPr/>
                    <a:lstStyle/>
                    <a:p>
                      <a:r>
                        <a:rPr lang="ja-JP" altLang="en-US" sz="1000" dirty="0">
                          <a:latin typeface="ＭＳ 明朝" panose="02020609040205080304" pitchFamily="17" charset="-128"/>
                          <a:ea typeface="ＭＳ 明朝" panose="02020609040205080304" pitchFamily="17" charset="-128"/>
                        </a:rPr>
                        <a:t>心筋梗塞</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000" dirty="0">
                          <a:latin typeface="ＭＳ 明朝" panose="02020609040205080304" pitchFamily="17" charset="-128"/>
                          <a:ea typeface="ＭＳ 明朝" panose="02020609040205080304" pitchFamily="17" charset="-128"/>
                        </a:rPr>
                        <a:t>虚血性心疾患の一つで、心臓の筋肉細胞に酸素や栄養を送っている冠動脈血管の</a:t>
                      </a:r>
                      <a:r>
                        <a:rPr lang="ja-JP" altLang="ja-JP" sz="1000" dirty="0">
                          <a:latin typeface="ＭＳ 明朝" panose="02020609040205080304" pitchFamily="17" charset="-128"/>
                          <a:ea typeface="ＭＳ 明朝" panose="02020609040205080304" pitchFamily="17" charset="-128"/>
                        </a:rPr>
                        <a:t>閉塞や狭窄</a:t>
                      </a:r>
                      <a:r>
                        <a:rPr lang="ja-JP" altLang="en-US" sz="1000" dirty="0">
                          <a:latin typeface="ＭＳ 明朝" panose="02020609040205080304" pitchFamily="17" charset="-128"/>
                          <a:ea typeface="ＭＳ 明朝" panose="02020609040205080304" pitchFamily="17" charset="-128"/>
                        </a:rPr>
                        <a:t>等により血液の流量が下がり、心筋（心臓の筋肉）が虚血（貧血）状態になり壊死してしまう状態。</a:t>
                      </a:r>
                      <a:endParaRPr kumimoji="1" lang="ja-JP" altLang="en-US"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14"/>
                  </a:ext>
                </a:extLst>
              </a:tr>
              <a:tr h="297119">
                <a:tc>
                  <a:txBody>
                    <a:bodyPr/>
                    <a:lstStyle/>
                    <a:p>
                      <a:r>
                        <a:rPr lang="ja-JP" altLang="en-US" sz="1000" b="0" dirty="0">
                          <a:solidFill>
                            <a:schemeClr val="tx1"/>
                          </a:solidFill>
                          <a:latin typeface="ＭＳ 明朝" panose="02020609040205080304" pitchFamily="17" charset="-128"/>
                          <a:ea typeface="ＭＳ 明朝" panose="02020609040205080304" pitchFamily="17" charset="-128"/>
                        </a:rPr>
                        <a:t>人工透析</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000" dirty="0">
                          <a:latin typeface="ＭＳ 明朝" panose="02020609040205080304" pitchFamily="17" charset="-128"/>
                          <a:ea typeface="ＭＳ 明朝" panose="02020609040205080304" pitchFamily="17" charset="-128"/>
                        </a:rPr>
                        <a:t>→「血液透析」「腹膜透析」の項目参照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15"/>
                  </a:ext>
                </a:extLst>
              </a:tr>
              <a:tr h="297119">
                <a:tc>
                  <a:txBody>
                    <a:bodyPr/>
                    <a:lstStyle/>
                    <a:p>
                      <a:r>
                        <a:rPr lang="ja-JP" altLang="en-US" sz="1000" dirty="0">
                          <a:latin typeface="ＭＳ 明朝" panose="02020609040205080304" pitchFamily="17" charset="-128"/>
                          <a:ea typeface="ＭＳ 明朝" panose="02020609040205080304" pitchFamily="17" charset="-128"/>
                        </a:rPr>
                        <a:t>心疾患</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1000" dirty="0">
                          <a:latin typeface="ＭＳ 明朝" panose="02020609040205080304" pitchFamily="17" charset="-128"/>
                          <a:ea typeface="ＭＳ 明朝" panose="02020609040205080304" pitchFamily="17" charset="-128"/>
                        </a:rPr>
                        <a:t>心臓に起こる病気の総称で心臓病とも呼ばれる。主な心疾患としては、心不全や狭心症、心筋梗塞等がある。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16"/>
                  </a:ext>
                </a:extLst>
              </a:tr>
            </a:tbl>
          </a:graphicData>
        </a:graphic>
      </p:graphicFrame>
    </p:spTree>
    <p:extLst>
      <p:ext uri="{BB962C8B-B14F-4D97-AF65-F5344CB8AC3E}">
        <p14:creationId xmlns:p14="http://schemas.microsoft.com/office/powerpoint/2010/main" val="110552861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スライド番号プレースホルダ 13"/>
          <p:cNvSpPr>
            <a:spLocks noGrp="1"/>
          </p:cNvSpPr>
          <p:nvPr>
            <p:ph type="sldNum" sz="quarter" idx="12"/>
          </p:nvPr>
        </p:nvSpPr>
        <p:spPr/>
        <p:txBody>
          <a:bodyPr/>
          <a:lstStyle/>
          <a:p>
            <a:r>
              <a:rPr lang="en-US" altLang="ja-JP" dirty="0" smtClean="0">
                <a:solidFill>
                  <a:srgbClr val="959595"/>
                </a:solidFill>
              </a:rPr>
              <a:t>82</a:t>
            </a:r>
            <a:endParaRPr lang="ja-JP" altLang="en-US" dirty="0">
              <a:solidFill>
                <a:srgbClr val="959595"/>
              </a:solidFill>
            </a:endParaRPr>
          </a:p>
        </p:txBody>
      </p:sp>
      <p:graphicFrame>
        <p:nvGraphicFramePr>
          <p:cNvPr id="2" name="表 1"/>
          <p:cNvGraphicFramePr>
            <a:graphicFrameLocks noGrp="1"/>
          </p:cNvGraphicFramePr>
          <p:nvPr>
            <p:extLst/>
          </p:nvPr>
        </p:nvGraphicFramePr>
        <p:xfrm>
          <a:off x="188640" y="251520"/>
          <a:ext cx="6336704" cy="8595360"/>
        </p:xfrm>
        <a:graphic>
          <a:graphicData uri="http://schemas.openxmlformats.org/drawingml/2006/table">
            <a:tbl>
              <a:tblPr firstRow="1" bandRow="1">
                <a:tableStyleId>{2D5ABB26-0587-4C30-8999-92F81FD0307C}</a:tableStyleId>
              </a:tblPr>
              <a:tblGrid>
                <a:gridCol w="1728192">
                  <a:extLst>
                    <a:ext uri="{9D8B030D-6E8A-4147-A177-3AD203B41FA5}">
                      <a16:colId xmlns="" xmlns:a16="http://schemas.microsoft.com/office/drawing/2014/main" val="20000"/>
                    </a:ext>
                  </a:extLst>
                </a:gridCol>
                <a:gridCol w="4608512">
                  <a:extLst>
                    <a:ext uri="{9D8B030D-6E8A-4147-A177-3AD203B41FA5}">
                      <a16:colId xmlns="" xmlns:a16="http://schemas.microsoft.com/office/drawing/2014/main" val="20001"/>
                    </a:ext>
                  </a:extLst>
                </a:gridCol>
              </a:tblGrid>
              <a:tr h="135551">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腎硬化症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a:effectLst/>
                          <a:latin typeface="ＭＳ 明朝" panose="02020609040205080304" pitchFamily="17" charset="-128"/>
                          <a:ea typeface="ＭＳ 明朝" panose="02020609040205080304" pitchFamily="17" charset="-128"/>
                        </a:rPr>
                        <a:t>高血圧が原因で腎臓の血管に動脈硬化を起こし、腎臓の障害をもたらす疾患。高血圧が長く続くと、腎臓の糸球体へ血液を送る細動脈に圧力がかかるため、血管内の細胞がそれに反応して増殖し、血管の内腔が狭くなる（細動脈硬化）。豊富な血流が必要な糸球体で血液の流れが悪くなると、徐々に糸球体は硬化し、腎機能が低下し（老廃物の濾過ができなくなる）、慢性腎不全に至る。腎硬化症で慢性腎不全になった患者は、同時に腎臓以外の動脈硬化も進行しているため、生命にかかわる心筋梗塞や脳卒中などの危険性が高いと考えら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135551">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腎不全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腎臓の機能が低下し、機能が正常時の</a:t>
                      </a:r>
                      <a:r>
                        <a:rPr kumimoji="1" lang="en-US" altLang="ja-JP" sz="1000" dirty="0">
                          <a:latin typeface="ＭＳ 明朝" panose="02020609040205080304" pitchFamily="17" charset="-128"/>
                          <a:ea typeface="ＭＳ 明朝" panose="02020609040205080304" pitchFamily="17" charset="-128"/>
                        </a:rPr>
                        <a:t>30</a:t>
                      </a:r>
                      <a:r>
                        <a:rPr kumimoji="1" lang="ja-JP" altLang="en-US" sz="1000" dirty="0">
                          <a:latin typeface="ＭＳ 明朝" panose="02020609040205080304" pitchFamily="17" charset="-128"/>
                          <a:ea typeface="ＭＳ 明朝" panose="02020609040205080304" pitchFamily="17" charset="-128"/>
                        </a:rPr>
                        <a:t>％以下程度に落ちた状態。急性腎不全と慢性腎不全があり、慢性腎不全が末期腎不全になると、腎臓の機能が極度に低下し、生命維持のために人工透析や腎臓移植が必要になる。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135551">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生活習慣病</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食習慣、運動習慣、休養、喫煙、飲酒等の生活習慣を起因とし、発症・進行する疾患の総称。代表的なもので高血圧、糖尿病、脂質異常症などがある。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r h="135551">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積極的支援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a:latin typeface="ＭＳ 明朝" panose="02020609040205080304" pitchFamily="17" charset="-128"/>
                          <a:ea typeface="ＭＳ 明朝" panose="02020609040205080304" pitchFamily="17" charset="-128"/>
                        </a:rPr>
                        <a:t>特定健診の結果、いわゆるメタボリックシンドローム（以下「メタボ」と略称）と判定された</a:t>
                      </a:r>
                      <a:r>
                        <a:rPr lang="en-US" altLang="ja-JP" sz="1000" dirty="0">
                          <a:latin typeface="ＭＳ 明朝" panose="02020609040205080304" pitchFamily="17" charset="-128"/>
                          <a:ea typeface="ＭＳ 明朝" panose="02020609040205080304" pitchFamily="17" charset="-128"/>
                        </a:rPr>
                        <a:t>40</a:t>
                      </a:r>
                      <a:r>
                        <a:rPr lang="ja-JP" altLang="en-US" sz="1000" dirty="0">
                          <a:latin typeface="ＭＳ 明朝" panose="02020609040205080304" pitchFamily="17" charset="-128"/>
                          <a:ea typeface="ＭＳ 明朝" panose="02020609040205080304" pitchFamily="17" charset="-128"/>
                        </a:rPr>
                        <a:t>～</a:t>
                      </a:r>
                      <a:r>
                        <a:rPr lang="en-US" altLang="ja-JP" sz="1000" dirty="0">
                          <a:latin typeface="ＭＳ 明朝" panose="02020609040205080304" pitchFamily="17" charset="-128"/>
                          <a:ea typeface="ＭＳ 明朝" panose="02020609040205080304" pitchFamily="17" charset="-128"/>
                        </a:rPr>
                        <a:t>64</a:t>
                      </a:r>
                      <a:r>
                        <a:rPr lang="ja-JP" altLang="en-US" sz="1000" dirty="0">
                          <a:latin typeface="ＭＳ 明朝" panose="02020609040205080304" pitchFamily="17" charset="-128"/>
                          <a:ea typeface="ＭＳ 明朝" panose="02020609040205080304" pitchFamily="17" charset="-128"/>
                        </a:rPr>
                        <a:t>歳の人に対して、初回面接のあと</a:t>
                      </a:r>
                      <a:r>
                        <a:rPr lang="en-US" altLang="ja-JP" sz="1000" dirty="0">
                          <a:latin typeface="ＭＳ 明朝" panose="02020609040205080304" pitchFamily="17" charset="-128"/>
                          <a:ea typeface="ＭＳ 明朝" panose="02020609040205080304" pitchFamily="17" charset="-128"/>
                        </a:rPr>
                        <a:t>3</a:t>
                      </a:r>
                      <a:r>
                        <a:rPr lang="ja-JP" altLang="en-US" sz="1000" dirty="0">
                          <a:latin typeface="ＭＳ 明朝" panose="02020609040205080304" pitchFamily="17" charset="-128"/>
                          <a:ea typeface="ＭＳ 明朝" panose="02020609040205080304" pitchFamily="17" charset="-128"/>
                        </a:rPr>
                        <a:t>～</a:t>
                      </a:r>
                      <a:r>
                        <a:rPr lang="en-US" altLang="ja-JP" sz="1000" dirty="0">
                          <a:latin typeface="ＭＳ 明朝" panose="02020609040205080304" pitchFamily="17" charset="-128"/>
                          <a:ea typeface="ＭＳ 明朝" panose="02020609040205080304" pitchFamily="17" charset="-128"/>
                        </a:rPr>
                        <a:t>6</a:t>
                      </a:r>
                      <a:r>
                        <a:rPr lang="ja-JP" altLang="en-US" sz="1000" dirty="0">
                          <a:latin typeface="ＭＳ 明朝" panose="02020609040205080304" pitchFamily="17" charset="-128"/>
                          <a:ea typeface="ＭＳ 明朝" panose="02020609040205080304" pitchFamily="17" charset="-128"/>
                        </a:rPr>
                        <a:t>か月の継続的な支援を行うことにより、内臓脂肪の減量をめざす。</a:t>
                      </a:r>
                      <a:r>
                        <a:rPr lang="en-US" altLang="ja-JP" sz="1000" dirty="0">
                          <a:latin typeface="ＭＳ 明朝" panose="02020609040205080304" pitchFamily="17" charset="-128"/>
                          <a:ea typeface="ＭＳ 明朝" panose="02020609040205080304" pitchFamily="17" charset="-128"/>
                        </a:rPr>
                        <a:t>6</a:t>
                      </a:r>
                      <a:r>
                        <a:rPr lang="ja-JP" altLang="en-US" sz="1000" dirty="0">
                          <a:latin typeface="ＭＳ 明朝" panose="02020609040205080304" pitchFamily="17" charset="-128"/>
                          <a:ea typeface="ＭＳ 明朝" panose="02020609040205080304" pitchFamily="17" charset="-128"/>
                        </a:rPr>
                        <a:t>ヵ月間にわたり、数回保健指導者と関わることにより、体重減量、または禁煙といった、個人の目標の達成を支援する。 </a:t>
                      </a:r>
                      <a:endParaRPr kumimoji="1" lang="ja-JP" altLang="en-US"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3"/>
                  </a:ext>
                </a:extLst>
              </a:tr>
              <a:tr h="135551">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先天奇形</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先天的（生まれつき）に、肉眼形態上の異常を持っていることを指す。その結果として機能障害をきたすこともある。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r h="0">
                <a:tc gridSpan="2">
                  <a:txBody>
                    <a:bodyPr/>
                    <a:lstStyle/>
                    <a:p>
                      <a:r>
                        <a:rPr lang="ja-JP" altLang="en-US" sz="1000" dirty="0">
                          <a:solidFill>
                            <a:schemeClr val="tx1"/>
                          </a:solidFill>
                          <a:latin typeface="ＭＳ 明朝" panose="02020609040205080304" pitchFamily="17" charset="-128"/>
                          <a:ea typeface="ＭＳ 明朝" panose="02020609040205080304" pitchFamily="17" charset="-128"/>
                        </a:rPr>
                        <a:t>た行</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hMerge="1">
                  <a:txBody>
                    <a:bodyPr/>
                    <a:lstStyle/>
                    <a:p>
                      <a:endParaRPr kumimoji="1" lang="ja-JP" altLang="en-US" sz="1000" dirty="0">
                        <a:latin typeface="+mn-ea"/>
                        <a:ea typeface="+mn-ea"/>
                      </a:endParaRPr>
                    </a:p>
                  </a:txBody>
                  <a:tcPr>
                    <a:solidFill>
                      <a:srgbClr val="FFC000"/>
                    </a:solidFill>
                  </a:tcPr>
                </a:tc>
                <a:extLst>
                  <a:ext uri="{0D108BD9-81ED-4DB2-BD59-A6C34878D82A}">
                    <a16:rowId xmlns="" xmlns:a16="http://schemas.microsoft.com/office/drawing/2014/main" val="10005"/>
                  </a:ext>
                </a:extLst>
              </a:tr>
              <a:tr h="0">
                <a:tc>
                  <a:txBody>
                    <a:bodyPr/>
                    <a:lstStyle/>
                    <a:p>
                      <a:r>
                        <a:rPr lang="ja-JP" altLang="en-US" sz="1000" b="0" dirty="0">
                          <a:solidFill>
                            <a:schemeClr val="tx1"/>
                          </a:solidFill>
                          <a:latin typeface="ＭＳ 明朝" panose="02020609040205080304" pitchFamily="17" charset="-128"/>
                          <a:ea typeface="ＭＳ 明朝" panose="02020609040205080304" pitchFamily="17" charset="-128"/>
                        </a:rPr>
                        <a:t>大分類</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社会保険表章用</a:t>
                      </a:r>
                      <a:r>
                        <a:rPr kumimoji="1" lang="en-US" altLang="ja-JP" sz="1000" dirty="0">
                          <a:latin typeface="ＭＳ 明朝" panose="02020609040205080304" pitchFamily="17" charset="-128"/>
                          <a:ea typeface="ＭＳ 明朝" panose="02020609040205080304" pitchFamily="17" charset="-128"/>
                        </a:rPr>
                        <a:t>121</a:t>
                      </a:r>
                      <a:r>
                        <a:rPr kumimoji="1" lang="ja-JP" altLang="en-US" sz="1000" dirty="0">
                          <a:latin typeface="ＭＳ 明朝" panose="02020609040205080304" pitchFamily="17" charset="-128"/>
                          <a:ea typeface="ＭＳ 明朝" panose="02020609040205080304" pitchFamily="17" charset="-128"/>
                        </a:rPr>
                        <a:t>項目疾病分類に基づく「大分類」「中分類」。</a:t>
                      </a:r>
                      <a:r>
                        <a:rPr kumimoji="1" lang="en-US" altLang="ja-JP" sz="1000" dirty="0">
                          <a:latin typeface="ＭＳ 明朝" panose="02020609040205080304" pitchFamily="17" charset="-128"/>
                          <a:ea typeface="ＭＳ 明朝" panose="02020609040205080304" pitchFamily="17" charset="-128"/>
                        </a:rPr>
                        <a:t>(</a:t>
                      </a:r>
                      <a:r>
                        <a:rPr kumimoji="1" lang="ja-JP" altLang="en-US" sz="1000" dirty="0">
                          <a:latin typeface="ＭＳ 明朝" panose="02020609040205080304" pitchFamily="17" charset="-128"/>
                          <a:ea typeface="ＭＳ 明朝" panose="02020609040205080304" pitchFamily="17" charset="-128"/>
                        </a:rPr>
                        <a:t>Ｐ</a:t>
                      </a:r>
                      <a:r>
                        <a:rPr kumimoji="1" lang="en-US" altLang="ja-JP" sz="1000" dirty="0">
                          <a:latin typeface="ＭＳ 明朝" panose="02020609040205080304" pitchFamily="17" charset="-128"/>
                          <a:ea typeface="ＭＳ 明朝" panose="02020609040205080304" pitchFamily="17" charset="-128"/>
                        </a:rPr>
                        <a:t>100</a:t>
                      </a:r>
                      <a:r>
                        <a:rPr kumimoji="1" lang="ja-JP" altLang="en-US" sz="1000" dirty="0">
                          <a:latin typeface="ＭＳ 明朝" panose="02020609040205080304" pitchFamily="17" charset="-128"/>
                          <a:ea typeface="ＭＳ 明朝" panose="02020609040205080304" pitchFamily="17" charset="-128"/>
                        </a:rPr>
                        <a:t>～の表の疾病項目で紺色・ローマ数字の箇所が「大分類」。その下の白・４ケタの数字の箇所が「中分類」</a:t>
                      </a:r>
                      <a:r>
                        <a:rPr kumimoji="1" lang="en-US" altLang="ja-JP" sz="1000" dirty="0">
                          <a:latin typeface="ＭＳ 明朝" panose="02020609040205080304" pitchFamily="17" charset="-128"/>
                          <a:ea typeface="ＭＳ 明朝" panose="02020609040205080304" pitchFamily="17" charset="-128"/>
                        </a:rPr>
                        <a:t>)</a:t>
                      </a:r>
                      <a:endParaRPr kumimoji="1" lang="ja-JP" altLang="en-US"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6"/>
                  </a:ext>
                </a:extLst>
              </a:tr>
              <a:tr h="0">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中性脂肪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人間の体を動かすエネルギー源となる物質で、別名「トリグリセリド」と呼ばれる。健康診査では</a:t>
                      </a:r>
                      <a:r>
                        <a:rPr kumimoji="1" lang="en-US" altLang="ja-JP" sz="1000" dirty="0">
                          <a:latin typeface="ＭＳ 明朝" panose="02020609040205080304" pitchFamily="17" charset="-128"/>
                          <a:ea typeface="ＭＳ 明朝" panose="02020609040205080304" pitchFamily="17" charset="-128"/>
                        </a:rPr>
                        <a:t>TG</a:t>
                      </a:r>
                      <a:r>
                        <a:rPr kumimoji="1" lang="ja-JP" altLang="en-US" sz="1000" dirty="0">
                          <a:latin typeface="ＭＳ 明朝" panose="02020609040205080304" pitchFamily="17" charset="-128"/>
                          <a:ea typeface="ＭＳ 明朝" panose="02020609040205080304" pitchFamily="17" charset="-128"/>
                        </a:rPr>
                        <a:t>と表される。中性脂肪値（</a:t>
                      </a:r>
                      <a:r>
                        <a:rPr kumimoji="1" lang="en-US" altLang="ja-JP" sz="1000" dirty="0">
                          <a:latin typeface="ＭＳ 明朝" panose="02020609040205080304" pitchFamily="17" charset="-128"/>
                          <a:ea typeface="ＭＳ 明朝" panose="02020609040205080304" pitchFamily="17" charset="-128"/>
                        </a:rPr>
                        <a:t>TG</a:t>
                      </a:r>
                      <a:r>
                        <a:rPr kumimoji="1" lang="ja-JP" altLang="en-US" sz="1000" dirty="0">
                          <a:latin typeface="ＭＳ 明朝" panose="02020609040205080304" pitchFamily="17" charset="-128"/>
                          <a:ea typeface="ＭＳ 明朝" panose="02020609040205080304" pitchFamily="17" charset="-128"/>
                        </a:rPr>
                        <a:t>値）が高いと、血液中に中性脂肪が多いことを示し、動脈硬化を進める恐れがある。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7"/>
                  </a:ext>
                </a:extLst>
              </a:tr>
              <a:tr h="0">
                <a:tc>
                  <a:txBody>
                    <a:bodyPr/>
                    <a:lstStyle/>
                    <a:p>
                      <a:r>
                        <a:rPr kumimoji="1" lang="ja-JP" altLang="en-US" sz="1000" b="0" dirty="0">
                          <a:solidFill>
                            <a:schemeClr val="tx1"/>
                          </a:solidFill>
                          <a:latin typeface="ＭＳ 明朝" panose="02020609040205080304" pitchFamily="17" charset="-128"/>
                          <a:ea typeface="ＭＳ 明朝" panose="02020609040205080304" pitchFamily="17" charset="-128"/>
                        </a:rPr>
                        <a:t>中分類</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→「大分類」の項目参照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8"/>
                  </a:ext>
                </a:extLst>
              </a:tr>
              <a:tr h="0">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痛風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b="0" i="0" u="none" strike="noStrike" dirty="0">
                          <a:solidFill>
                            <a:srgbClr val="000000"/>
                          </a:solidFill>
                          <a:effectLst/>
                          <a:latin typeface="ＭＳ 明朝" panose="02020609040205080304" pitchFamily="17" charset="-128"/>
                          <a:ea typeface="ＭＳ 明朝" panose="02020609040205080304" pitchFamily="17" charset="-128"/>
                        </a:rPr>
                        <a:t>尿酸が体の中にたまり、それが結晶になって激しい関節炎を伴う症状。放置すると、体のあちこちに結節（コブや隆起物）ができたり、腎臓が悪くなったりする重大な病気。</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9"/>
                  </a:ext>
                </a:extLst>
              </a:tr>
              <a:tr h="0">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統合失調症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精神障害の一つで、</a:t>
                      </a:r>
                      <a:r>
                        <a:rPr lang="ja-JP" altLang="en-US" sz="1000" dirty="0">
                          <a:latin typeface="ＭＳ 明朝" panose="02020609040205080304" pitchFamily="17" charset="-128"/>
                          <a:ea typeface="ＭＳ 明朝" panose="02020609040205080304" pitchFamily="17" charset="-128"/>
                        </a:rPr>
                        <a:t>幻覚や妄想という症状が特徴的な精神疾患。以前は「精神分裂病」が正式の病名だったが、「統合失調症」へと名称変更された。基礎症状としては、認知障害や自閉等の陰性症状（通常ある機能が失われる症状）があり、副次的症状としては、幻覚や妄想等の陽性症状（通常ない状態のものが出てくる症状）がある。</a:t>
                      </a:r>
                      <a:endParaRPr kumimoji="1" lang="ja-JP" altLang="en-US"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0"/>
                  </a:ext>
                </a:extLst>
              </a:tr>
              <a:tr h="0">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糖尿病</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b="0" dirty="0">
                          <a:latin typeface="ＭＳ 明朝" panose="02020609040205080304" pitchFamily="17" charset="-128"/>
                          <a:ea typeface="ＭＳ 明朝" panose="02020609040205080304" pitchFamily="17" charset="-128"/>
                        </a:rPr>
                        <a:t>血糖値を下げるホルモン（インスリン）の作用が低下することで、体内に取り入れた栄養素がうまく活用されず、血液中のブドウ糖（血糖）が多くなっている状態。</a:t>
                      </a:r>
                      <a:r>
                        <a:rPr kumimoji="1" lang="ja-JP" altLang="en-US" sz="1000" b="0" kern="1200" dirty="0">
                          <a:solidFill>
                            <a:schemeClr val="tx1"/>
                          </a:solidFill>
                          <a:latin typeface="ＭＳ 明朝" panose="02020609040205080304" pitchFamily="17" charset="-128"/>
                          <a:ea typeface="ＭＳ 明朝" panose="02020609040205080304" pitchFamily="17" charset="-128"/>
                          <a:cs typeface="+mn-cs"/>
                        </a:rPr>
                        <a:t>ひどくなると尿が多くなる、のどが渇く、お腹が空く、体重が減る、疲れやすい等の症状が出て、時には意識障害（糖尿病昏睡）となることもある。</a:t>
                      </a:r>
                      <a:endParaRPr kumimoji="1" lang="en-US" altLang="ja-JP" sz="1000" b="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1"/>
                  </a:ext>
                </a:extLst>
              </a:tr>
              <a:tr h="0">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　</a:t>
                      </a:r>
                      <a:r>
                        <a:rPr kumimoji="1" lang="en-US" altLang="ja-JP" sz="1000" dirty="0">
                          <a:solidFill>
                            <a:schemeClr val="tx1"/>
                          </a:solidFill>
                          <a:latin typeface="ＭＳ 明朝" panose="02020609040205080304" pitchFamily="17" charset="-128"/>
                          <a:ea typeface="ＭＳ 明朝" panose="02020609040205080304" pitchFamily="17" charset="-128"/>
                        </a:rPr>
                        <a:t>※Ⅰ</a:t>
                      </a:r>
                      <a:r>
                        <a:rPr kumimoji="1" lang="ja-JP" altLang="en-US" sz="1000" dirty="0">
                          <a:solidFill>
                            <a:schemeClr val="tx1"/>
                          </a:solidFill>
                          <a:latin typeface="ＭＳ 明朝" panose="02020609040205080304" pitchFamily="17" charset="-128"/>
                          <a:ea typeface="ＭＳ 明朝" panose="02020609040205080304" pitchFamily="17" charset="-128"/>
                        </a:rPr>
                        <a:t>型糖尿病</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a:effectLst/>
                          <a:latin typeface="ＭＳ 明朝" panose="02020609040205080304" pitchFamily="17" charset="-128"/>
                          <a:ea typeface="ＭＳ 明朝" panose="02020609040205080304" pitchFamily="17" charset="-128"/>
                        </a:rPr>
                        <a:t>膵臓の</a:t>
                      </a:r>
                      <a:r>
                        <a:rPr lang="en-US" altLang="ja-JP" sz="1000" dirty="0">
                          <a:effectLst/>
                          <a:latin typeface="ＭＳ 明朝" panose="02020609040205080304" pitchFamily="17" charset="-128"/>
                          <a:ea typeface="ＭＳ 明朝" panose="02020609040205080304" pitchFamily="17" charset="-128"/>
                        </a:rPr>
                        <a:t>β</a:t>
                      </a:r>
                      <a:r>
                        <a:rPr lang="ja-JP" altLang="en-US" sz="1000" dirty="0">
                          <a:effectLst/>
                          <a:latin typeface="ＭＳ 明朝" panose="02020609040205080304" pitchFamily="17" charset="-128"/>
                          <a:ea typeface="ＭＳ 明朝" panose="02020609040205080304" pitchFamily="17" charset="-128"/>
                        </a:rPr>
                        <a:t>細胞が壊れてしまい、まったくインスリンが分泌されなくなってしまう症状。発症するのは子どもや若い人に多く、</a:t>
                      </a:r>
                      <a:r>
                        <a:rPr lang="ja-JP" altLang="ja-JP" sz="1000" dirty="0">
                          <a:latin typeface="ＭＳ 明朝" panose="02020609040205080304" pitchFamily="17" charset="-128"/>
                          <a:ea typeface="ＭＳ 明朝" panose="02020609040205080304" pitchFamily="17" charset="-128"/>
                        </a:rPr>
                        <a:t>生活習慣とは無関係の自己免疫性疾患などが原因とされ</a:t>
                      </a:r>
                      <a:r>
                        <a:rPr lang="ja-JP" altLang="en-US" sz="1000" dirty="0">
                          <a:latin typeface="ＭＳ 明朝" panose="02020609040205080304" pitchFamily="17" charset="-128"/>
                          <a:ea typeface="ＭＳ 明朝" panose="02020609040205080304" pitchFamily="17" charset="-128"/>
                        </a:rPr>
                        <a:t>る。</a:t>
                      </a:r>
                      <a:endParaRPr kumimoji="1" lang="ja-JP" altLang="en-US"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2"/>
                  </a:ext>
                </a:extLst>
              </a:tr>
              <a:tr h="0">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　</a:t>
                      </a:r>
                      <a:r>
                        <a:rPr kumimoji="1" lang="en-US" altLang="ja-JP" sz="1000" dirty="0">
                          <a:solidFill>
                            <a:schemeClr val="tx1"/>
                          </a:solidFill>
                          <a:latin typeface="ＭＳ 明朝" panose="02020609040205080304" pitchFamily="17" charset="-128"/>
                          <a:ea typeface="ＭＳ 明朝" panose="02020609040205080304" pitchFamily="17" charset="-128"/>
                        </a:rPr>
                        <a:t>※Ⅱ</a:t>
                      </a:r>
                      <a:r>
                        <a:rPr kumimoji="1" lang="ja-JP" altLang="en-US" sz="1000" dirty="0">
                          <a:solidFill>
                            <a:schemeClr val="tx1"/>
                          </a:solidFill>
                          <a:latin typeface="ＭＳ 明朝" panose="02020609040205080304" pitchFamily="17" charset="-128"/>
                          <a:ea typeface="ＭＳ 明朝" panose="02020609040205080304" pitchFamily="17" charset="-128"/>
                        </a:rPr>
                        <a:t>型糖尿病</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a:effectLst/>
                          <a:latin typeface="ＭＳ 明朝" panose="02020609040205080304" pitchFamily="17" charset="-128"/>
                          <a:ea typeface="ＭＳ 明朝" panose="02020609040205080304" pitchFamily="17" charset="-128"/>
                        </a:rPr>
                        <a:t>遺伝的に糖尿病になりやすい人が、肥満・運動不足・ストレスなどをきっかけに発病する。インスリンの効果が出にくくなったり、分泌のタイミングが悪くなったりするが、自覚症状がないため、いつ発症したのかわからないまま健康診断の際に発見されることがよくある。生活習慣病の一つ。</a:t>
                      </a:r>
                      <a:endParaRPr kumimoji="1" lang="ja-JP" altLang="en-US"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3"/>
                  </a:ext>
                </a:extLst>
              </a:tr>
            </a:tbl>
          </a:graphicData>
        </a:graphic>
      </p:graphicFrame>
    </p:spTree>
    <p:extLst>
      <p:ext uri="{BB962C8B-B14F-4D97-AF65-F5344CB8AC3E}">
        <p14:creationId xmlns:p14="http://schemas.microsoft.com/office/powerpoint/2010/main" val="377345293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r>
              <a:rPr lang="en-US" altLang="ja-JP" dirty="0" smtClean="0">
                <a:solidFill>
                  <a:srgbClr val="959595"/>
                </a:solidFill>
              </a:rPr>
              <a:t>83</a:t>
            </a:r>
            <a:endParaRPr lang="ja-JP" altLang="en-US" dirty="0">
              <a:solidFill>
                <a:srgbClr val="959595"/>
              </a:solidFill>
            </a:endParaRPr>
          </a:p>
        </p:txBody>
      </p:sp>
      <p:graphicFrame>
        <p:nvGraphicFramePr>
          <p:cNvPr id="2" name="表 1"/>
          <p:cNvGraphicFramePr>
            <a:graphicFrameLocks noGrp="1"/>
          </p:cNvGraphicFramePr>
          <p:nvPr>
            <p:extLst/>
          </p:nvPr>
        </p:nvGraphicFramePr>
        <p:xfrm>
          <a:off x="260648" y="427424"/>
          <a:ext cx="6336704" cy="8321040"/>
        </p:xfrm>
        <a:graphic>
          <a:graphicData uri="http://schemas.openxmlformats.org/drawingml/2006/table">
            <a:tbl>
              <a:tblPr firstRow="1" bandRow="1">
                <a:tableStyleId>{2D5ABB26-0587-4C30-8999-92F81FD0307C}</a:tableStyleId>
              </a:tblPr>
              <a:tblGrid>
                <a:gridCol w="1728192">
                  <a:extLst>
                    <a:ext uri="{9D8B030D-6E8A-4147-A177-3AD203B41FA5}">
                      <a16:colId xmlns="" xmlns:a16="http://schemas.microsoft.com/office/drawing/2014/main" val="20000"/>
                    </a:ext>
                  </a:extLst>
                </a:gridCol>
                <a:gridCol w="4608512">
                  <a:extLst>
                    <a:ext uri="{9D8B030D-6E8A-4147-A177-3AD203B41FA5}">
                      <a16:colId xmlns="" xmlns:a16="http://schemas.microsoft.com/office/drawing/2014/main" val="20001"/>
                    </a:ext>
                  </a:extLst>
                </a:gridCol>
              </a:tblGrid>
              <a:tr h="135551">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糖尿病性腎症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糖尿病の三大合併症の一つで、糖尿病により腎機能が悪化（腎不全）し、人工透析に移行する原因疾患第一位を占める。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135551">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動機づけ支援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a:latin typeface="ＭＳ 明朝" panose="02020609040205080304" pitchFamily="17" charset="-128"/>
                          <a:ea typeface="ＭＳ 明朝" panose="02020609040205080304" pitchFamily="17" charset="-128"/>
                        </a:rPr>
                        <a:t>特定健診の結果、いわゆるメタボリックシンドローム（以下「メタボ」と略称）予備群またはメタボと判定された人に対して、原則</a:t>
                      </a:r>
                      <a:r>
                        <a:rPr lang="en-US" altLang="ja-JP" sz="1000" dirty="0">
                          <a:latin typeface="ＭＳ 明朝" panose="02020609040205080304" pitchFamily="17" charset="-128"/>
                          <a:ea typeface="ＭＳ 明朝" panose="02020609040205080304" pitchFamily="17" charset="-128"/>
                        </a:rPr>
                        <a:t>1</a:t>
                      </a:r>
                      <a:r>
                        <a:rPr lang="ja-JP" altLang="en-US" sz="1000" dirty="0">
                          <a:latin typeface="ＭＳ 明朝" panose="02020609040205080304" pitchFamily="17" charset="-128"/>
                          <a:ea typeface="ＭＳ 明朝" panose="02020609040205080304" pitchFamily="17" charset="-128"/>
                        </a:rPr>
                        <a:t>回の個別面接（</a:t>
                      </a:r>
                      <a:r>
                        <a:rPr lang="en-US" altLang="ja-JP" sz="1000" dirty="0">
                          <a:latin typeface="ＭＳ 明朝" panose="02020609040205080304" pitchFamily="17" charset="-128"/>
                          <a:ea typeface="ＭＳ 明朝" panose="02020609040205080304" pitchFamily="17" charset="-128"/>
                        </a:rPr>
                        <a:t>20</a:t>
                      </a:r>
                      <a:r>
                        <a:rPr lang="ja-JP" altLang="en-US" sz="1000" dirty="0">
                          <a:latin typeface="ＭＳ 明朝" panose="02020609040205080304" pitchFamily="17" charset="-128"/>
                          <a:ea typeface="ＭＳ 明朝" panose="02020609040205080304" pitchFamily="17" charset="-128"/>
                        </a:rPr>
                        <a:t>分以上）またはグループ支援</a:t>
                      </a:r>
                      <a:r>
                        <a:rPr lang="en-US" altLang="ja-JP" sz="1000" dirty="0">
                          <a:latin typeface="ＭＳ 明朝" panose="02020609040205080304" pitchFamily="17" charset="-128"/>
                          <a:ea typeface="ＭＳ 明朝" panose="02020609040205080304" pitchFamily="17" charset="-128"/>
                        </a:rPr>
                        <a:t>(80</a:t>
                      </a:r>
                      <a:r>
                        <a:rPr lang="ja-JP" altLang="en-US" sz="1000" dirty="0">
                          <a:latin typeface="ＭＳ 明朝" panose="02020609040205080304" pitchFamily="17" charset="-128"/>
                          <a:ea typeface="ＭＳ 明朝" panose="02020609040205080304" pitchFamily="17" charset="-128"/>
                        </a:rPr>
                        <a:t>分以上</a:t>
                      </a:r>
                      <a:r>
                        <a:rPr lang="en-US" altLang="ja-JP" sz="1000" dirty="0">
                          <a:latin typeface="ＭＳ 明朝" panose="02020609040205080304" pitchFamily="17" charset="-128"/>
                          <a:ea typeface="ＭＳ 明朝" panose="02020609040205080304" pitchFamily="17" charset="-128"/>
                        </a:rPr>
                        <a:t>)</a:t>
                      </a:r>
                      <a:r>
                        <a:rPr lang="ja-JP" altLang="en-US" sz="1000" dirty="0">
                          <a:latin typeface="ＭＳ 明朝" panose="02020609040205080304" pitchFamily="17" charset="-128"/>
                          <a:ea typeface="ＭＳ 明朝" panose="02020609040205080304" pitchFamily="17" charset="-128"/>
                        </a:rPr>
                        <a:t>をおこない、医師、保健師、管理栄養士などとの面談により、生活習慣改善のための実践的なアドバイスを行う。</a:t>
                      </a:r>
                      <a:endParaRPr kumimoji="1" lang="ja-JP" altLang="en-US"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135551">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動脈硬化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心臓から全身に血液を送り込む役割を担う動脈の内側の壁が、文字通り硬化して、血管が細くなり、血液が流れにくくなる状態をいう。狭心症や心筋梗塞などの心疾患、糖尿病による足の壊疽（壊死）は、動脈硬化が起因してい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r h="135551">
                <a:tc>
                  <a:txBody>
                    <a:bodyPr/>
                    <a:lstStyle/>
                    <a:p>
                      <a:r>
                        <a:rPr kumimoji="1" lang="ja-JP" altLang="en-US" sz="1000" dirty="0">
                          <a:latin typeface="ＭＳ 明朝" panose="02020609040205080304" pitchFamily="17" charset="-128"/>
                          <a:ea typeface="ＭＳ 明朝" panose="02020609040205080304" pitchFamily="17" charset="-128"/>
                        </a:rPr>
                        <a:t>特定健康診査</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b="0" kern="1200" dirty="0">
                          <a:solidFill>
                            <a:schemeClr val="tx1"/>
                          </a:solidFill>
                          <a:latin typeface="ＭＳ 明朝" panose="02020609040205080304" pitchFamily="17" charset="-128"/>
                          <a:ea typeface="ＭＳ 明朝" panose="02020609040205080304" pitchFamily="17" charset="-128"/>
                          <a:cs typeface="+mn-cs"/>
                        </a:rPr>
                        <a:t>メタボリックシンドローム（内臓脂肪症候群）に着目して、生活習慣病といわれる糖尿病や高血圧症、脂質異常症のリスクの有無を検査することを目的とした健康診断であり、</a:t>
                      </a:r>
                      <a:r>
                        <a:rPr kumimoji="1" lang="en-US" altLang="ja-JP" sz="1000" b="0" kern="1200" dirty="0">
                          <a:solidFill>
                            <a:schemeClr val="tx1"/>
                          </a:solidFill>
                          <a:latin typeface="ＭＳ 明朝" panose="02020609040205080304" pitchFamily="17" charset="-128"/>
                          <a:ea typeface="ＭＳ 明朝" panose="02020609040205080304" pitchFamily="17" charset="-128"/>
                          <a:cs typeface="+mn-cs"/>
                        </a:rPr>
                        <a:t>40</a:t>
                      </a:r>
                      <a:r>
                        <a:rPr kumimoji="1" lang="ja-JP" altLang="en-US" sz="1000" b="0" kern="1200" dirty="0">
                          <a:solidFill>
                            <a:schemeClr val="tx1"/>
                          </a:solidFill>
                          <a:latin typeface="ＭＳ 明朝" panose="02020609040205080304" pitchFamily="17" charset="-128"/>
                          <a:ea typeface="ＭＳ 明朝" panose="02020609040205080304" pitchFamily="17" charset="-128"/>
                          <a:cs typeface="+mn-cs"/>
                        </a:rPr>
                        <a:t>～</a:t>
                      </a:r>
                      <a:r>
                        <a:rPr kumimoji="1" lang="en-US" altLang="ja-JP" sz="1000" b="0" kern="1200" dirty="0">
                          <a:solidFill>
                            <a:schemeClr val="tx1"/>
                          </a:solidFill>
                          <a:latin typeface="ＭＳ 明朝" panose="02020609040205080304" pitchFamily="17" charset="-128"/>
                          <a:ea typeface="ＭＳ 明朝" panose="02020609040205080304" pitchFamily="17" charset="-128"/>
                          <a:cs typeface="+mn-cs"/>
                        </a:rPr>
                        <a:t>74</a:t>
                      </a:r>
                      <a:r>
                        <a:rPr kumimoji="1" lang="ja-JP" altLang="en-US" sz="1000" b="0" kern="1200" dirty="0">
                          <a:solidFill>
                            <a:schemeClr val="tx1"/>
                          </a:solidFill>
                          <a:latin typeface="ＭＳ 明朝" panose="02020609040205080304" pitchFamily="17" charset="-128"/>
                          <a:ea typeface="ＭＳ 明朝" panose="02020609040205080304" pitchFamily="17" charset="-128"/>
                          <a:cs typeface="+mn-cs"/>
                        </a:rPr>
                        <a:t>歳を対象としている。通称「特定健診」「メタボ健診」とも呼ばれる。</a:t>
                      </a:r>
                      <a:endParaRPr kumimoji="1" lang="ja-JP" altLang="en-US"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3"/>
                  </a:ext>
                </a:extLst>
              </a:tr>
              <a:tr h="135551">
                <a:tc>
                  <a:txBody>
                    <a:bodyPr/>
                    <a:lstStyle/>
                    <a:p>
                      <a:r>
                        <a:rPr lang="ja-JP" altLang="en-US" sz="1000" dirty="0">
                          <a:latin typeface="ＭＳ 明朝" panose="02020609040205080304" pitchFamily="17" charset="-128"/>
                          <a:ea typeface="ＭＳ 明朝" panose="02020609040205080304" pitchFamily="17" charset="-128"/>
                        </a:rPr>
                        <a:t>特定保健指導</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b="0" dirty="0">
                          <a:latin typeface="ＭＳ 明朝" panose="02020609040205080304" pitchFamily="17" charset="-128"/>
                          <a:ea typeface="ＭＳ 明朝" panose="02020609040205080304" pitchFamily="17" charset="-128"/>
                        </a:rPr>
                        <a:t>特定健康診査の結果から、生活習慣病の発症リスクが高い人に対して、医師や保健師や管理栄養士等が各対象者の身体状況に合わせた生活習慣を見直すための保健指導を行うこと。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r h="0">
                <a:tc gridSpan="2">
                  <a:txBody>
                    <a:bodyPr/>
                    <a:lstStyle/>
                    <a:p>
                      <a:r>
                        <a:rPr lang="ja-JP" altLang="en-US" sz="1000" dirty="0">
                          <a:latin typeface="ＭＳ 明朝" panose="02020609040205080304" pitchFamily="17" charset="-128"/>
                          <a:ea typeface="ＭＳ 明朝" panose="02020609040205080304" pitchFamily="17" charset="-128"/>
                        </a:rPr>
                        <a:t>な行</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0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5"/>
                  </a:ext>
                </a:extLst>
              </a:tr>
              <a:tr h="0">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日本再興戦略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平成</a:t>
                      </a:r>
                      <a:r>
                        <a:rPr kumimoji="1" lang="en-US" altLang="ja-JP" sz="1000" dirty="0">
                          <a:latin typeface="ＭＳ 明朝" panose="02020609040205080304" pitchFamily="17" charset="-128"/>
                          <a:ea typeface="ＭＳ 明朝" panose="02020609040205080304" pitchFamily="17" charset="-128"/>
                        </a:rPr>
                        <a:t>25</a:t>
                      </a:r>
                      <a:r>
                        <a:rPr kumimoji="1" lang="ja-JP" altLang="en-US" sz="1000" dirty="0">
                          <a:latin typeface="ＭＳ 明朝" panose="02020609040205080304" pitchFamily="17" charset="-128"/>
                          <a:ea typeface="ＭＳ 明朝" panose="02020609040205080304" pitchFamily="17" charset="-128"/>
                        </a:rPr>
                        <a:t>年</a:t>
                      </a:r>
                      <a:r>
                        <a:rPr kumimoji="1" lang="en-US" altLang="ja-JP" sz="1000" dirty="0">
                          <a:latin typeface="ＭＳ 明朝" panose="02020609040205080304" pitchFamily="17" charset="-128"/>
                          <a:ea typeface="ＭＳ 明朝" panose="02020609040205080304" pitchFamily="17" charset="-128"/>
                        </a:rPr>
                        <a:t>6</a:t>
                      </a:r>
                      <a:r>
                        <a:rPr kumimoji="1" lang="ja-JP" altLang="en-US" sz="1000" dirty="0">
                          <a:latin typeface="ＭＳ 明朝" panose="02020609040205080304" pitchFamily="17" charset="-128"/>
                          <a:ea typeface="ＭＳ 明朝" panose="02020609040205080304" pitchFamily="17" charset="-128"/>
                        </a:rPr>
                        <a:t>月に閣議決定された、第二次安倍内閣が掲げる成長戦略。戦略市場創造プランとして、国民の「健康寿命」の延伸、クリーン・経済的なエネルギー需要の実現、安全・便利で経済的な次世代インフラの構築、政界を惹き付ける地域資源で稼ぐ地域社会の実現の</a:t>
                      </a:r>
                      <a:r>
                        <a:rPr kumimoji="1" lang="en-US" altLang="ja-JP" sz="1000" dirty="0">
                          <a:latin typeface="ＭＳ 明朝" panose="02020609040205080304" pitchFamily="17" charset="-128"/>
                          <a:ea typeface="ＭＳ 明朝" panose="02020609040205080304" pitchFamily="17" charset="-128"/>
                        </a:rPr>
                        <a:t>4</a:t>
                      </a:r>
                      <a:r>
                        <a:rPr kumimoji="1" lang="ja-JP" altLang="en-US" sz="1000" dirty="0" err="1">
                          <a:latin typeface="ＭＳ 明朝" panose="02020609040205080304" pitchFamily="17" charset="-128"/>
                          <a:ea typeface="ＭＳ 明朝" panose="02020609040205080304" pitchFamily="17" charset="-128"/>
                        </a:rPr>
                        <a:t>つの</a:t>
                      </a:r>
                      <a:r>
                        <a:rPr kumimoji="1" lang="ja-JP" altLang="en-US" sz="1000" dirty="0">
                          <a:latin typeface="ＭＳ 明朝" panose="02020609040205080304" pitchFamily="17" charset="-128"/>
                          <a:ea typeface="ＭＳ 明朝" panose="02020609040205080304" pitchFamily="17" charset="-128"/>
                        </a:rPr>
                        <a:t>テーマ</a:t>
                      </a:r>
                      <a:r>
                        <a:rPr lang="ja-JP" altLang="en-US" sz="1000" dirty="0">
                          <a:latin typeface="ＭＳ 明朝" panose="02020609040205080304" pitchFamily="17" charset="-128"/>
                          <a:ea typeface="ＭＳ 明朝" panose="02020609040205080304" pitchFamily="17" charset="-128"/>
                        </a:rPr>
                        <a:t>を掲げている。</a:t>
                      </a:r>
                      <a:endParaRPr kumimoji="1" lang="ja-JP" altLang="en-US"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6"/>
                  </a:ext>
                </a:extLst>
              </a:tr>
              <a:tr h="0">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尿蛋白</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尿の中に含まれる蛋白の総称。腎臓に異常をきたすと、蛋白質はそのまま尿の中に排泄されるため、尿蛋白の検査をすることにより腎臓の障害の程度を判断する事ができる。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7"/>
                  </a:ext>
                </a:extLst>
              </a:tr>
              <a:tr h="0">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人間ドック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定期的に病院・診療所に行き、身体の精密検査を受けることで、普段気が付きにくい疾患や臓器の異常や健康度のチェックをする健康診断の一つ。データ等をもとに、医師の問診や診察を受け、生活習慣病の予防や治療、その他健康問題の指導・助言を受け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8"/>
                  </a:ext>
                </a:extLst>
              </a:tr>
              <a:tr h="0">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脳血管疾患</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b="0" kern="1200" dirty="0">
                          <a:solidFill>
                            <a:schemeClr val="tx1"/>
                          </a:solidFill>
                          <a:latin typeface="ＭＳ 明朝" panose="02020609040205080304" pitchFamily="17" charset="-128"/>
                          <a:ea typeface="ＭＳ 明朝" panose="02020609040205080304" pitchFamily="17" charset="-128"/>
                          <a:cs typeface="+mn-cs"/>
                        </a:rPr>
                        <a:t>脳動脈に異常が起きることが原因でおこる病気（脳梗塞、脳出血、くも膜下出血等）の総称。脳血管障害ともいう。</a:t>
                      </a:r>
                      <a:endParaRPr kumimoji="1" lang="ja-JP" altLang="en-US"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9"/>
                  </a:ext>
                </a:extLst>
              </a:tr>
              <a:tr h="0">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脳梗塞</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b="0" kern="1200" dirty="0">
                          <a:solidFill>
                            <a:schemeClr val="tx1"/>
                          </a:solidFill>
                          <a:latin typeface="ＭＳ 明朝" panose="02020609040205080304" pitchFamily="17" charset="-128"/>
                          <a:ea typeface="ＭＳ 明朝" panose="02020609040205080304" pitchFamily="17" charset="-128"/>
                          <a:cs typeface="+mn-cs"/>
                        </a:rPr>
                        <a:t>脳に酸素や栄養を供給する動脈の閉塞や狭窄のため、脳の血液が不足し、脳細胞が壊死、または壊死に近い状態になること。</a:t>
                      </a:r>
                      <a:endParaRPr kumimoji="1" lang="ja-JP" altLang="en-US"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0"/>
                  </a:ext>
                </a:extLst>
              </a:tr>
              <a:tr h="0">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脳出血</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脳内の血管が破れ出血した状態。全体の</a:t>
                      </a:r>
                      <a:r>
                        <a:rPr kumimoji="1" lang="en-US" altLang="ja-JP" sz="1000" dirty="0">
                          <a:latin typeface="ＭＳ 明朝" panose="02020609040205080304" pitchFamily="17" charset="-128"/>
                          <a:ea typeface="ＭＳ 明朝" panose="02020609040205080304" pitchFamily="17" charset="-128"/>
                        </a:rPr>
                        <a:t>7</a:t>
                      </a:r>
                      <a:r>
                        <a:rPr kumimoji="1" lang="ja-JP" altLang="en-US" sz="1000" dirty="0">
                          <a:latin typeface="ＭＳ 明朝" panose="02020609040205080304" pitchFamily="17" charset="-128"/>
                          <a:ea typeface="ＭＳ 明朝" panose="02020609040205080304" pitchFamily="17" charset="-128"/>
                        </a:rPr>
                        <a:t>割程度が高血圧を原因としている。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1"/>
                  </a:ext>
                </a:extLst>
              </a:tr>
              <a:tr h="0">
                <a:tc gridSpan="2">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は行</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hMerge="1">
                  <a:txBody>
                    <a:bodyPr/>
                    <a:lstStyle/>
                    <a:p>
                      <a:endParaRPr kumimoji="1" lang="ja-JP" altLang="en-US" sz="1000" dirty="0">
                        <a:latin typeface="ＭＳ Ｐ明朝" pitchFamily="18" charset="-128"/>
                        <a:ea typeface="ＭＳ Ｐ明朝" pitchFamily="18"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2"/>
                  </a:ext>
                </a:extLst>
              </a:tr>
              <a:tr h="0">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白血病</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血液の癌とも呼ばれる、血液の中の白血球が癌になる状態で、</a:t>
                      </a:r>
                      <a:r>
                        <a:rPr lang="ja-JP" altLang="ja-JP" sz="1000" dirty="0">
                          <a:latin typeface="ＭＳ 明朝" panose="02020609040205080304" pitchFamily="17" charset="-128"/>
                          <a:ea typeface="ＭＳ 明朝" panose="02020609040205080304" pitchFamily="17" charset="-128"/>
                        </a:rPr>
                        <a:t>大きくは急性骨髄性白血病 、急性リンパ性白血病 、慢性骨髄性白血病 、慢性リンパ性白血病 の</a:t>
                      </a:r>
                      <a:r>
                        <a:rPr lang="en-US" altLang="ja-JP" sz="1000" dirty="0">
                          <a:latin typeface="ＭＳ 明朝" panose="02020609040205080304" pitchFamily="17" charset="-128"/>
                          <a:ea typeface="ＭＳ 明朝" panose="02020609040205080304" pitchFamily="17" charset="-128"/>
                        </a:rPr>
                        <a:t>4</a:t>
                      </a:r>
                      <a:r>
                        <a:rPr lang="ja-JP" altLang="ja-JP" sz="1000" dirty="0" err="1">
                          <a:latin typeface="ＭＳ 明朝" panose="02020609040205080304" pitchFamily="17" charset="-128"/>
                          <a:ea typeface="ＭＳ 明朝" panose="02020609040205080304" pitchFamily="17" charset="-128"/>
                        </a:rPr>
                        <a:t>つに</a:t>
                      </a:r>
                      <a:r>
                        <a:rPr lang="ja-JP" altLang="en-US" sz="1000" dirty="0">
                          <a:latin typeface="ＭＳ 明朝" panose="02020609040205080304" pitchFamily="17" charset="-128"/>
                          <a:ea typeface="ＭＳ 明朝" panose="02020609040205080304" pitchFamily="17" charset="-128"/>
                        </a:rPr>
                        <a:t>分類される。</a:t>
                      </a:r>
                      <a:endParaRPr kumimoji="1" lang="ja-JP" altLang="en-US"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3"/>
                  </a:ext>
                </a:extLst>
              </a:tr>
              <a:tr h="0">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パーキンソン病</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脳が出す運動の指令が筋肉にうまく伝わらずに、スムーズに動けなく症状。中脳の一部を占める神経核である黒質の神経細胞が減ってしまうことが原因とされる。安静時振戦（ふるえ）、筋強剛、無動・寡動、姿勢保持反射障害を四大症状としている。</a:t>
                      </a:r>
                      <a:endParaRPr kumimoji="1" lang="en-US" altLang="ja-JP"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4"/>
                  </a:ext>
                </a:extLst>
              </a:tr>
              <a:tr h="0">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腹膜透析</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a:effectLst/>
                          <a:latin typeface="ＭＳ 明朝" panose="02020609040205080304" pitchFamily="17" charset="-128"/>
                          <a:ea typeface="ＭＳ 明朝" panose="02020609040205080304" pitchFamily="17" charset="-128"/>
                        </a:rPr>
                        <a:t>腹膜透析は、在宅で行う透析療法で、自分の体の中の「腹膜」を利用して血液をきれいにする。寝ている間に器械を使って自動的に行う方法と、日中に数回透析液バッグを交換する方法がある。</a:t>
                      </a:r>
                      <a:endParaRPr lang="en-US" altLang="ja-JP" sz="1000" dirty="0">
                        <a:effectLst/>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5"/>
                  </a:ext>
                </a:extLst>
              </a:tr>
            </a:tbl>
          </a:graphicData>
        </a:graphic>
      </p:graphicFrame>
    </p:spTree>
    <p:extLst>
      <p:ext uri="{BB962C8B-B14F-4D97-AF65-F5344CB8AC3E}">
        <p14:creationId xmlns:p14="http://schemas.microsoft.com/office/powerpoint/2010/main" val="119077883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スライド番号プレースホルダ 13"/>
          <p:cNvSpPr>
            <a:spLocks noGrp="1"/>
          </p:cNvSpPr>
          <p:nvPr>
            <p:ph type="sldNum" sz="quarter" idx="12"/>
          </p:nvPr>
        </p:nvSpPr>
        <p:spPr/>
        <p:txBody>
          <a:bodyPr/>
          <a:lstStyle/>
          <a:p>
            <a:r>
              <a:rPr lang="en-US" altLang="ja-JP" dirty="0" smtClean="0">
                <a:solidFill>
                  <a:srgbClr val="959595"/>
                </a:solidFill>
              </a:rPr>
              <a:t>84</a:t>
            </a:r>
            <a:endParaRPr lang="ja-JP" altLang="en-US" dirty="0">
              <a:solidFill>
                <a:srgbClr val="959595"/>
              </a:solidFill>
            </a:endParaRPr>
          </a:p>
        </p:txBody>
      </p:sp>
      <p:graphicFrame>
        <p:nvGraphicFramePr>
          <p:cNvPr id="7" name="表 6"/>
          <p:cNvGraphicFramePr>
            <a:graphicFrameLocks noGrp="1"/>
          </p:cNvGraphicFramePr>
          <p:nvPr>
            <p:extLst/>
          </p:nvPr>
        </p:nvGraphicFramePr>
        <p:xfrm>
          <a:off x="116632" y="431046"/>
          <a:ext cx="6336704" cy="8343408"/>
        </p:xfrm>
        <a:graphic>
          <a:graphicData uri="http://schemas.openxmlformats.org/drawingml/2006/table">
            <a:tbl>
              <a:tblPr firstRow="1" bandRow="1">
                <a:tableStyleId>{2D5ABB26-0587-4C30-8999-92F81FD0307C}</a:tableStyleId>
              </a:tblPr>
              <a:tblGrid>
                <a:gridCol w="1728192">
                  <a:extLst>
                    <a:ext uri="{9D8B030D-6E8A-4147-A177-3AD203B41FA5}">
                      <a16:colId xmlns="" xmlns:a16="http://schemas.microsoft.com/office/drawing/2014/main" val="20000"/>
                    </a:ext>
                  </a:extLst>
                </a:gridCol>
                <a:gridCol w="4608512">
                  <a:extLst>
                    <a:ext uri="{9D8B030D-6E8A-4147-A177-3AD203B41FA5}">
                      <a16:colId xmlns="" xmlns:a16="http://schemas.microsoft.com/office/drawing/2014/main" val="20001"/>
                    </a:ext>
                  </a:extLst>
                </a:gridCol>
              </a:tblGrid>
              <a:tr h="432048">
                <a:tc>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本態性高血圧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a:latin typeface="ＭＳ 明朝" panose="02020609040205080304" pitchFamily="17" charset="-128"/>
                          <a:ea typeface="ＭＳ 明朝" panose="02020609040205080304" pitchFamily="17" charset="-128"/>
                        </a:rPr>
                        <a:t>高血圧となっている原因がはっきりとしない状態のことで、高血圧患者の大半が当てはまる。</a:t>
                      </a:r>
                      <a:endParaRPr kumimoji="1" lang="ja-JP" altLang="en-US"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235064">
                <a:tc gridSpan="2">
                  <a:txBody>
                    <a:bodyPr/>
                    <a:lstStyle/>
                    <a:p>
                      <a:r>
                        <a:rPr kumimoji="1" lang="ja-JP" altLang="en-US" sz="1000" dirty="0">
                          <a:solidFill>
                            <a:schemeClr val="tx1"/>
                          </a:solidFill>
                          <a:latin typeface="ＭＳ 明朝" panose="02020609040205080304" pitchFamily="17" charset="-128"/>
                          <a:ea typeface="ＭＳ 明朝" panose="02020609040205080304" pitchFamily="17" charset="-128"/>
                        </a:rPr>
                        <a:t>ま行</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hMerge="1">
                  <a:txBody>
                    <a:bodyPr/>
                    <a:lstStyle/>
                    <a:p>
                      <a:endParaRPr kumimoji="1" lang="ja-JP" altLang="en-US" sz="10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576064">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慢性腎不全（</a:t>
                      </a:r>
                      <a:r>
                        <a:rPr lang="en-US" altLang="ja-JP" sz="1000" dirty="0">
                          <a:solidFill>
                            <a:schemeClr val="tx1"/>
                          </a:solidFill>
                          <a:latin typeface="ＭＳ 明朝" panose="02020609040205080304" pitchFamily="17" charset="-128"/>
                          <a:ea typeface="ＭＳ 明朝" panose="02020609040205080304" pitchFamily="17" charset="-128"/>
                        </a:rPr>
                        <a:t>CKD</a:t>
                      </a:r>
                      <a:r>
                        <a:rPr lang="ja-JP" altLang="en-US" sz="1000" dirty="0">
                          <a:solidFill>
                            <a:schemeClr val="tx1"/>
                          </a:solidFill>
                          <a:latin typeface="ＭＳ 明朝" panose="02020609040205080304" pitchFamily="17" charset="-128"/>
                          <a:ea typeface="ＭＳ 明朝" panose="02020609040205080304" pitchFamily="17"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b="0" dirty="0">
                          <a:latin typeface="ＭＳ 明朝" panose="02020609040205080304" pitchFamily="17" charset="-128"/>
                          <a:ea typeface="ＭＳ 明朝" panose="02020609040205080304" pitchFamily="17" charset="-128"/>
                        </a:rPr>
                        <a:t>腎臓の慢性的な病気のため、腎臓の機能が正常時</a:t>
                      </a:r>
                      <a:r>
                        <a:rPr kumimoji="1" lang="ja-JP" altLang="en-US" sz="1000" b="0" dirty="0">
                          <a:solidFill>
                            <a:schemeClr val="tx1"/>
                          </a:solidFill>
                          <a:latin typeface="ＭＳ 明朝" panose="02020609040205080304" pitchFamily="17" charset="-128"/>
                          <a:ea typeface="ＭＳ 明朝" panose="02020609040205080304" pitchFamily="17" charset="-128"/>
                        </a:rPr>
                        <a:t>の</a:t>
                      </a:r>
                      <a:r>
                        <a:rPr kumimoji="1" lang="en-US" altLang="ja-JP" sz="1000" b="0" dirty="0">
                          <a:solidFill>
                            <a:schemeClr val="tx1"/>
                          </a:solidFill>
                          <a:latin typeface="ＭＳ 明朝" panose="02020609040205080304" pitchFamily="17" charset="-128"/>
                          <a:ea typeface="ＭＳ 明朝" panose="02020609040205080304" pitchFamily="17" charset="-128"/>
                        </a:rPr>
                        <a:t>30</a:t>
                      </a:r>
                      <a:r>
                        <a:rPr kumimoji="1" lang="ja-JP" altLang="en-US" sz="1000" b="0" dirty="0">
                          <a:solidFill>
                            <a:schemeClr val="tx1"/>
                          </a:solidFill>
                          <a:latin typeface="ＭＳ 明朝" panose="02020609040205080304" pitchFamily="17" charset="-128"/>
                          <a:ea typeface="ＭＳ 明朝" panose="02020609040205080304" pitchFamily="17" charset="-128"/>
                        </a:rPr>
                        <a:t>％以下程度</a:t>
                      </a:r>
                      <a:r>
                        <a:rPr kumimoji="1" lang="ja-JP" altLang="en-US" sz="1000" b="0" dirty="0">
                          <a:latin typeface="ＭＳ 明朝" panose="02020609040205080304" pitchFamily="17" charset="-128"/>
                          <a:ea typeface="ＭＳ 明朝" panose="02020609040205080304" pitchFamily="17" charset="-128"/>
                        </a:rPr>
                        <a:t>に落ちた状態。末期腎不全期に陥ると、腎臓機能が</a:t>
                      </a:r>
                      <a:r>
                        <a:rPr kumimoji="1" lang="en-US" altLang="ja-JP" sz="1000" b="0" dirty="0">
                          <a:latin typeface="ＭＳ 明朝" panose="02020609040205080304" pitchFamily="17" charset="-128"/>
                          <a:ea typeface="ＭＳ 明朝" panose="02020609040205080304" pitchFamily="17" charset="-128"/>
                        </a:rPr>
                        <a:t>10</a:t>
                      </a:r>
                      <a:r>
                        <a:rPr kumimoji="1" lang="ja-JP" altLang="en-US" sz="1000" b="0" dirty="0">
                          <a:latin typeface="ＭＳ 明朝" panose="02020609040205080304" pitchFamily="17" charset="-128"/>
                          <a:ea typeface="ＭＳ 明朝" panose="02020609040205080304" pitchFamily="17" charset="-128"/>
                        </a:rPr>
                        <a:t>％以下にまで落ち込み、血清クレアチニン値は</a:t>
                      </a:r>
                      <a:r>
                        <a:rPr kumimoji="1" lang="en-US" altLang="ja-JP" sz="1000" b="0" dirty="0">
                          <a:latin typeface="ＭＳ 明朝" panose="02020609040205080304" pitchFamily="17" charset="-128"/>
                          <a:ea typeface="ＭＳ 明朝" panose="02020609040205080304" pitchFamily="17" charset="-128"/>
                        </a:rPr>
                        <a:t>8mg/dl</a:t>
                      </a:r>
                      <a:r>
                        <a:rPr kumimoji="1" lang="ja-JP" altLang="en-US" sz="1000" b="0" dirty="0">
                          <a:latin typeface="ＭＳ 明朝" panose="02020609040205080304" pitchFamily="17" charset="-128"/>
                          <a:ea typeface="ＭＳ 明朝" panose="02020609040205080304" pitchFamily="17" charset="-128"/>
                        </a:rPr>
                        <a:t>以上になり、この段階では尿がほとんどでなくなり、人工透析や腎臓移植が必要な状態になる。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r h="675794">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メタボリックシンドローム</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ja-JP" sz="1000" kern="1200" baseline="0" dirty="0">
                          <a:solidFill>
                            <a:schemeClr val="tx1"/>
                          </a:solidFill>
                          <a:latin typeface="ＭＳ 明朝" panose="02020609040205080304" pitchFamily="17" charset="-128"/>
                          <a:ea typeface="ＭＳ 明朝" panose="02020609040205080304" pitchFamily="17" charset="-128"/>
                          <a:cs typeface="+mn-cs"/>
                        </a:rPr>
                        <a:t>内臓脂肪型肥満を共通の要因として、高血糖、脂質異常、高血圧を呈する病態でありそれぞれが重複した場合は、虚血性心疾患、脳血管疾患等の発症リスクが高く、内臓脂肪を減少させることでそれらの発症リスクの低減が図られるという概念で、</a:t>
                      </a:r>
                      <a:r>
                        <a:rPr kumimoji="1" lang="ja-JP" altLang="en-US" sz="1000" kern="1200" baseline="0" dirty="0">
                          <a:solidFill>
                            <a:schemeClr val="tx1"/>
                          </a:solidFill>
                          <a:latin typeface="ＭＳ 明朝" panose="02020609040205080304" pitchFamily="17" charset="-128"/>
                          <a:ea typeface="ＭＳ 明朝" panose="02020609040205080304" pitchFamily="17" charset="-128"/>
                          <a:cs typeface="+mn-cs"/>
                        </a:rPr>
                        <a:t>内臓</a:t>
                      </a:r>
                      <a:r>
                        <a:rPr kumimoji="1" lang="ja-JP" altLang="ja-JP" sz="1000" kern="1200" baseline="0" dirty="0">
                          <a:solidFill>
                            <a:schemeClr val="tx1"/>
                          </a:solidFill>
                          <a:latin typeface="ＭＳ 明朝" panose="02020609040205080304" pitchFamily="17" charset="-128"/>
                          <a:ea typeface="ＭＳ 明朝" panose="02020609040205080304" pitchFamily="17" charset="-128"/>
                          <a:cs typeface="+mn-cs"/>
                        </a:rPr>
                        <a:t>脂肪症候群ともいう</a:t>
                      </a:r>
                      <a:endParaRPr kumimoji="1" lang="en-US" altLang="ja-JP" sz="1000" baseline="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3"/>
                  </a:ext>
                </a:extLst>
              </a:tr>
              <a:tr h="239347">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妄想性障害</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a:effectLst/>
                          <a:latin typeface="ＭＳ 明朝" panose="02020609040205080304" pitchFamily="17" charset="-128"/>
                          <a:ea typeface="ＭＳ 明朝" panose="02020609040205080304" pitchFamily="17" charset="-128"/>
                        </a:rPr>
                        <a:t>妄想性障害は、一つまたは複数の誤った思いこみがあり、それが少なくとも</a:t>
                      </a:r>
                      <a:r>
                        <a:rPr lang="en-US" altLang="ja-JP" sz="1000" dirty="0">
                          <a:effectLst/>
                          <a:latin typeface="ＭＳ 明朝" panose="02020609040205080304" pitchFamily="17" charset="-128"/>
                          <a:ea typeface="ＭＳ 明朝" panose="02020609040205080304" pitchFamily="17" charset="-128"/>
                        </a:rPr>
                        <a:t>1</a:t>
                      </a:r>
                      <a:r>
                        <a:rPr lang="ja-JP" altLang="en-US" sz="1000" dirty="0">
                          <a:effectLst/>
                          <a:latin typeface="ＭＳ 明朝" panose="02020609040205080304" pitchFamily="17" charset="-128"/>
                          <a:ea typeface="ＭＳ 明朝" panose="02020609040205080304" pitchFamily="17" charset="-128"/>
                        </a:rPr>
                        <a:t>カ月間持続するのが特徴。一般に、成人期中期から後期にかけて発症する。妄想は奇異な内容のものではなく、後をつけられている、毒を盛られる、感染させられる、遠くから誰かに愛されている、配偶者や恋人に裏切られるなど、実生活でも起こり得るような状況を含んでいる。</a:t>
                      </a:r>
                      <a:endParaRPr kumimoji="1" lang="ja-JP" altLang="en-US" sz="1000" baseline="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r h="237256">
                <a:tc gridSpan="2">
                  <a:txBody>
                    <a:bodyPr/>
                    <a:lstStyle/>
                    <a:p>
                      <a:r>
                        <a:rPr lang="ja-JP" altLang="en-US" sz="1000" dirty="0">
                          <a:solidFill>
                            <a:schemeClr val="tx1"/>
                          </a:solidFill>
                          <a:latin typeface="ＭＳ 明朝" panose="02020609040205080304" pitchFamily="17" charset="-128"/>
                          <a:ea typeface="ＭＳ 明朝" panose="02020609040205080304" pitchFamily="17" charset="-128"/>
                        </a:rPr>
                        <a:t>ら行</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hMerge="1">
                  <a:txBody>
                    <a:bodyPr/>
                    <a:lstStyle/>
                    <a:p>
                      <a:endParaRPr kumimoji="1" lang="ja-JP" altLang="en-US" sz="1000" dirty="0">
                        <a:latin typeface="+mn-ea"/>
                        <a:ea typeface="+mn-ea"/>
                      </a:endParaRPr>
                    </a:p>
                  </a:txBody>
                  <a:tcPr>
                    <a:solidFill>
                      <a:srgbClr val="FFC000"/>
                    </a:solidFill>
                  </a:tcPr>
                </a:tc>
                <a:extLst>
                  <a:ext uri="{0D108BD9-81ED-4DB2-BD59-A6C34878D82A}">
                    <a16:rowId xmlns="" xmlns:a16="http://schemas.microsoft.com/office/drawing/2014/main" val="10005"/>
                  </a:ext>
                </a:extLst>
              </a:tr>
              <a:tr h="388938">
                <a:tc>
                  <a:txBody>
                    <a:bodyPr/>
                    <a:lstStyle/>
                    <a:p>
                      <a:r>
                        <a:rPr lang="ja-JP" altLang="en-US" sz="1000" dirty="0">
                          <a:solidFill>
                            <a:schemeClr val="tx1"/>
                          </a:solidFill>
                          <a:latin typeface="ＭＳ 明朝" panose="02020609040205080304" pitchFamily="17" charset="-128"/>
                          <a:ea typeface="ＭＳ 明朝" panose="02020609040205080304" pitchFamily="17" charset="-128"/>
                        </a:rPr>
                        <a:t>レセプト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患者が受けた診療について、医療機関が保険者に請求する医療報酬の明細のこと。医科や歯科では診療報酬明細書、薬局では調剤報酬明細書ともいう。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6"/>
                  </a:ext>
                </a:extLst>
              </a:tr>
              <a:tr h="297120">
                <a:tc gridSpan="2">
                  <a:txBody>
                    <a:bodyPr/>
                    <a:lstStyle/>
                    <a:p>
                      <a:r>
                        <a:rPr lang="ja-JP" altLang="en-US" sz="1000" dirty="0">
                          <a:solidFill>
                            <a:schemeClr val="tx1"/>
                          </a:solidFill>
                          <a:latin typeface="ＭＳ 明朝" panose="02020609040205080304" pitchFamily="17" charset="-128"/>
                          <a:ea typeface="ＭＳ 明朝" panose="02020609040205080304" pitchFamily="17" charset="-128"/>
                        </a:rPr>
                        <a:t>その他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hMerge="1">
                  <a:txBody>
                    <a:bodyPr/>
                    <a:lstStyle/>
                    <a:p>
                      <a:endParaRPr kumimoji="1" lang="ja-JP" altLang="en-US" sz="1000"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7"/>
                  </a:ext>
                </a:extLst>
              </a:tr>
              <a:tr h="388938">
                <a:tc>
                  <a:txBody>
                    <a:bodyPr/>
                    <a:lstStyle/>
                    <a:p>
                      <a:r>
                        <a:rPr lang="en-US" altLang="ja-JP" sz="1000" dirty="0">
                          <a:solidFill>
                            <a:schemeClr val="tx1"/>
                          </a:solidFill>
                          <a:latin typeface="ＭＳ 明朝" panose="02020609040205080304" pitchFamily="17" charset="-128"/>
                          <a:ea typeface="ＭＳ 明朝" panose="02020609040205080304" pitchFamily="17" charset="-128"/>
                        </a:rPr>
                        <a:t>ABO</a:t>
                      </a:r>
                      <a:r>
                        <a:rPr lang="ja-JP" altLang="en-US" sz="1000" dirty="0">
                          <a:solidFill>
                            <a:schemeClr val="tx1"/>
                          </a:solidFill>
                          <a:latin typeface="ＭＳ 明朝" panose="02020609040205080304" pitchFamily="17" charset="-128"/>
                          <a:ea typeface="ＭＳ 明朝" panose="02020609040205080304" pitchFamily="17" charset="-128"/>
                        </a:rPr>
                        <a:t>因子不適合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a:latin typeface="ＭＳ 明朝" panose="02020609040205080304" pitchFamily="17" charset="-128"/>
                          <a:ea typeface="ＭＳ 明朝" panose="02020609040205080304" pitchFamily="17" charset="-128"/>
                        </a:rPr>
                        <a:t>胎児側の血液と母胎側の血液は混じり合わないようになっているが、何らかの原因により胎児血が母体側に紛れ込んでしまい、胎児の赤血球に対して母体の免疫反応が起こり、その赤血球を攻撃する抗体ができることにより起こるもの。抗体は胎盤を通過することができるため、胎児の赤血球を破壊し、その結果、新生児早期からの黄疸や貧血が出る。</a:t>
                      </a:r>
                      <a:endParaRPr kumimoji="1" lang="ja-JP" altLang="en-US"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8"/>
                  </a:ext>
                </a:extLst>
              </a:tr>
              <a:tr h="388938">
                <a:tc>
                  <a:txBody>
                    <a:bodyPr/>
                    <a:lstStyle/>
                    <a:p>
                      <a:r>
                        <a:rPr lang="en-US" altLang="ja-JP" sz="1000" dirty="0">
                          <a:solidFill>
                            <a:schemeClr val="tx1"/>
                          </a:solidFill>
                          <a:latin typeface="ＭＳ 明朝" panose="02020609040205080304" pitchFamily="17" charset="-128"/>
                          <a:ea typeface="ＭＳ 明朝" panose="02020609040205080304" pitchFamily="17" charset="-128"/>
                        </a:rPr>
                        <a:t>BMI</a:t>
                      </a:r>
                      <a:endParaRPr lang="ja-JP" altLang="en-US" sz="1000" dirty="0">
                        <a:solidFill>
                          <a:schemeClr val="tx1"/>
                        </a:solidFill>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dirty="0">
                          <a:latin typeface="ＭＳ 明朝" panose="02020609040205080304" pitchFamily="17" charset="-128"/>
                          <a:ea typeface="ＭＳ 明朝" panose="02020609040205080304" pitchFamily="17" charset="-128"/>
                        </a:rPr>
                        <a:t>ボディマス指数の通称で、体重と身長の関係から算出する肥満度を表す体格指数。</a:t>
                      </a:r>
                      <a:endParaRPr kumimoji="1" lang="en-US" altLang="ja-JP"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9"/>
                  </a:ext>
                </a:extLst>
              </a:tr>
              <a:tr h="388938">
                <a:tc>
                  <a:txBody>
                    <a:bodyPr/>
                    <a:lstStyle/>
                    <a:p>
                      <a:r>
                        <a:rPr lang="en-US" altLang="ja-JP" sz="1000" dirty="0">
                          <a:solidFill>
                            <a:schemeClr val="tx1"/>
                          </a:solidFill>
                          <a:latin typeface="ＭＳ 明朝" panose="02020609040205080304" pitchFamily="17" charset="-128"/>
                          <a:ea typeface="ＭＳ 明朝" panose="02020609040205080304" pitchFamily="17" charset="-128"/>
                        </a:rPr>
                        <a:t>COPD(</a:t>
                      </a:r>
                      <a:r>
                        <a:rPr lang="ja-JP" altLang="en-US" sz="1000" dirty="0">
                          <a:solidFill>
                            <a:schemeClr val="tx1"/>
                          </a:solidFill>
                          <a:latin typeface="ＭＳ 明朝" panose="02020609040205080304" pitchFamily="17" charset="-128"/>
                          <a:ea typeface="ＭＳ 明朝" panose="02020609040205080304" pitchFamily="17" charset="-128"/>
                        </a:rPr>
                        <a:t>慢性閉塞性肺疾患</a:t>
                      </a:r>
                      <a:r>
                        <a:rPr lang="en-US" altLang="ja-JP" sz="1000" dirty="0">
                          <a:solidFill>
                            <a:schemeClr val="tx1"/>
                          </a:solidFill>
                          <a:latin typeface="ＭＳ 明朝" panose="02020609040205080304" pitchFamily="17" charset="-128"/>
                          <a:ea typeface="ＭＳ 明朝" panose="02020609040205080304" pitchFamily="17" charset="-128"/>
                        </a:rPr>
                        <a:t>)</a:t>
                      </a:r>
                      <a:endParaRPr lang="ja-JP" altLang="en-US" sz="1000" dirty="0">
                        <a:solidFill>
                          <a:schemeClr val="tx1"/>
                        </a:solidFill>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dirty="0">
                          <a:latin typeface="ＭＳ 明朝" panose="02020609040205080304" pitchFamily="17" charset="-128"/>
                          <a:ea typeface="ＭＳ 明朝" panose="02020609040205080304" pitchFamily="17" charset="-128"/>
                        </a:rPr>
                        <a:t>慢性気管支炎や肺気腫など、気管支や肺胞に炎症・破壊が生じ、呼吸機能に異常を起こす疾患の総称。患者の </a:t>
                      </a:r>
                      <a:r>
                        <a:rPr lang="en-US" altLang="ja-JP" sz="1000" dirty="0">
                          <a:latin typeface="ＭＳ 明朝" panose="02020609040205080304" pitchFamily="17" charset="-128"/>
                          <a:ea typeface="ＭＳ 明朝" panose="02020609040205080304" pitchFamily="17" charset="-128"/>
                        </a:rPr>
                        <a:t>90</a:t>
                      </a:r>
                      <a:r>
                        <a:rPr lang="ja-JP" altLang="en-US" sz="1000" dirty="0">
                          <a:latin typeface="ＭＳ 明朝" panose="02020609040205080304" pitchFamily="17" charset="-128"/>
                          <a:ea typeface="ＭＳ 明朝" panose="02020609040205080304" pitchFamily="17" charset="-128"/>
                        </a:rPr>
                        <a:t>％は喫煙者で、たばこを吸う量の多い人ほど早く発症する。咳や痰</a:t>
                      </a:r>
                      <a:r>
                        <a:rPr lang="ja-JP" altLang="en-US" sz="1000" dirty="0">
                          <a:effectLst/>
                          <a:latin typeface="ＭＳ 明朝" panose="02020609040205080304" pitchFamily="17" charset="-128"/>
                          <a:ea typeface="ＭＳ 明朝" panose="02020609040205080304" pitchFamily="17" charset="-128"/>
                        </a:rPr>
                        <a:t>（たん）、</a:t>
                      </a:r>
                      <a:r>
                        <a:rPr lang="ja-JP" altLang="en-US" sz="1000" dirty="0">
                          <a:latin typeface="ＭＳ 明朝" panose="02020609040205080304" pitchFamily="17" charset="-128"/>
                          <a:ea typeface="ＭＳ 明朝" panose="02020609040205080304" pitchFamily="17" charset="-128"/>
                        </a:rPr>
                        <a:t>息切れなどの症状がある。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0"/>
                  </a:ext>
                </a:extLst>
              </a:tr>
              <a:tr h="388938">
                <a:tc>
                  <a:txBody>
                    <a:bodyPr/>
                    <a:lstStyle/>
                    <a:p>
                      <a:r>
                        <a:rPr lang="en-US" altLang="ja-JP" sz="1000" b="0" dirty="0">
                          <a:solidFill>
                            <a:schemeClr val="tx1"/>
                          </a:solidFill>
                          <a:latin typeface="ＭＳ 明朝" panose="02020609040205080304" pitchFamily="17" charset="-128"/>
                          <a:ea typeface="ＭＳ 明朝" panose="02020609040205080304" pitchFamily="17" charset="-128"/>
                        </a:rPr>
                        <a:t>DPC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000" dirty="0">
                          <a:effectLst/>
                          <a:latin typeface="ＭＳ 明朝" panose="02020609040205080304" pitchFamily="17" charset="-128"/>
                          <a:ea typeface="ＭＳ 明朝" panose="02020609040205080304" pitchFamily="17" charset="-128"/>
                        </a:rPr>
                        <a:t>DPC</a:t>
                      </a:r>
                      <a:r>
                        <a:rPr lang="ja-JP" altLang="en-US" sz="1000" dirty="0">
                          <a:effectLst/>
                          <a:latin typeface="ＭＳ 明朝" panose="02020609040205080304" pitchFamily="17" charset="-128"/>
                          <a:ea typeface="ＭＳ 明朝" panose="02020609040205080304" pitchFamily="17" charset="-128"/>
                        </a:rPr>
                        <a:t>とは従来の診療行為ごとの点数をもとに計算する「出来高払い方式」とは異なり、入院期間中に治療した病気の中で最も医療資源を投入した一疾患のみに厚生労働省が定めた</a:t>
                      </a:r>
                      <a:r>
                        <a:rPr lang="en-US" altLang="ja-JP" sz="1000" dirty="0">
                          <a:effectLst/>
                          <a:latin typeface="ＭＳ 明朝" panose="02020609040205080304" pitchFamily="17" charset="-128"/>
                          <a:ea typeface="ＭＳ 明朝" panose="02020609040205080304" pitchFamily="17" charset="-128"/>
                        </a:rPr>
                        <a:t>1</a:t>
                      </a:r>
                      <a:r>
                        <a:rPr lang="ja-JP" altLang="en-US" sz="1000" dirty="0">
                          <a:effectLst/>
                          <a:latin typeface="ＭＳ 明朝" panose="02020609040205080304" pitchFamily="17" charset="-128"/>
                          <a:ea typeface="ＭＳ 明朝" panose="02020609040205080304" pitchFamily="17" charset="-128"/>
                        </a:rPr>
                        <a:t>日当たりの定額の点数からなる包括評価部分（入院基本料、検査、投薬、注射、画像診断等）と、従来どおりの出来高評価部分（手術、胃カメラ、リハビリ等）を組み合わせて計算する方式のこと。</a:t>
                      </a:r>
                      <a:r>
                        <a:rPr lang="en-US" altLang="ja-JP" sz="1000" dirty="0">
                          <a:effectLst/>
                          <a:latin typeface="ＭＳ 明朝" panose="02020609040205080304" pitchFamily="17" charset="-128"/>
                          <a:ea typeface="ＭＳ 明朝" panose="02020609040205080304" pitchFamily="17" charset="-128"/>
                        </a:rPr>
                        <a:t>1</a:t>
                      </a:r>
                      <a:r>
                        <a:rPr lang="ja-JP" altLang="en-US" sz="1000" dirty="0">
                          <a:effectLst/>
                          <a:latin typeface="ＭＳ 明朝" panose="02020609040205080304" pitchFamily="17" charset="-128"/>
                          <a:ea typeface="ＭＳ 明朝" panose="02020609040205080304" pitchFamily="17" charset="-128"/>
                        </a:rPr>
                        <a:t>日当たりの定額の点数は、「診断群分類」と呼ばれる区分ごとに、入院期間に応じて定められている。</a:t>
                      </a:r>
                      <a:endParaRPr lang="ja-JP" altLang="en-US"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1"/>
                  </a:ext>
                </a:extLst>
              </a:tr>
              <a:tr h="388938">
                <a:tc>
                  <a:txBody>
                    <a:bodyPr/>
                    <a:lstStyle/>
                    <a:p>
                      <a:pPr algn="l" fontAlgn="ctr"/>
                      <a:r>
                        <a:rPr lang="en-US" sz="1000" b="0" i="0" u="none" strike="noStrike" dirty="0" err="1">
                          <a:solidFill>
                            <a:srgbClr val="000000"/>
                          </a:solidFill>
                          <a:effectLst/>
                          <a:latin typeface="ＭＳ 明朝" panose="02020609040205080304" pitchFamily="17" charset="-128"/>
                          <a:ea typeface="ＭＳ 明朝" panose="02020609040205080304" pitchFamily="17" charset="-128"/>
                        </a:rPr>
                        <a:t>eGFR</a:t>
                      </a:r>
                      <a:r>
                        <a:rPr lang="ja-JP" altLang="en-US" sz="1000" dirty="0">
                          <a:effectLst/>
                        </a:rPr>
                        <a:t>（推算糸球体濾過値</a:t>
                      </a:r>
                      <a:r>
                        <a:rPr lang="en-US" altLang="ja-JP" sz="1000" dirty="0">
                          <a:effectLst/>
                        </a:rPr>
                        <a:t>)</a:t>
                      </a:r>
                      <a:endParaRPr lang="en-US" sz="1000" b="0" i="0" u="none" strike="noStrike" dirty="0">
                        <a:solidFill>
                          <a:srgbClr val="000000"/>
                        </a:solidFill>
                        <a:effectLst/>
                        <a:latin typeface="ＭＳ 明朝" panose="02020609040205080304" pitchFamily="17" charset="-128"/>
                        <a:ea typeface="ＭＳ 明朝" panose="02020609040205080304" pitchFamily="17" charset="-128"/>
                      </a:endParaRPr>
                    </a:p>
                  </a:txBody>
                  <a:tcPr marL="90000" marR="108000" marT="72000" marB="10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ja-JP" altLang="en-US" sz="1000" dirty="0">
                          <a:effectLst/>
                        </a:rPr>
                        <a:t>腎臓の機能を表す値として使用されており、血清クレアチニン値、年齢、性別から推算する。</a:t>
                      </a:r>
                      <a:endParaRPr lang="ja-JP" altLang="en-US" sz="1000" b="0" i="0" u="none" strike="noStrike" dirty="0">
                        <a:solidFill>
                          <a:srgbClr val="000000"/>
                        </a:solidFill>
                        <a:effectLst/>
                        <a:latin typeface="ＭＳ 明朝" panose="02020609040205080304" pitchFamily="17" charset="-128"/>
                        <a:ea typeface="ＭＳ 明朝" panose="02020609040205080304" pitchFamily="17" charset="-128"/>
                      </a:endParaRPr>
                    </a:p>
                  </a:txBody>
                  <a:tcPr marL="90000" marR="108000" marT="72000" marB="10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2"/>
                  </a:ext>
                </a:extLst>
              </a:tr>
              <a:tr h="388938">
                <a:tc>
                  <a:txBody>
                    <a:bodyPr/>
                    <a:lstStyle/>
                    <a:p>
                      <a:pPr algn="l" fontAlgn="ctr"/>
                      <a:r>
                        <a:rPr lang="en-US" sz="1000" b="0" i="0" u="none" strike="noStrike" dirty="0">
                          <a:solidFill>
                            <a:srgbClr val="000000"/>
                          </a:solidFill>
                          <a:effectLst/>
                          <a:latin typeface="ＭＳ 明朝" panose="02020609040205080304" pitchFamily="17" charset="-128"/>
                          <a:ea typeface="ＭＳ 明朝" panose="02020609040205080304" pitchFamily="17" charset="-128"/>
                        </a:rPr>
                        <a:t>HbA1c</a:t>
                      </a:r>
                    </a:p>
                  </a:txBody>
                  <a:tcPr marL="90000" marR="90000" marT="72000" marB="10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ＭＳ 明朝" panose="02020609040205080304" pitchFamily="17" charset="-128"/>
                          <a:ea typeface="ＭＳ 明朝" panose="02020609040205080304" pitchFamily="17" charset="-128"/>
                        </a:rPr>
                        <a:t>（読み：へもぐ</a:t>
                      </a:r>
                      <a:r>
                        <a:rPr lang="ja-JP" altLang="en-US" sz="1000" b="0" i="0" u="none" strike="noStrike" dirty="0" err="1">
                          <a:solidFill>
                            <a:srgbClr val="000000"/>
                          </a:solidFill>
                          <a:effectLst/>
                          <a:latin typeface="ＭＳ 明朝" panose="02020609040205080304" pitchFamily="17" charset="-128"/>
                          <a:ea typeface="ＭＳ 明朝" panose="02020609040205080304" pitchFamily="17" charset="-128"/>
                        </a:rPr>
                        <a:t>ろ</a:t>
                      </a:r>
                      <a:r>
                        <a:rPr lang="ja-JP" altLang="en-US" sz="1000" b="0" i="0" u="none" strike="noStrike" dirty="0">
                          <a:solidFill>
                            <a:srgbClr val="000000"/>
                          </a:solidFill>
                          <a:effectLst/>
                          <a:latin typeface="ＭＳ 明朝" panose="02020609040205080304" pitchFamily="17" charset="-128"/>
                          <a:ea typeface="ＭＳ 明朝" panose="02020609040205080304" pitchFamily="17" charset="-128"/>
                        </a:rPr>
                        <a:t>びん　えーわんしー）赤血球内の酸素を運ぶ役割がある「ヘモグロビン」というたんぱく質が、ブドウ糖と結合した物質のこと。</a:t>
                      </a:r>
                      <a:r>
                        <a:rPr lang="en-US" altLang="ja-JP" sz="1000" b="0" i="0" u="none" strike="noStrike" dirty="0">
                          <a:solidFill>
                            <a:srgbClr val="000000"/>
                          </a:solidFill>
                          <a:effectLst/>
                          <a:latin typeface="ＭＳ 明朝" panose="02020609040205080304" pitchFamily="17" charset="-128"/>
                          <a:ea typeface="ＭＳ 明朝" panose="02020609040205080304" pitchFamily="17" charset="-128"/>
                        </a:rPr>
                        <a:t>HbA1c</a:t>
                      </a:r>
                      <a:r>
                        <a:rPr lang="ja-JP" altLang="en-US" sz="1000" b="0" i="0" u="none" strike="noStrike" dirty="0">
                          <a:solidFill>
                            <a:srgbClr val="000000"/>
                          </a:solidFill>
                          <a:effectLst/>
                          <a:latin typeface="ＭＳ 明朝" panose="02020609040205080304" pitchFamily="17" charset="-128"/>
                          <a:ea typeface="ＭＳ 明朝" panose="02020609040205080304" pitchFamily="17" charset="-128"/>
                        </a:rPr>
                        <a:t>を調べると、過去</a:t>
                      </a:r>
                      <a:r>
                        <a:rPr lang="en-US" altLang="ja-JP" sz="1000" b="0" i="0" u="none" strike="noStrike" dirty="0">
                          <a:solidFill>
                            <a:srgbClr val="000000"/>
                          </a:solidFill>
                          <a:effectLst/>
                          <a:latin typeface="ＭＳ 明朝" panose="02020609040205080304" pitchFamily="17" charset="-128"/>
                          <a:ea typeface="ＭＳ 明朝" panose="02020609040205080304" pitchFamily="17" charset="-128"/>
                        </a:rPr>
                        <a:t>1</a:t>
                      </a:r>
                      <a:r>
                        <a:rPr lang="ja-JP" altLang="en-US" sz="1000" b="0" i="0" u="none" strike="noStrike" dirty="0">
                          <a:solidFill>
                            <a:srgbClr val="000000"/>
                          </a:solidFill>
                          <a:effectLst/>
                          <a:latin typeface="ＭＳ 明朝" panose="02020609040205080304" pitchFamily="17" charset="-128"/>
                          <a:ea typeface="ＭＳ 明朝" panose="02020609040205080304" pitchFamily="17" charset="-128"/>
                        </a:rPr>
                        <a:t>～</a:t>
                      </a:r>
                      <a:r>
                        <a:rPr lang="en-US" altLang="ja-JP" sz="1000" b="0" i="0" u="none" strike="noStrike" dirty="0">
                          <a:solidFill>
                            <a:srgbClr val="000000"/>
                          </a:solidFill>
                          <a:effectLst/>
                          <a:latin typeface="ＭＳ 明朝" panose="02020609040205080304" pitchFamily="17" charset="-128"/>
                          <a:ea typeface="ＭＳ 明朝" panose="02020609040205080304" pitchFamily="17" charset="-128"/>
                        </a:rPr>
                        <a:t>2</a:t>
                      </a:r>
                      <a:r>
                        <a:rPr lang="ja-JP" altLang="en-US" sz="1000" b="0" i="0" u="none" strike="noStrike" dirty="0">
                          <a:solidFill>
                            <a:srgbClr val="000000"/>
                          </a:solidFill>
                          <a:effectLst/>
                          <a:latin typeface="ＭＳ 明朝" panose="02020609040205080304" pitchFamily="17" charset="-128"/>
                          <a:ea typeface="ＭＳ 明朝" panose="02020609040205080304" pitchFamily="17" charset="-128"/>
                        </a:rPr>
                        <a:t>か月の血糖値が分かる。</a:t>
                      </a:r>
                    </a:p>
                  </a:txBody>
                  <a:tcPr marL="90000" marR="108000" marT="72000" marB="108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3"/>
                  </a:ext>
                </a:extLst>
              </a:tr>
              <a:tr h="3889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ＭＳ 明朝" panose="02020609040205080304" pitchFamily="17" charset="-128"/>
                          <a:ea typeface="ＭＳ 明朝" panose="02020609040205080304" pitchFamily="17" charset="-128"/>
                        </a:rPr>
                        <a:t>HDL</a:t>
                      </a:r>
                      <a:r>
                        <a:rPr lang="ja-JP" altLang="en-US" sz="1000" dirty="0">
                          <a:solidFill>
                            <a:schemeClr val="tx1"/>
                          </a:solidFill>
                          <a:latin typeface="ＭＳ 明朝" panose="02020609040205080304" pitchFamily="17" charset="-128"/>
                          <a:ea typeface="ＭＳ 明朝" panose="02020609040205080304" pitchFamily="17" charset="-128"/>
                        </a:rPr>
                        <a:t>コレステロール</a:t>
                      </a:r>
                      <a:endParaRPr lang="ja-JP" altLang="en-US" sz="1000" b="1" dirty="0">
                        <a:solidFill>
                          <a:srgbClr val="FF0000"/>
                        </a:solidFill>
                        <a:latin typeface="ＭＳ 明朝" panose="02020609040205080304" pitchFamily="17" charset="-128"/>
                        <a:ea typeface="ＭＳ 明朝" panose="02020609040205080304" pitchFamily="17"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latin typeface="ＭＳ 明朝" panose="02020609040205080304" pitchFamily="17" charset="-128"/>
                          <a:ea typeface="ＭＳ 明朝" panose="02020609040205080304" pitchFamily="17" charset="-128"/>
                        </a:rPr>
                        <a:t>善玉コレステロールといわれ、血液中の余分なコレステロールの回収や血管に沈着したコレステロールの除去する働きを持つ。</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4"/>
                  </a:ext>
                </a:extLst>
              </a:tr>
            </a:tbl>
          </a:graphicData>
        </a:graphic>
      </p:graphicFrame>
    </p:spTree>
    <p:extLst>
      <p:ext uri="{BB962C8B-B14F-4D97-AF65-F5344CB8AC3E}">
        <p14:creationId xmlns:p14="http://schemas.microsoft.com/office/powerpoint/2010/main" val="59490348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r>
              <a:rPr lang="en-US" altLang="ja-JP" dirty="0" smtClean="0">
                <a:solidFill>
                  <a:srgbClr val="959595"/>
                </a:solidFill>
              </a:rPr>
              <a:t>85</a:t>
            </a:r>
            <a:endParaRPr lang="ja-JP" altLang="en-US" dirty="0">
              <a:solidFill>
                <a:srgbClr val="959595"/>
              </a:solidFill>
            </a:endParaRPr>
          </a:p>
        </p:txBody>
      </p:sp>
      <p:graphicFrame>
        <p:nvGraphicFramePr>
          <p:cNvPr id="5" name="表 4"/>
          <p:cNvGraphicFramePr>
            <a:graphicFrameLocks noGrp="1"/>
          </p:cNvGraphicFramePr>
          <p:nvPr>
            <p:extLst/>
          </p:nvPr>
        </p:nvGraphicFramePr>
        <p:xfrm>
          <a:off x="260648" y="409948"/>
          <a:ext cx="6336704" cy="1188720"/>
        </p:xfrm>
        <a:graphic>
          <a:graphicData uri="http://schemas.openxmlformats.org/drawingml/2006/table">
            <a:tbl>
              <a:tblPr firstRow="1" bandRow="1">
                <a:tableStyleId>{2D5ABB26-0587-4C30-8999-92F81FD0307C}</a:tableStyleId>
              </a:tblPr>
              <a:tblGrid>
                <a:gridCol w="1728192">
                  <a:extLst>
                    <a:ext uri="{9D8B030D-6E8A-4147-A177-3AD203B41FA5}">
                      <a16:colId xmlns="" xmlns:a16="http://schemas.microsoft.com/office/drawing/2014/main" val="20000"/>
                    </a:ext>
                  </a:extLst>
                </a:gridCol>
                <a:gridCol w="4608512">
                  <a:extLst>
                    <a:ext uri="{9D8B030D-6E8A-4147-A177-3AD203B41FA5}">
                      <a16:colId xmlns="" xmlns:a16="http://schemas.microsoft.com/office/drawing/2014/main" val="20001"/>
                    </a:ext>
                  </a:extLst>
                </a:gridCol>
              </a:tblGrid>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ＭＳ 明朝" panose="02020609040205080304" pitchFamily="17" charset="-128"/>
                          <a:ea typeface="ＭＳ 明朝" panose="02020609040205080304" pitchFamily="17" charset="-128"/>
                        </a:rPr>
                        <a:t>LDL</a:t>
                      </a:r>
                      <a:r>
                        <a:rPr lang="ja-JP" altLang="en-US" sz="1000" dirty="0">
                          <a:solidFill>
                            <a:schemeClr val="tx1"/>
                          </a:solidFill>
                          <a:latin typeface="ＭＳ 明朝" panose="02020609040205080304" pitchFamily="17" charset="-128"/>
                          <a:ea typeface="ＭＳ 明朝" panose="02020609040205080304" pitchFamily="17" charset="-128"/>
                        </a:rPr>
                        <a:t>コレステロール</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latin typeface="ＭＳ 明朝" panose="02020609040205080304" pitchFamily="17" charset="-128"/>
                          <a:ea typeface="ＭＳ 明朝" panose="02020609040205080304" pitchFamily="17" charset="-128"/>
                        </a:rPr>
                        <a:t>悪玉コレステロールといわれ、増えすぎると、血管に沈着し動脈硬化の原因となる。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0">
                <a:tc>
                  <a:txBody>
                    <a:bodyPr/>
                    <a:lstStyle/>
                    <a:p>
                      <a:r>
                        <a:rPr lang="en-US" altLang="ja-JP" sz="1000" dirty="0">
                          <a:solidFill>
                            <a:schemeClr val="tx1"/>
                          </a:solidFill>
                          <a:latin typeface="ＭＳ 明朝" panose="02020609040205080304" pitchFamily="17" charset="-128"/>
                          <a:ea typeface="ＭＳ 明朝" panose="02020609040205080304" pitchFamily="17" charset="-128"/>
                        </a:rPr>
                        <a:t>PDCA</a:t>
                      </a:r>
                      <a:r>
                        <a:rPr lang="ja-JP" altLang="en-US" sz="1000" dirty="0">
                          <a:solidFill>
                            <a:schemeClr val="tx1"/>
                          </a:solidFill>
                          <a:latin typeface="ＭＳ 明朝" panose="02020609040205080304" pitchFamily="17" charset="-128"/>
                          <a:ea typeface="ＭＳ 明朝" panose="02020609040205080304" pitchFamily="17" charset="-128"/>
                        </a:rPr>
                        <a:t>サイクル</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000" dirty="0">
                          <a:latin typeface="ＭＳ 明朝" panose="02020609040205080304" pitchFamily="17" charset="-128"/>
                          <a:ea typeface="ＭＳ 明朝" panose="02020609040205080304" pitchFamily="17" charset="-128"/>
                        </a:rPr>
                        <a:t>Plan</a:t>
                      </a:r>
                      <a:r>
                        <a:rPr kumimoji="1" lang="ja-JP" altLang="en-US" sz="1000" dirty="0">
                          <a:latin typeface="ＭＳ 明朝" panose="02020609040205080304" pitchFamily="17" charset="-128"/>
                          <a:ea typeface="ＭＳ 明朝" panose="02020609040205080304" pitchFamily="17" charset="-128"/>
                        </a:rPr>
                        <a:t>（計画）→</a:t>
                      </a:r>
                      <a:r>
                        <a:rPr kumimoji="1" lang="en-US" altLang="ja-JP" sz="1000" dirty="0">
                          <a:latin typeface="ＭＳ 明朝" panose="02020609040205080304" pitchFamily="17" charset="-128"/>
                          <a:ea typeface="ＭＳ 明朝" panose="02020609040205080304" pitchFamily="17" charset="-128"/>
                        </a:rPr>
                        <a:t>Do</a:t>
                      </a:r>
                      <a:r>
                        <a:rPr kumimoji="1" lang="ja-JP" altLang="en-US" sz="1000" dirty="0">
                          <a:latin typeface="ＭＳ 明朝" panose="02020609040205080304" pitchFamily="17" charset="-128"/>
                          <a:ea typeface="ＭＳ 明朝" panose="02020609040205080304" pitchFamily="17" charset="-128"/>
                        </a:rPr>
                        <a:t>（実行）→</a:t>
                      </a:r>
                      <a:r>
                        <a:rPr kumimoji="1" lang="en-US" altLang="ja-JP" sz="1000" dirty="0">
                          <a:latin typeface="ＭＳ 明朝" panose="02020609040205080304" pitchFamily="17" charset="-128"/>
                          <a:ea typeface="ＭＳ 明朝" panose="02020609040205080304" pitchFamily="17" charset="-128"/>
                        </a:rPr>
                        <a:t>Check</a:t>
                      </a:r>
                      <a:r>
                        <a:rPr kumimoji="1" lang="ja-JP" altLang="en-US" sz="1000" dirty="0">
                          <a:latin typeface="ＭＳ 明朝" panose="02020609040205080304" pitchFamily="17" charset="-128"/>
                          <a:ea typeface="ＭＳ 明朝" panose="02020609040205080304" pitchFamily="17" charset="-128"/>
                        </a:rPr>
                        <a:t>（評価）→</a:t>
                      </a:r>
                      <a:r>
                        <a:rPr kumimoji="1" lang="en-US" altLang="ja-JP" sz="1000" dirty="0">
                          <a:latin typeface="ＭＳ 明朝" panose="02020609040205080304" pitchFamily="17" charset="-128"/>
                          <a:ea typeface="ＭＳ 明朝" panose="02020609040205080304" pitchFamily="17" charset="-128"/>
                        </a:rPr>
                        <a:t>Act</a:t>
                      </a:r>
                      <a:r>
                        <a:rPr kumimoji="1" lang="ja-JP" altLang="en-US" sz="1000" dirty="0">
                          <a:latin typeface="ＭＳ 明朝" panose="02020609040205080304" pitchFamily="17" charset="-128"/>
                          <a:ea typeface="ＭＳ 明朝" panose="02020609040205080304" pitchFamily="17" charset="-128"/>
                        </a:rPr>
                        <a:t>（改善）の</a:t>
                      </a:r>
                      <a:r>
                        <a:rPr kumimoji="1" lang="en-US" altLang="ja-JP" sz="1000" dirty="0">
                          <a:latin typeface="ＭＳ 明朝" panose="02020609040205080304" pitchFamily="17" charset="-128"/>
                          <a:ea typeface="ＭＳ 明朝" panose="02020609040205080304" pitchFamily="17" charset="-128"/>
                        </a:rPr>
                        <a:t>4</a:t>
                      </a:r>
                      <a:r>
                        <a:rPr kumimoji="1" lang="ja-JP" altLang="en-US" sz="1000" dirty="0">
                          <a:latin typeface="ＭＳ 明朝" panose="02020609040205080304" pitchFamily="17" charset="-128"/>
                          <a:ea typeface="ＭＳ 明朝" panose="02020609040205080304" pitchFamily="17" charset="-128"/>
                        </a:rPr>
                        <a:t>段階をサイクルさせることにより事業を円滑に進めること。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0">
                <a:tc>
                  <a:txBody>
                    <a:bodyPr/>
                    <a:lstStyle/>
                    <a:p>
                      <a:r>
                        <a:rPr kumimoji="1" lang="en-US" altLang="ja-JP" sz="1000" dirty="0">
                          <a:solidFill>
                            <a:schemeClr val="tx1"/>
                          </a:solidFill>
                          <a:latin typeface="ＭＳ 明朝" panose="02020609040205080304" pitchFamily="17" charset="-128"/>
                          <a:ea typeface="ＭＳ 明朝" panose="02020609040205080304" pitchFamily="17" charset="-128"/>
                        </a:rPr>
                        <a:t>S</a:t>
                      </a:r>
                      <a:r>
                        <a:rPr kumimoji="1" lang="ja-JP" altLang="en-US" sz="1000" dirty="0">
                          <a:solidFill>
                            <a:schemeClr val="tx1"/>
                          </a:solidFill>
                          <a:latin typeface="ＭＳ 明朝" panose="02020609040205080304" pitchFamily="17" charset="-128"/>
                          <a:ea typeface="ＭＳ 明朝" panose="02020609040205080304" pitchFamily="17" charset="-128"/>
                        </a:rPr>
                        <a:t>状結腸</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ja-JP" altLang="en-US" sz="1000" dirty="0">
                          <a:latin typeface="ＭＳ 明朝" panose="02020609040205080304" pitchFamily="17" charset="-128"/>
                          <a:ea typeface="ＭＳ 明朝" panose="02020609040205080304" pitchFamily="17" charset="-128"/>
                        </a:rPr>
                        <a:t>大腸の主要部分である結腸の末端にあたる部分。腹部の左側にある下行結腸に続き、</a:t>
                      </a:r>
                      <a:r>
                        <a:rPr lang="en-US" altLang="ja-JP" sz="1000" dirty="0">
                          <a:latin typeface="ＭＳ 明朝" panose="02020609040205080304" pitchFamily="17" charset="-128"/>
                          <a:ea typeface="ＭＳ 明朝" panose="02020609040205080304" pitchFamily="17" charset="-128"/>
                        </a:rPr>
                        <a:t>S</a:t>
                      </a:r>
                      <a:r>
                        <a:rPr lang="ja-JP" altLang="en-US" sz="1000" dirty="0">
                          <a:latin typeface="ＭＳ 明朝" panose="02020609040205080304" pitchFamily="17" charset="-128"/>
                          <a:ea typeface="ＭＳ 明朝" panose="02020609040205080304" pitchFamily="17" charset="-128"/>
                        </a:rPr>
                        <a:t>字型にカーブしながら直腸へつながる。</a:t>
                      </a:r>
                      <a:endParaRPr kumimoji="1" lang="ja-JP" altLang="en-US" sz="1000" dirty="0">
                        <a:latin typeface="ＭＳ 明朝" panose="02020609040205080304" pitchFamily="17" charset="-128"/>
                        <a:ea typeface="ＭＳ 明朝" panose="02020609040205080304" pitchFamily="17"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252890316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747206" y="6660232"/>
            <a:ext cx="5363588" cy="2040133"/>
          </a:xfrm>
          <a:prstGeom prst="rect">
            <a:avLst/>
          </a:prstGeom>
        </p:spPr>
      </p:pic>
    </p:spTree>
    <p:extLst>
      <p:ext uri="{BB962C8B-B14F-4D97-AF65-F5344CB8AC3E}">
        <p14:creationId xmlns:p14="http://schemas.microsoft.com/office/powerpoint/2010/main" val="7351856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_小_1_3_2"/>
          <p:cNvSpPr txBox="1">
            <a:spLocks/>
          </p:cNvSpPr>
          <p:nvPr/>
        </p:nvSpPr>
        <p:spPr>
          <a:xfrm>
            <a:off x="282658" y="287524"/>
            <a:ext cx="6112060" cy="684076"/>
          </a:xfrm>
          <a:prstGeom prst="rect">
            <a:avLst/>
          </a:prstGeom>
          <a:noFill/>
          <a:ln>
            <a:noFill/>
          </a:ln>
        </p:spPr>
        <p:style>
          <a:lnRef idx="2">
            <a:schemeClr val="accent3"/>
          </a:lnRef>
          <a:fillRef idx="1">
            <a:schemeClr val="lt1"/>
          </a:fillRef>
          <a:effectRef idx="0">
            <a:schemeClr val="accent3"/>
          </a:effectRef>
          <a:fontRef idx="minor">
            <a:schemeClr val="dk1"/>
          </a:fontRef>
        </p:style>
        <p:txBody>
          <a:bodyPr vert="horz" lIns="0" tIns="45720" rIns="0" bIns="45720" rtlCol="0" anchor="t">
            <a:noAutofit/>
          </a:bodyPr>
          <a:lstStyle/>
          <a:p>
            <a:pPr marL="90488">
              <a:lnSpc>
                <a:spcPct val="150000"/>
              </a:lnSpc>
              <a:spcBef>
                <a:spcPct val="0"/>
              </a:spcBef>
              <a:defRPr/>
            </a:pPr>
            <a:r>
              <a:rPr lang="en-US" altLang="ja-JP" sz="1600" b="1" noProof="0" dirty="0">
                <a:solidFill>
                  <a:schemeClr val="tx1"/>
                </a:solidFill>
                <a:latin typeface="ＭＳ 明朝"/>
                <a:ea typeface="ＭＳ 明朝"/>
                <a:cs typeface="+mj-cs"/>
              </a:rPr>
              <a:t>6</a:t>
            </a:r>
            <a:r>
              <a:rPr lang="en-US" altLang="ja-JP" sz="1600" b="1" dirty="0" err="1">
                <a:solidFill>
                  <a:schemeClr val="tx1"/>
                </a:solidFill>
                <a:latin typeface="ＭＳ 明朝"/>
                <a:ea typeface="ＭＳ 明朝"/>
                <a:cs typeface="+mj-cs"/>
              </a:rPr>
              <a:t>.</a:t>
            </a:r>
            <a:r>
              <a:rPr kumimoji="1" lang="ja-JP" altLang="en-US" sz="1600" b="1" i="0" u="none" strike="noStrike" kern="1200" cap="none" spc="0" normalizeH="0" baseline="0" noProof="0" dirty="0">
                <a:ln>
                  <a:noFill/>
                </a:ln>
                <a:solidFill>
                  <a:schemeClr val="tx1"/>
                </a:solidFill>
                <a:effectLst/>
                <a:uLnTx/>
                <a:uFillTx/>
                <a:latin typeface="ＭＳ 明朝"/>
                <a:ea typeface="ＭＳ 明朝"/>
                <a:cs typeface="+mj-cs"/>
              </a:rPr>
              <a:t>医療費等</a:t>
            </a:r>
            <a:r>
              <a:rPr lang="ja-JP" altLang="en-US" sz="1600" b="1" dirty="0">
                <a:solidFill>
                  <a:schemeClr val="tx1"/>
                </a:solidFill>
                <a:latin typeface="ＭＳ 明朝"/>
                <a:ea typeface="ＭＳ 明朝"/>
                <a:cs typeface="+mj-cs"/>
              </a:rPr>
              <a:t>の状況</a:t>
            </a:r>
            <a:endParaRPr kumimoji="1" lang="en-US" altLang="ja-JP" sz="1600" b="1" i="0" u="none" strike="noStrike" kern="1200" cap="none" spc="0" normalizeH="0" baseline="0" noProof="0" dirty="0">
              <a:ln>
                <a:noFill/>
              </a:ln>
              <a:solidFill>
                <a:schemeClr val="tx1"/>
              </a:solidFill>
              <a:effectLst/>
              <a:uLnTx/>
              <a:uFillTx/>
              <a:latin typeface="ＭＳ 明朝"/>
              <a:ea typeface="ＭＳ 明朝"/>
              <a:cs typeface="+mj-cs"/>
            </a:endParaRPr>
          </a:p>
          <a:p>
            <a:pPr marL="90488" indent="182563">
              <a:lnSpc>
                <a:spcPct val="150000"/>
              </a:lnSpc>
              <a:spcBef>
                <a:spcPct val="0"/>
              </a:spcBef>
              <a:defRPr/>
            </a:pPr>
            <a:r>
              <a:rPr lang="zh-CN" altLang="en-US" sz="1200" dirty="0">
                <a:solidFill>
                  <a:schemeClr val="tx1"/>
                </a:solidFill>
                <a:latin typeface="ＭＳ 明朝"/>
                <a:ea typeface="ＭＳ 明朝"/>
              </a:rPr>
              <a:t>本市</a:t>
            </a:r>
            <a:r>
              <a:rPr lang="ja-JP" altLang="en-US" sz="1200" dirty="0">
                <a:solidFill>
                  <a:schemeClr val="tx1"/>
                </a:solidFill>
                <a:latin typeface="ＭＳ 明朝"/>
                <a:ea typeface="ＭＳ 明朝"/>
              </a:rPr>
              <a:t>の医療基礎情報を以下に示す</a:t>
            </a:r>
            <a:r>
              <a:rPr lang="ja-JP" altLang="en-US" sz="1000" dirty="0">
                <a:solidFill>
                  <a:schemeClr val="tx1"/>
                </a:solidFill>
                <a:latin typeface="ＭＳ 明朝"/>
                <a:ea typeface="ＭＳ 明朝"/>
              </a:rPr>
              <a:t>。</a:t>
            </a:r>
            <a:endParaRPr lang="en-US" altLang="ja-JP" sz="1000" dirty="0">
              <a:solidFill>
                <a:schemeClr val="tx1"/>
              </a:solidFill>
              <a:latin typeface="ＭＳ 明朝"/>
              <a:ea typeface="ＭＳ 明朝"/>
              <a:cs typeface="+mj-cs"/>
            </a:endParaRPr>
          </a:p>
        </p:txBody>
      </p:sp>
      <p:sp>
        <p:nvSpPr>
          <p:cNvPr id="5" name="テキスト ボックス 4"/>
          <p:cNvSpPr txBox="1"/>
          <p:nvPr/>
        </p:nvSpPr>
        <p:spPr>
          <a:xfrm>
            <a:off x="413544" y="1058109"/>
            <a:ext cx="6120000" cy="369332"/>
          </a:xfrm>
          <a:prstGeom prst="rect">
            <a:avLst/>
          </a:prstGeom>
          <a:noFill/>
          <a:ln>
            <a:noFill/>
          </a:ln>
        </p:spPr>
        <p:txBody>
          <a:bodyPr wrap="square" lIns="0" rIns="0" rtlCol="0">
            <a:spAutoFit/>
          </a:bodyPr>
          <a:lstStyle/>
          <a:p>
            <a:pPr>
              <a:lnSpc>
                <a:spcPct val="150000"/>
              </a:lnSpc>
              <a:spcBef>
                <a:spcPct val="0"/>
              </a:spcBef>
              <a:defRPr/>
            </a:pPr>
            <a:r>
              <a:rPr lang="ja-JP" altLang="en-US" sz="1100" dirty="0">
                <a:latin typeface="ＭＳ 明朝"/>
                <a:ea typeface="ＭＳ 明朝"/>
              </a:rPr>
              <a:t>医療基礎情報</a:t>
            </a:r>
            <a:r>
              <a:rPr lang="en-US" altLang="ja-JP" sz="1100" dirty="0">
                <a:latin typeface="ＭＳ 明朝"/>
                <a:ea typeface="ＭＳ 明朝"/>
              </a:rPr>
              <a:t>(</a:t>
            </a:r>
            <a:r>
              <a:rPr lang="ja-JP" altLang="en-US" sz="1100" dirty="0">
                <a:latin typeface="ＭＳ 明朝"/>
                <a:ea typeface="ＭＳ 明朝"/>
              </a:rPr>
              <a:t>平成</a:t>
            </a:r>
            <a:r>
              <a:rPr lang="en-US" altLang="ja-JP" sz="1100" dirty="0">
                <a:latin typeface="ＭＳ 明朝"/>
                <a:ea typeface="ＭＳ 明朝"/>
              </a:rPr>
              <a:t>27</a:t>
            </a:r>
            <a:r>
              <a:rPr lang="ja-JP" altLang="en-US" sz="1100" dirty="0">
                <a:latin typeface="ＭＳ 明朝"/>
                <a:ea typeface="ＭＳ 明朝"/>
              </a:rPr>
              <a:t>年度</a:t>
            </a:r>
            <a:r>
              <a:rPr lang="en-US" altLang="ja-JP" sz="1200" dirty="0">
                <a:latin typeface="ＭＳ 明朝"/>
                <a:ea typeface="ＭＳ 明朝"/>
              </a:rPr>
              <a:t>)</a:t>
            </a:r>
          </a:p>
        </p:txBody>
      </p:sp>
      <p:sp>
        <p:nvSpPr>
          <p:cNvPr id="6" name="スライド番号プレースホルダ 9"/>
          <p:cNvSpPr>
            <a:spLocks noGrp="1"/>
          </p:cNvSpPr>
          <p:nvPr>
            <p:ph type="sldNum" sz="quarter" idx="12"/>
          </p:nvPr>
        </p:nvSpPr>
        <p:spPr>
          <a:xfrm>
            <a:off x="2628900" y="8783668"/>
            <a:ext cx="1600200" cy="485775"/>
          </a:xfrm>
        </p:spPr>
        <p:txBody>
          <a:bodyPr vert="horz" lIns="91440" tIns="45720" rIns="91440" bIns="45720" rtlCol="0" anchor="ctr"/>
          <a:lstStyle/>
          <a:p>
            <a:r>
              <a:rPr lang="en-US" altLang="ja-JP" dirty="0">
                <a:latin typeface="ＭＳ 明朝"/>
                <a:ea typeface="ＭＳ 明朝"/>
              </a:rPr>
              <a:t>6</a:t>
            </a:r>
            <a:endParaRPr lang="ja-JP" altLang="en-US" dirty="0">
              <a:latin typeface="ＭＳ 明朝"/>
              <a:ea typeface="ＭＳ 明朝"/>
            </a:endParaRPr>
          </a:p>
        </p:txBody>
      </p:sp>
      <p:sp>
        <p:nvSpPr>
          <p:cNvPr id="7" name="注釈文章 9"/>
          <p:cNvSpPr txBox="1">
            <a:spLocks noChangeAspect="1"/>
          </p:cNvSpPr>
          <p:nvPr/>
        </p:nvSpPr>
        <p:spPr>
          <a:xfrm>
            <a:off x="405004" y="7459274"/>
            <a:ext cx="6120000" cy="216256"/>
          </a:xfrm>
          <a:prstGeom prst="rect">
            <a:avLst/>
          </a:prstGeom>
          <a:noFill/>
        </p:spPr>
        <p:txBody>
          <a:bodyPr wrap="square" lIns="0" rtlCol="0">
            <a:spAutoFit/>
          </a:bodyPr>
          <a:lstStyle/>
          <a:p>
            <a:r>
              <a:rPr lang="ja-JP" altLang="en-US" sz="800" dirty="0">
                <a:latin typeface="ＭＳ 明朝"/>
                <a:ea typeface="ＭＳ 明朝"/>
              </a:rPr>
              <a:t>出典</a:t>
            </a:r>
            <a:r>
              <a:rPr lang="en-US" altLang="ja-JP" sz="800" dirty="0">
                <a:latin typeface="ＭＳ 明朝"/>
                <a:ea typeface="ＭＳ 明朝"/>
              </a:rPr>
              <a:t>:</a:t>
            </a:r>
            <a:r>
              <a:rPr lang="ja-JP" altLang="en-US" sz="800" dirty="0">
                <a:latin typeface="ＭＳ 明朝"/>
                <a:ea typeface="ＭＳ 明朝"/>
              </a:rPr>
              <a:t>国保データベース</a:t>
            </a:r>
            <a:r>
              <a:rPr lang="en-US" altLang="ja-JP" sz="800" dirty="0">
                <a:latin typeface="ＭＳ 明朝"/>
                <a:ea typeface="ＭＳ 明朝"/>
              </a:rPr>
              <a:t>(KDB)</a:t>
            </a:r>
            <a:r>
              <a:rPr lang="ja-JP" altLang="en-US" sz="800" dirty="0">
                <a:latin typeface="ＭＳ 明朝"/>
                <a:ea typeface="ＭＳ 明朝"/>
              </a:rPr>
              <a:t>システム </a:t>
            </a:r>
            <a:r>
              <a:rPr lang="en-US" altLang="ja-JP" sz="800" dirty="0">
                <a:latin typeface="ＭＳ 明朝"/>
                <a:ea typeface="ＭＳ 明朝"/>
              </a:rPr>
              <a:t>｢</a:t>
            </a:r>
            <a:r>
              <a:rPr lang="ja-JP" altLang="en-US" sz="800" dirty="0">
                <a:latin typeface="ＭＳ 明朝"/>
                <a:ea typeface="ＭＳ 明朝"/>
              </a:rPr>
              <a:t>地域の全体像の把握</a:t>
            </a:r>
            <a:r>
              <a:rPr lang="en-US" altLang="ja-JP" sz="800" dirty="0">
                <a:latin typeface="ＭＳ 明朝"/>
                <a:ea typeface="ＭＳ 明朝"/>
              </a:rPr>
              <a:t>｣</a:t>
            </a:r>
            <a:endParaRPr kumimoji="1" lang="ja-JP" altLang="en-US" sz="800" dirty="0">
              <a:latin typeface="ＭＳ 明朝"/>
              <a:ea typeface="ＭＳ 明朝"/>
            </a:endParaRPr>
          </a:p>
        </p:txBody>
      </p:sp>
      <p:graphicFrame>
        <p:nvGraphicFramePr>
          <p:cNvPr id="2" name="表 1"/>
          <p:cNvGraphicFramePr>
            <a:graphicFrameLocks noGrp="1"/>
          </p:cNvGraphicFramePr>
          <p:nvPr>
            <p:extLst>
              <p:ext uri="{D42A27DB-BD31-4B8C-83A1-F6EECF244321}">
                <p14:modId xmlns:p14="http://schemas.microsoft.com/office/powerpoint/2010/main" val="1344632986"/>
              </p:ext>
            </p:extLst>
          </p:nvPr>
        </p:nvGraphicFramePr>
        <p:xfrm>
          <a:off x="413254" y="1421996"/>
          <a:ext cx="4726052" cy="6034090"/>
        </p:xfrm>
        <a:graphic>
          <a:graphicData uri="http://schemas.openxmlformats.org/drawingml/2006/table">
            <a:tbl>
              <a:tblPr/>
              <a:tblGrid>
                <a:gridCol w="216407">
                  <a:extLst>
                    <a:ext uri="{9D8B030D-6E8A-4147-A177-3AD203B41FA5}">
                      <a16:colId xmlns="" xmlns:a16="http://schemas.microsoft.com/office/drawing/2014/main" val="20000"/>
                    </a:ext>
                  </a:extLst>
                </a:gridCol>
                <a:gridCol w="1158825">
                  <a:extLst>
                    <a:ext uri="{9D8B030D-6E8A-4147-A177-3AD203B41FA5}">
                      <a16:colId xmlns="" xmlns:a16="http://schemas.microsoft.com/office/drawing/2014/main" val="20001"/>
                    </a:ext>
                  </a:extLst>
                </a:gridCol>
                <a:gridCol w="837705">
                  <a:extLst>
                    <a:ext uri="{9D8B030D-6E8A-4147-A177-3AD203B41FA5}">
                      <a16:colId xmlns="" xmlns:a16="http://schemas.microsoft.com/office/drawing/2014/main" val="20002"/>
                    </a:ext>
                  </a:extLst>
                </a:gridCol>
                <a:gridCol w="837705">
                  <a:extLst>
                    <a:ext uri="{9D8B030D-6E8A-4147-A177-3AD203B41FA5}">
                      <a16:colId xmlns="" xmlns:a16="http://schemas.microsoft.com/office/drawing/2014/main" val="20003"/>
                    </a:ext>
                  </a:extLst>
                </a:gridCol>
                <a:gridCol w="837705">
                  <a:extLst>
                    <a:ext uri="{9D8B030D-6E8A-4147-A177-3AD203B41FA5}">
                      <a16:colId xmlns="" xmlns:a16="http://schemas.microsoft.com/office/drawing/2014/main" val="20004"/>
                    </a:ext>
                  </a:extLst>
                </a:gridCol>
                <a:gridCol w="837705">
                  <a:extLst>
                    <a:ext uri="{9D8B030D-6E8A-4147-A177-3AD203B41FA5}">
                      <a16:colId xmlns="" xmlns:a16="http://schemas.microsoft.com/office/drawing/2014/main" val="20005"/>
                    </a:ext>
                  </a:extLst>
                </a:gridCol>
              </a:tblGrid>
              <a:tr h="251188">
                <a:tc gridSpan="2">
                  <a:txBody>
                    <a:bodyPr/>
                    <a:lstStyle/>
                    <a:p>
                      <a:pPr algn="ctr"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医療項目</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ja-JP" altLang="en-US" sz="800" b="1" i="0" u="none" strike="noStrike">
                          <a:solidFill>
                            <a:srgbClr val="000000"/>
                          </a:solidFill>
                          <a:effectLst/>
                          <a:latin typeface="ＭＳ 明朝" panose="02020609040205080304" pitchFamily="17" charset="-128"/>
                          <a:ea typeface="ＭＳ 明朝" panose="02020609040205080304" pitchFamily="17" charset="-128"/>
                        </a:rPr>
                        <a:t>下野市</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県</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同規模</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国</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174436">
                <a:tc gridSpan="2">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千人当たり</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gridSpan="4">
                  <a:txBody>
                    <a:bodyPr/>
                    <a:lstStyle/>
                    <a:p>
                      <a:pPr algn="ctr"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 xmlns:a16="http://schemas.microsoft.com/office/drawing/2014/main" val="10001"/>
                  </a:ext>
                </a:extLst>
              </a:tr>
              <a:tr h="174436">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病院数</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dirty="0">
                          <a:solidFill>
                            <a:srgbClr val="000000"/>
                          </a:solidFill>
                          <a:effectLst/>
                          <a:latin typeface="ＭＳ 明朝" panose="02020609040205080304" pitchFamily="17" charset="-128"/>
                          <a:ea typeface="ＭＳ 明朝" panose="02020609040205080304" pitchFamily="17" charset="-128"/>
                        </a:rPr>
                        <a:t>0.3</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0.2</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0.3</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0.2</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174436">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診療所数</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dirty="0">
                          <a:solidFill>
                            <a:srgbClr val="000000"/>
                          </a:solidFill>
                          <a:effectLst/>
                          <a:latin typeface="ＭＳ 明朝" panose="02020609040205080304" pitchFamily="17" charset="-128"/>
                          <a:ea typeface="ＭＳ 明朝" panose="02020609040205080304" pitchFamily="17" charset="-128"/>
                        </a:rPr>
                        <a:t>3.6</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2.3</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2.7</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2.8</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174436">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病床数</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dirty="0">
                          <a:solidFill>
                            <a:srgbClr val="000000"/>
                          </a:solidFill>
                          <a:effectLst/>
                          <a:latin typeface="ＭＳ 明朝" panose="02020609040205080304" pitchFamily="17" charset="-128"/>
                          <a:ea typeface="ＭＳ 明朝" panose="02020609040205080304" pitchFamily="17" charset="-128"/>
                        </a:rPr>
                        <a:t>116.2</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35.6</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48.3</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46.1</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174436">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医師数</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dirty="0">
                          <a:solidFill>
                            <a:srgbClr val="000000"/>
                          </a:solidFill>
                          <a:effectLst/>
                          <a:latin typeface="ＭＳ 明朝" panose="02020609040205080304" pitchFamily="17" charset="-128"/>
                          <a:ea typeface="ＭＳ 明朝" panose="02020609040205080304" pitchFamily="17" charset="-128"/>
                        </a:rPr>
                        <a:t>60.9</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7.0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7.0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8.4</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174436">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外来患者数</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a:solidFill>
                            <a:srgbClr val="000000"/>
                          </a:solidFill>
                          <a:effectLst/>
                          <a:latin typeface="ＭＳ 明朝" panose="02020609040205080304" pitchFamily="17" charset="-128"/>
                          <a:ea typeface="ＭＳ 明朝" panose="02020609040205080304" pitchFamily="17" charset="-128"/>
                        </a:rPr>
                        <a:t>719.1</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651.4</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680.9</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667.5</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174436">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入院患者数</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a:solidFill>
                            <a:srgbClr val="000000"/>
                          </a:solidFill>
                          <a:effectLst/>
                          <a:latin typeface="ＭＳ 明朝" panose="02020609040205080304" pitchFamily="17" charset="-128"/>
                          <a:ea typeface="ＭＳ 明朝" panose="02020609040205080304" pitchFamily="17" charset="-128"/>
                        </a:rPr>
                        <a:t>17.2</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15.6</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19.6</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18.2</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375386">
                <a:tc>
                  <a:txBody>
                    <a:bodyPr/>
                    <a:lstStyle/>
                    <a:p>
                      <a:pPr algn="ctr"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受診率</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a:solidFill>
                            <a:srgbClr val="000000"/>
                          </a:solidFill>
                          <a:effectLst/>
                          <a:latin typeface="ＭＳ 明朝" panose="02020609040205080304" pitchFamily="17" charset="-128"/>
                          <a:ea typeface="ＭＳ 明朝" panose="02020609040205080304" pitchFamily="17" charset="-128"/>
                        </a:rPr>
                        <a:t>736.3</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667.1</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700.4</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685.7</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174436">
                <a:tc gridSpan="2">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一件当たり医療費（円）</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a:txBody>
                    <a:bodyPr/>
                    <a:lstStyle/>
                    <a:p>
                      <a:pPr algn="r" fontAlgn="ctr"/>
                      <a:r>
                        <a:rPr lang="en-US" altLang="ja-JP" sz="800" b="1" i="0" u="none" strike="noStrike">
                          <a:solidFill>
                            <a:srgbClr val="000000"/>
                          </a:solidFill>
                          <a:effectLst/>
                          <a:latin typeface="ＭＳ 明朝" panose="02020609040205080304" pitchFamily="17" charset="-128"/>
                          <a:ea typeface="ＭＳ 明朝" panose="02020609040205080304" pitchFamily="17" charset="-128"/>
                        </a:rPr>
                        <a:t>33,240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33,010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36,460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35,660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9"/>
                  </a:ext>
                </a:extLst>
              </a:tr>
              <a:tr h="174436">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一般（円）</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a:solidFill>
                            <a:srgbClr val="000000"/>
                          </a:solidFill>
                          <a:effectLst/>
                          <a:latin typeface="ＭＳ 明朝" panose="02020609040205080304" pitchFamily="17" charset="-128"/>
                          <a:ea typeface="ＭＳ 明朝" panose="02020609040205080304" pitchFamily="17" charset="-128"/>
                        </a:rPr>
                        <a:t>33,150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32,930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36,420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35,580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0"/>
                  </a:ext>
                </a:extLst>
              </a:tr>
              <a:tr h="174436">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退職（円）</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a:solidFill>
                            <a:srgbClr val="000000"/>
                          </a:solidFill>
                          <a:effectLst/>
                          <a:latin typeface="ＭＳ 明朝" panose="02020609040205080304" pitchFamily="17" charset="-128"/>
                          <a:ea typeface="ＭＳ 明朝" panose="02020609040205080304" pitchFamily="17" charset="-128"/>
                        </a:rPr>
                        <a:t>34,770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34,740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37,410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37,800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1"/>
                  </a:ext>
                </a:extLst>
              </a:tr>
              <a:tr h="174436">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後期（円）</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a:solidFill>
                            <a:srgbClr val="000000"/>
                          </a:solidFill>
                          <a:effectLst/>
                          <a:latin typeface="ＭＳ 明朝" panose="02020609040205080304" pitchFamily="17" charset="-128"/>
                          <a:ea typeface="ＭＳ 明朝" panose="02020609040205080304" pitchFamily="17" charset="-128"/>
                        </a:rPr>
                        <a:t>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2"/>
                  </a:ext>
                </a:extLst>
              </a:tr>
              <a:tr h="174436">
                <a:tc gridSpan="2">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外来</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kumimoji="1" lang="ja-JP" altLang="en-US"/>
                    </a:p>
                  </a:txBody>
                  <a:tcPr/>
                </a:tc>
                <a:tc>
                  <a:txBody>
                    <a:bodyPr/>
                    <a:lstStyle/>
                    <a:p>
                      <a:pPr algn="r" fontAlgn="ctr"/>
                      <a:endParaRPr lang="ja-JP" altLang="en-US" sz="800" b="0" i="0" u="none" strike="noStrike">
                        <a:solidFill>
                          <a:srgbClr val="000000"/>
                        </a:solidFill>
                        <a:effectLst/>
                        <a:latin typeface="ＭＳ 明朝" panose="02020609040205080304" pitchFamily="17" charset="-128"/>
                        <a:ea typeface="ＭＳ 明朝" panose="02020609040205080304" pitchFamily="17" charset="-128"/>
                      </a:endParaRPr>
                    </a:p>
                  </a:txBody>
                  <a:tcPr marL="6977" marR="6977" marT="69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ja-JP" altLang="en-US" sz="800" b="0" i="0" u="none" strike="noStrike">
                        <a:solidFill>
                          <a:srgbClr val="000000"/>
                        </a:solidFill>
                        <a:effectLst/>
                        <a:latin typeface="ＭＳ 明朝" panose="02020609040205080304" pitchFamily="17" charset="-128"/>
                        <a:ea typeface="ＭＳ 明朝" panose="02020609040205080304" pitchFamily="17" charset="-128"/>
                      </a:endParaRPr>
                    </a:p>
                  </a:txBody>
                  <a:tcPr marL="6977" marR="6977" marT="69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ja-JP" altLang="en-US" sz="800" b="0" i="0" u="none" strike="noStrike" dirty="0">
                        <a:solidFill>
                          <a:srgbClr val="000000"/>
                        </a:solidFill>
                        <a:effectLst/>
                        <a:latin typeface="ＭＳ 明朝" panose="02020609040205080304" pitchFamily="17" charset="-128"/>
                        <a:ea typeface="ＭＳ 明朝" panose="02020609040205080304" pitchFamily="17" charset="-128"/>
                      </a:endParaRPr>
                    </a:p>
                  </a:txBody>
                  <a:tcPr marL="6977" marR="6977" marT="69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3"/>
                  </a:ext>
                </a:extLst>
              </a:tr>
              <a:tr h="174436">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外来費用の割合</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a:solidFill>
                            <a:srgbClr val="000000"/>
                          </a:solidFill>
                          <a:effectLst/>
                          <a:latin typeface="ＭＳ 明朝" panose="02020609040205080304" pitchFamily="17" charset="-128"/>
                          <a:ea typeface="ＭＳ 明朝" panose="02020609040205080304" pitchFamily="17" charset="-128"/>
                        </a:rPr>
                        <a:t>63.7%</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63.5%</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60.2%</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60.8%</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4"/>
                  </a:ext>
                </a:extLst>
              </a:tr>
              <a:tr h="174436">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外来受診率</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a:solidFill>
                            <a:srgbClr val="000000"/>
                          </a:solidFill>
                          <a:effectLst/>
                          <a:latin typeface="ＭＳ 明朝" panose="02020609040205080304" pitchFamily="17" charset="-128"/>
                          <a:ea typeface="ＭＳ 明朝" panose="02020609040205080304" pitchFamily="17" charset="-128"/>
                        </a:rPr>
                        <a:t>719.1</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651.4</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680.9</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667.5</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5"/>
                  </a:ext>
                </a:extLst>
              </a:tr>
              <a:tr h="174436">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一件当たり医療費（人）</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a:solidFill>
                            <a:srgbClr val="000000"/>
                          </a:solidFill>
                          <a:effectLst/>
                          <a:latin typeface="ＭＳ 明朝" panose="02020609040205080304" pitchFamily="17" charset="-128"/>
                          <a:ea typeface="ＭＳ 明朝" panose="02020609040205080304" pitchFamily="17" charset="-128"/>
                        </a:rPr>
                        <a:t>21,670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21,460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22,580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22,280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6"/>
                  </a:ext>
                </a:extLst>
              </a:tr>
              <a:tr h="174436">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一人当たり医療費（人）</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a:solidFill>
                            <a:srgbClr val="000000"/>
                          </a:solidFill>
                          <a:effectLst/>
                          <a:latin typeface="ＭＳ 明朝" panose="02020609040205080304" pitchFamily="17" charset="-128"/>
                          <a:ea typeface="ＭＳ 明朝" panose="02020609040205080304" pitchFamily="17" charset="-128"/>
                        </a:rPr>
                        <a:t>15,580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13,980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15,370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14,870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7"/>
                  </a:ext>
                </a:extLst>
              </a:tr>
              <a:tr h="174436">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一日当たり医療費（人）</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a:solidFill>
                            <a:srgbClr val="000000"/>
                          </a:solidFill>
                          <a:effectLst/>
                          <a:latin typeface="ＭＳ 明朝" panose="02020609040205080304" pitchFamily="17" charset="-128"/>
                          <a:ea typeface="ＭＳ 明朝" panose="02020609040205080304" pitchFamily="17" charset="-128"/>
                        </a:rPr>
                        <a:t>14,000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13,870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14,250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14,000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8"/>
                  </a:ext>
                </a:extLst>
              </a:tr>
              <a:tr h="174436">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一件当たり受診回数</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a:solidFill>
                            <a:srgbClr val="000000"/>
                          </a:solidFill>
                          <a:effectLst/>
                          <a:latin typeface="ＭＳ 明朝" panose="02020609040205080304" pitchFamily="17" charset="-128"/>
                          <a:ea typeface="ＭＳ 明朝" panose="02020609040205080304" pitchFamily="17" charset="-128"/>
                        </a:rPr>
                        <a:t>1.5</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1.5</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1.6</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1.6</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9"/>
                  </a:ext>
                </a:extLst>
              </a:tr>
              <a:tr h="174436">
                <a:tc gridSpan="2">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入院</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kumimoji="1" lang="ja-JP" altLang="en-US"/>
                    </a:p>
                  </a:txBody>
                  <a:tcPr/>
                </a:tc>
                <a:tc>
                  <a:txBody>
                    <a:bodyPr/>
                    <a:lstStyle/>
                    <a:p>
                      <a:pPr algn="r" fontAlgn="ctr"/>
                      <a:endParaRPr lang="ja-JP" altLang="en-US" sz="800" b="0" i="0" u="none" strike="noStrike">
                        <a:solidFill>
                          <a:srgbClr val="000000"/>
                        </a:solidFill>
                        <a:effectLst/>
                        <a:latin typeface="ＭＳ 明朝" panose="02020609040205080304" pitchFamily="17" charset="-128"/>
                        <a:ea typeface="ＭＳ 明朝" panose="02020609040205080304" pitchFamily="17" charset="-128"/>
                      </a:endParaRPr>
                    </a:p>
                  </a:txBody>
                  <a:tcPr marL="6977" marR="6977" marT="69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ja-JP" altLang="en-US" sz="800" b="0" i="0" u="none" strike="noStrike">
                        <a:solidFill>
                          <a:srgbClr val="000000"/>
                        </a:solidFill>
                        <a:effectLst/>
                        <a:latin typeface="ＭＳ 明朝" panose="02020609040205080304" pitchFamily="17" charset="-128"/>
                        <a:ea typeface="ＭＳ 明朝" panose="02020609040205080304" pitchFamily="17" charset="-128"/>
                      </a:endParaRPr>
                    </a:p>
                  </a:txBody>
                  <a:tcPr marL="6977" marR="6977" marT="69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ja-JP" altLang="en-US" sz="800" b="0" i="0" u="none" strike="noStrike" dirty="0">
                        <a:solidFill>
                          <a:srgbClr val="000000"/>
                        </a:solidFill>
                        <a:effectLst/>
                        <a:latin typeface="ＭＳ 明朝" panose="02020609040205080304" pitchFamily="17" charset="-128"/>
                        <a:ea typeface="ＭＳ 明朝" panose="02020609040205080304" pitchFamily="17" charset="-128"/>
                      </a:endParaRPr>
                    </a:p>
                  </a:txBody>
                  <a:tcPr marL="6977" marR="6977" marT="69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0"/>
                  </a:ext>
                </a:extLst>
              </a:tr>
              <a:tr h="174436">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入院費用の割合</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a:solidFill>
                            <a:srgbClr val="000000"/>
                          </a:solidFill>
                          <a:effectLst/>
                          <a:latin typeface="ＭＳ 明朝" panose="02020609040205080304" pitchFamily="17" charset="-128"/>
                          <a:ea typeface="ＭＳ 明朝" panose="02020609040205080304" pitchFamily="17" charset="-128"/>
                        </a:rPr>
                        <a:t>36.3%</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36.5%</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39.8%</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39.2%</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1"/>
                  </a:ext>
                </a:extLst>
              </a:tr>
              <a:tr h="174436">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入院率</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a:solidFill>
                            <a:srgbClr val="000000"/>
                          </a:solidFill>
                          <a:effectLst/>
                          <a:latin typeface="ＭＳ 明朝" panose="02020609040205080304" pitchFamily="17" charset="-128"/>
                          <a:ea typeface="ＭＳ 明朝" panose="02020609040205080304" pitchFamily="17" charset="-128"/>
                        </a:rPr>
                        <a:t>17.2</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15.6</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19.6</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18.2</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2"/>
                  </a:ext>
                </a:extLst>
              </a:tr>
              <a:tr h="174436">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一件当たり医療費（円）</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a:solidFill>
                            <a:srgbClr val="000000"/>
                          </a:solidFill>
                          <a:effectLst/>
                          <a:latin typeface="ＭＳ 明朝" panose="02020609040205080304" pitchFamily="17" charset="-128"/>
                          <a:ea typeface="ＭＳ 明朝" panose="02020609040205080304" pitchFamily="17" charset="-128"/>
                        </a:rPr>
                        <a:t>515,780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514,110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519,100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527,160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3"/>
                  </a:ext>
                </a:extLst>
              </a:tr>
              <a:tr h="174436">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一人当たり医療費（円）</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a:solidFill>
                            <a:srgbClr val="000000"/>
                          </a:solidFill>
                          <a:effectLst/>
                          <a:latin typeface="ＭＳ 明朝" panose="02020609040205080304" pitchFamily="17" charset="-128"/>
                          <a:ea typeface="ＭＳ 明朝" panose="02020609040205080304" pitchFamily="17" charset="-128"/>
                        </a:rPr>
                        <a:t>8,890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8,040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10,170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9,580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4"/>
                  </a:ext>
                </a:extLst>
              </a:tr>
              <a:tr h="174436">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一日当たり医療費（円）</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dirty="0">
                          <a:solidFill>
                            <a:srgbClr val="000000"/>
                          </a:solidFill>
                          <a:effectLst/>
                          <a:latin typeface="ＭＳ 明朝" panose="02020609040205080304" pitchFamily="17" charset="-128"/>
                          <a:ea typeface="ＭＳ 明朝" panose="02020609040205080304" pitchFamily="17" charset="-128"/>
                        </a:rPr>
                        <a:t>31,840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32,650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31,990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33,570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5"/>
                  </a:ext>
                </a:extLst>
              </a:tr>
              <a:tr h="174436">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一件当たり在院日数</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dirty="0">
                          <a:solidFill>
                            <a:srgbClr val="000000"/>
                          </a:solidFill>
                          <a:effectLst/>
                          <a:latin typeface="ＭＳ 明朝" panose="02020609040205080304" pitchFamily="17" charset="-128"/>
                          <a:ea typeface="ＭＳ 明朝" panose="02020609040205080304" pitchFamily="17" charset="-128"/>
                        </a:rPr>
                        <a:t>16.2</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15.7</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16.2</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15.7</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6"/>
                  </a:ext>
                </a:extLst>
              </a:tr>
              <a:tr h="174436">
                <a:tc gridSpan="2">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歯科</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kumimoji="1" lang="ja-JP" altLang="en-US"/>
                    </a:p>
                  </a:txBody>
                  <a:tcPr/>
                </a:tc>
                <a:tc>
                  <a:txBody>
                    <a:bodyPr/>
                    <a:lstStyle/>
                    <a:p>
                      <a:pPr algn="r" fontAlgn="ctr"/>
                      <a:endParaRPr lang="ja-JP" altLang="en-US" sz="800" b="0" i="0" u="none" strike="noStrike">
                        <a:solidFill>
                          <a:srgbClr val="000000"/>
                        </a:solidFill>
                        <a:effectLst/>
                        <a:latin typeface="ＭＳ 明朝" panose="02020609040205080304" pitchFamily="17" charset="-128"/>
                        <a:ea typeface="ＭＳ 明朝" panose="02020609040205080304" pitchFamily="17" charset="-128"/>
                      </a:endParaRPr>
                    </a:p>
                  </a:txBody>
                  <a:tcPr marL="6977" marR="6977" marT="69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ja-JP" altLang="en-US" sz="800" b="0" i="0" u="none" strike="noStrike" dirty="0">
                        <a:solidFill>
                          <a:srgbClr val="000000"/>
                        </a:solidFill>
                        <a:effectLst/>
                        <a:latin typeface="ＭＳ 明朝" panose="02020609040205080304" pitchFamily="17" charset="-128"/>
                        <a:ea typeface="ＭＳ 明朝" panose="02020609040205080304" pitchFamily="17" charset="-128"/>
                      </a:endParaRPr>
                    </a:p>
                  </a:txBody>
                  <a:tcPr marL="6977" marR="6977" marT="69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ja-JP" altLang="en-US" sz="800" b="0" i="0" u="none" strike="noStrike" dirty="0">
                        <a:solidFill>
                          <a:srgbClr val="000000"/>
                        </a:solidFill>
                        <a:effectLst/>
                        <a:latin typeface="ＭＳ 明朝" panose="02020609040205080304" pitchFamily="17" charset="-128"/>
                        <a:ea typeface="ＭＳ 明朝" panose="02020609040205080304" pitchFamily="17" charset="-128"/>
                      </a:endParaRPr>
                    </a:p>
                  </a:txBody>
                  <a:tcPr marL="6977" marR="6977" marT="6977"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7"/>
                  </a:ext>
                </a:extLst>
              </a:tr>
              <a:tr h="174436">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外来受診率</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dirty="0">
                          <a:solidFill>
                            <a:srgbClr val="000000"/>
                          </a:solidFill>
                          <a:effectLst/>
                          <a:latin typeface="ＭＳ 明朝" panose="02020609040205080304" pitchFamily="17" charset="-128"/>
                          <a:ea typeface="ＭＳ 明朝" panose="02020609040205080304" pitchFamily="17" charset="-128"/>
                        </a:rPr>
                        <a:t>143.3</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124.2</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142.5</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143.2</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8"/>
                  </a:ext>
                </a:extLst>
              </a:tr>
              <a:tr h="174436">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一件当たり医療費（円）</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dirty="0">
                          <a:solidFill>
                            <a:srgbClr val="000000"/>
                          </a:solidFill>
                          <a:effectLst/>
                          <a:latin typeface="ＭＳ 明朝" panose="02020609040205080304" pitchFamily="17" charset="-128"/>
                          <a:ea typeface="ＭＳ 明朝" panose="02020609040205080304" pitchFamily="17" charset="-128"/>
                        </a:rPr>
                        <a:t>11,540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12,190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12,930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13,020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9"/>
                  </a:ext>
                </a:extLst>
              </a:tr>
              <a:tr h="174436">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一人当たり医療費（円）</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a:solidFill>
                            <a:srgbClr val="000000"/>
                          </a:solidFill>
                          <a:effectLst/>
                          <a:latin typeface="ＭＳ 明朝" panose="02020609040205080304" pitchFamily="17" charset="-128"/>
                          <a:ea typeface="ＭＳ 明朝" panose="02020609040205080304" pitchFamily="17" charset="-128"/>
                        </a:rPr>
                        <a:t>1,650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1,510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1,840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1,860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30"/>
                  </a:ext>
                </a:extLst>
              </a:tr>
              <a:tr h="174436">
                <a:tc>
                  <a:txBody>
                    <a:bodyPr/>
                    <a:lstStyle/>
                    <a:p>
                      <a:pPr algn="l" fontAlgn="ctr"/>
                      <a:r>
                        <a:rPr lang="ja-JP" altLang="en-US" sz="800" b="0" i="0" u="none" strike="noStrike">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一日当たり医療費（円）</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a:solidFill>
                            <a:srgbClr val="000000"/>
                          </a:solidFill>
                          <a:effectLst/>
                          <a:latin typeface="ＭＳ 明朝" panose="02020609040205080304" pitchFamily="17" charset="-128"/>
                          <a:ea typeface="ＭＳ 明朝" panose="02020609040205080304" pitchFamily="17" charset="-128"/>
                        </a:rPr>
                        <a:t>5,750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6,250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6,650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6,730</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31"/>
                  </a:ext>
                </a:extLst>
              </a:tr>
              <a:tr h="174436">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　</a:t>
                      </a:r>
                    </a:p>
                  </a:txBody>
                  <a:tcPr marL="6977" marR="6977" marT="6977"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effectLst/>
                          <a:latin typeface="ＭＳ 明朝" panose="02020609040205080304" pitchFamily="17" charset="-128"/>
                          <a:ea typeface="ＭＳ 明朝" panose="02020609040205080304" pitchFamily="17" charset="-128"/>
                        </a:rPr>
                        <a:t>一件当たり受診回数</a:t>
                      </a:r>
                    </a:p>
                  </a:txBody>
                  <a:tcPr marL="6977" marR="6977" marT="697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1" i="0" u="none" strike="noStrike" dirty="0">
                          <a:solidFill>
                            <a:srgbClr val="000000"/>
                          </a:solidFill>
                          <a:effectLst/>
                          <a:latin typeface="ＭＳ 明朝" panose="02020609040205080304" pitchFamily="17" charset="-128"/>
                          <a:ea typeface="ＭＳ 明朝" panose="02020609040205080304" pitchFamily="17" charset="-128"/>
                        </a:rPr>
                        <a:t>2.0 </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2.0 </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ＭＳ 明朝" panose="02020609040205080304" pitchFamily="17" charset="-128"/>
                          <a:ea typeface="ＭＳ 明朝" panose="02020609040205080304" pitchFamily="17" charset="-128"/>
                        </a:rPr>
                        <a:t>1.9 </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dirty="0">
                          <a:solidFill>
                            <a:srgbClr val="000000"/>
                          </a:solidFill>
                          <a:effectLst/>
                          <a:latin typeface="ＭＳ 明朝" panose="02020609040205080304" pitchFamily="17" charset="-128"/>
                          <a:ea typeface="ＭＳ 明朝" panose="02020609040205080304" pitchFamily="17" charset="-128"/>
                        </a:rPr>
                        <a:t>1.9 </a:t>
                      </a:r>
                    </a:p>
                  </a:txBody>
                  <a:tcPr marL="6977" marR="6977" marT="697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32"/>
                  </a:ext>
                </a:extLst>
              </a:tr>
            </a:tbl>
          </a:graphicData>
        </a:graphic>
      </p:graphicFrame>
      <p:sp>
        <p:nvSpPr>
          <p:cNvPr id="10" name="テキスト ボックス 9"/>
          <p:cNvSpPr txBox="1"/>
          <p:nvPr/>
        </p:nvSpPr>
        <p:spPr>
          <a:xfrm>
            <a:off x="392377" y="7854751"/>
            <a:ext cx="4955203" cy="276999"/>
          </a:xfrm>
          <a:prstGeom prst="rect">
            <a:avLst/>
          </a:prstGeom>
          <a:noFill/>
        </p:spPr>
        <p:txBody>
          <a:bodyPr wrap="none" rtlCol="0">
            <a:spAutoFit/>
          </a:bodyPr>
          <a:lstStyle/>
          <a:p>
            <a:r>
              <a:rPr lang="ja-JP" altLang="en-US" sz="1200" dirty="0">
                <a:latin typeface="ＭＳ 明朝" panose="02020609040205080304" pitchFamily="17" charset="-128"/>
                <a:ea typeface="ＭＳ 明朝" panose="02020609040205080304" pitchFamily="17" charset="-128"/>
              </a:rPr>
              <a:t>県・同規模・国と比較して、本市では、歯科医療費が比較的少ない。</a:t>
            </a:r>
            <a:endParaRPr kumimoji="1" lang="ja-JP" altLang="en-US" sz="1200"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2591289207"/>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1857" y="3714857"/>
            <a:ext cx="1714286" cy="1714286"/>
          </a:xfrm>
          <a:prstGeom prst="rect">
            <a:avLst/>
          </a:prstGeom>
        </p:spPr>
      </p:pic>
    </p:spTree>
    <p:extLst>
      <p:ext uri="{BB962C8B-B14F-4D97-AF65-F5344CB8AC3E}">
        <p14:creationId xmlns:p14="http://schemas.microsoft.com/office/powerpoint/2010/main" val="924068783"/>
      </p:ext>
    </p:extLst>
  </p:cSld>
  <p:clrMapOvr>
    <a:masterClrMapping/>
  </p:clrMapOvr>
  <p:timing>
    <p:tnLst>
      <p:par>
        <p:cTn id="1" dur="indefinite" restart="never" nodeType="tmRoot"/>
      </p:par>
    </p:tnLst>
  </p:timing>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スパイス">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37913</TotalTime>
  <Words>14611</Words>
  <Application>Microsoft Office PowerPoint</Application>
  <PresentationFormat>画面に合わせる (4:3)</PresentationFormat>
  <Paragraphs>3327</Paragraphs>
  <Slides>90</Slides>
  <Notes>11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90</vt:i4>
      </vt:variant>
    </vt:vector>
  </HeadingPairs>
  <TitlesOfParts>
    <vt:vector size="100" baseType="lpstr">
      <vt:lpstr>Century Schoolbook</vt:lpstr>
      <vt:lpstr>HGｺﾞｼｯｸM</vt:lpstr>
      <vt:lpstr>ＭＳ Ｐゴシック</vt:lpstr>
      <vt:lpstr>ＭＳ Ｐ明朝</vt:lpstr>
      <vt:lpstr>ＭＳ 明朝</vt:lpstr>
      <vt:lpstr>新細明體</vt:lpstr>
      <vt:lpstr>Arial</vt:lpstr>
      <vt:lpstr>Calibri</vt:lpstr>
      <vt:lpstr>Times New Roman</vt:lpstr>
      <vt:lpstr>デザインの設定</vt:lpstr>
      <vt:lpstr>下野市国民健康保険 データヘルス計画</vt:lpstr>
      <vt:lpstr>PowerPoint プレゼンテーション</vt:lpstr>
      <vt:lpstr>PowerPoint プレゼンテーション</vt:lpstr>
      <vt:lpstr>　Ⅰ.計画の策定にあたって</vt:lpstr>
      <vt:lpstr>PowerPoint プレゼンテーション</vt:lpstr>
      <vt:lpstr>PowerPoint プレゼンテーション</vt:lpstr>
      <vt:lpstr>（1）死亡数・性・死因（簡単分類）別状況　 下野市・栃木県・全国比較（平成26年度）</vt:lpstr>
      <vt:lpstr>（２）主要死因別標準化死亡比（SMR）</vt:lpstr>
      <vt:lpstr>PowerPoint プレゼンテーション</vt:lpstr>
      <vt:lpstr>PowerPoint プレゼンテーション</vt:lpstr>
      <vt:lpstr>PowerPoint プレゼンテーション</vt:lpstr>
      <vt:lpstr>（3）医療費の県内比較 　国民健康保険　受診率・被保険者1人当たりの診療費・レセプト1件当たりの診療費　　　　　　　　　　　　　　＜平成27年6月審査分　国民健康保険疾病分類統計表より＞</vt:lpstr>
      <vt:lpstr>（4）生活習慣病が占める費用額の割合の県内比較   国民健康保険　がん・生活習慣病・その他の費用額の割合（平成26年5月診療分）</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(10)高齢者の県内比較 　人口に占める高齢者割合と１人当たり医療費との関係（平成27年度）</vt:lpstr>
      <vt:lpstr>PowerPoint プレゼンテーション</vt:lpstr>
      <vt:lpstr>PowerPoint プレゼンテーション</vt:lpstr>
      <vt:lpstr>介護の原因となる疾患の割合【下野市　地区別】</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※資料：ＫＤＢシステム「健診・医療・介護データからみる地域の健康課題」（平成27年度）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2017-03-17T02:25:40Z</cp:lastPrinted>
  <dcterms:created xsi:type="dcterms:W3CDTF">2012-08-31T02:19:12Z</dcterms:created>
  <dcterms:modified xsi:type="dcterms:W3CDTF">2017-04-17T06:42:20Z</dcterms:modified>
</cp:coreProperties>
</file>