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199313" cy="1033145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152" y="-20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690819"/>
            <a:ext cx="6119416" cy="3596875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5426403"/>
            <a:ext cx="5399485" cy="2494375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372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15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575691"/>
            <a:ext cx="6209407" cy="4297595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6913943"/>
            <a:ext cx="6209407" cy="2260004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653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750270"/>
            <a:ext cx="3059708" cy="65552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750270"/>
            <a:ext cx="3059708" cy="65552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012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550056"/>
            <a:ext cx="6209407" cy="199693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532641"/>
            <a:ext cx="3045646" cy="1241208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773849"/>
            <a:ext cx="3045646" cy="55507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532641"/>
            <a:ext cx="3060646" cy="1241208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773849"/>
            <a:ext cx="3060646" cy="55507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376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741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154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88763"/>
            <a:ext cx="2321966" cy="2410672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487540"/>
            <a:ext cx="3644652" cy="7342026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099435"/>
            <a:ext cx="2321966" cy="5742087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466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88763"/>
            <a:ext cx="2321966" cy="2410672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487540"/>
            <a:ext cx="3644652" cy="7342026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099435"/>
            <a:ext cx="2321966" cy="5742087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59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4091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550054"/>
            <a:ext cx="1552352" cy="875542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550054"/>
            <a:ext cx="4567064" cy="875542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486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550056"/>
            <a:ext cx="6209407" cy="199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2750270"/>
            <a:ext cx="6209407" cy="6555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9575726"/>
            <a:ext cx="1619845" cy="550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B4A2A-9106-401F-BD72-51F7CF76ADD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9575726"/>
            <a:ext cx="2429768" cy="550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9575726"/>
            <a:ext cx="1619845" cy="550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5A3BF-7AA9-4CCA-9570-EDF557FC2F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35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kumimoji="1"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2D9719DF-CFB9-4AAE-9DD1-F3349368C3CE}"/>
              </a:ext>
            </a:extLst>
          </p:cNvPr>
          <p:cNvSpPr/>
          <p:nvPr/>
        </p:nvSpPr>
        <p:spPr>
          <a:xfrm>
            <a:off x="0" y="8936494"/>
            <a:ext cx="7199313" cy="13949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EFF22DE-228C-4417-AF7B-25D00BF79FC3}"/>
              </a:ext>
            </a:extLst>
          </p:cNvPr>
          <p:cNvGrpSpPr/>
          <p:nvPr/>
        </p:nvGrpSpPr>
        <p:grpSpPr>
          <a:xfrm>
            <a:off x="4056719" y="2539858"/>
            <a:ext cx="3320370" cy="3200876"/>
            <a:chOff x="4003416" y="3521156"/>
            <a:chExt cx="3320370" cy="3200876"/>
          </a:xfrm>
        </p:grpSpPr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B6E2116B-9ED2-4BAC-828D-23A1800B3114}"/>
                </a:ext>
              </a:extLst>
            </p:cNvPr>
            <p:cNvSpPr/>
            <p:nvPr/>
          </p:nvSpPr>
          <p:spPr>
            <a:xfrm>
              <a:off x="4003416" y="3521156"/>
              <a:ext cx="3200876" cy="320087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C00D6DF-CA4F-4478-9B80-B229A8584898}"/>
                </a:ext>
              </a:extLst>
            </p:cNvPr>
            <p:cNvSpPr txBox="1"/>
            <p:nvPr/>
          </p:nvSpPr>
          <p:spPr>
            <a:xfrm>
              <a:off x="4155132" y="4008006"/>
              <a:ext cx="30124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800" u="sng" dirty="0"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業務内容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13ED7027-060B-4E73-90CD-4503E39C9481}"/>
                </a:ext>
              </a:extLst>
            </p:cNvPr>
            <p:cNvSpPr txBox="1"/>
            <p:nvPr/>
          </p:nvSpPr>
          <p:spPr>
            <a:xfrm>
              <a:off x="4057731" y="4677442"/>
              <a:ext cx="3266055" cy="1083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kumimoji="1" lang="ja-JP" altLang="en-US" dirty="0"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・講座の企画運営</a:t>
              </a:r>
              <a:endParaRPr kumimoji="1"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  <a:p>
              <a:pPr>
                <a:lnSpc>
                  <a:spcPts val="2700"/>
                </a:lnSpc>
              </a:pPr>
              <a:r>
                <a:rPr kumimoji="1" lang="ja-JP" altLang="en-US" dirty="0"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・自主サークルの活動支援</a:t>
              </a:r>
              <a:endParaRPr kumimoji="1"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  <a:p>
              <a:pPr>
                <a:lnSpc>
                  <a:spcPts val="2700"/>
                </a:lnSpc>
              </a:pPr>
              <a:r>
                <a:rPr kumimoji="1" lang="ja-JP" altLang="en-US" dirty="0"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・窓口対応</a:t>
              </a:r>
              <a:r>
                <a:rPr kumimoji="1" lang="ja-JP" altLang="en-US" sz="1200" dirty="0"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（施設の予約受付等）等</a:t>
              </a:r>
              <a:endPara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5D13BDB-2B87-43DF-B818-C03A3AC519A4}"/>
              </a:ext>
            </a:extLst>
          </p:cNvPr>
          <p:cNvSpPr txBox="1"/>
          <p:nvPr/>
        </p:nvSpPr>
        <p:spPr>
          <a:xfrm>
            <a:off x="47058" y="8929114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◆お申込み・問い合わせ先◆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FADB418-7983-44B2-9ADC-AC3A2BEE004D}"/>
              </a:ext>
            </a:extLst>
          </p:cNvPr>
          <p:cNvSpPr txBox="1"/>
          <p:nvPr/>
        </p:nvSpPr>
        <p:spPr>
          <a:xfrm>
            <a:off x="47058" y="9248718"/>
            <a:ext cx="6810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下野市教育委員会事務局 生涯学習文化課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E22F329-18AD-409E-8455-C4980581527F}"/>
              </a:ext>
            </a:extLst>
          </p:cNvPr>
          <p:cNvSpPr txBox="1"/>
          <p:nvPr/>
        </p:nvSpPr>
        <p:spPr>
          <a:xfrm>
            <a:off x="121426" y="9798098"/>
            <a:ext cx="3127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☎</a:t>
            </a:r>
            <a:r>
              <a:rPr kumimoji="1" lang="en-US" altLang="ja-JP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0285-32-8919</a:t>
            </a:r>
            <a:endParaRPr kumimoji="1" lang="ja-JP" altLang="en-US" sz="28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4E31642-A612-4D10-AD54-F5A1FFF9D71B}"/>
              </a:ext>
            </a:extLst>
          </p:cNvPr>
          <p:cNvSpPr txBox="1"/>
          <p:nvPr/>
        </p:nvSpPr>
        <p:spPr>
          <a:xfrm>
            <a:off x="121426" y="9613318"/>
            <a:ext cx="28023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〒</a:t>
            </a:r>
            <a:r>
              <a:rPr kumimoji="1" lang="en-US" altLang="ja-JP" sz="1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329-0492 </a:t>
            </a:r>
            <a:r>
              <a:rPr kumimoji="1" lang="ja-JP" altLang="en-US" sz="1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下野市笹原</a:t>
            </a:r>
            <a:r>
              <a:rPr kumimoji="1" lang="en-US" altLang="ja-JP" sz="1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26</a:t>
            </a:r>
            <a:r>
              <a:rPr kumimoji="1" lang="ja-JP" altLang="en-US" sz="1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番地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F639745-8681-4B9C-9D93-B34D1AF44815}"/>
              </a:ext>
            </a:extLst>
          </p:cNvPr>
          <p:cNvSpPr txBox="1"/>
          <p:nvPr/>
        </p:nvSpPr>
        <p:spPr>
          <a:xfrm>
            <a:off x="4042373" y="9866082"/>
            <a:ext cx="27687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※</a:t>
            </a:r>
            <a:r>
              <a:rPr kumimoji="1" lang="ja-JP" altLang="en-US" sz="1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詳細は、募集要項や市</a:t>
            </a:r>
            <a:r>
              <a:rPr kumimoji="1" lang="en-US" altLang="ja-JP" sz="1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HP</a:t>
            </a:r>
            <a:r>
              <a:rPr kumimoji="1" lang="ja-JP" altLang="en-US" sz="1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、</a:t>
            </a:r>
            <a:endParaRPr kumimoji="1" lang="en-US" altLang="ja-JP" sz="11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kumimoji="1" lang="ja-JP" altLang="en-US" sz="1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広報しもつけ</a:t>
            </a:r>
            <a:r>
              <a:rPr kumimoji="1" lang="en-US" altLang="ja-JP" sz="1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(11</a:t>
            </a:r>
            <a:r>
              <a:rPr kumimoji="1" lang="ja-JP" altLang="en-US" sz="1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月号</a:t>
            </a:r>
            <a:r>
              <a:rPr kumimoji="1" lang="en-US" altLang="ja-JP" sz="1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r>
              <a:rPr kumimoji="1" lang="ja-JP" altLang="en-US" sz="1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をご覧ください。</a:t>
            </a:r>
          </a:p>
        </p:txBody>
      </p: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078AABFF-57D5-43B7-AEFF-E698E5794C3E}"/>
              </a:ext>
            </a:extLst>
          </p:cNvPr>
          <p:cNvGrpSpPr/>
          <p:nvPr/>
        </p:nvGrpSpPr>
        <p:grpSpPr>
          <a:xfrm>
            <a:off x="3644536" y="6531645"/>
            <a:ext cx="3492000" cy="1087611"/>
            <a:chOff x="31006" y="4316837"/>
            <a:chExt cx="3492000" cy="1087611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04AA2B5-48D0-4E8D-BFC5-6CC72DC16F58}"/>
                </a:ext>
              </a:extLst>
            </p:cNvPr>
            <p:cNvSpPr txBox="1"/>
            <p:nvPr/>
          </p:nvSpPr>
          <p:spPr>
            <a:xfrm>
              <a:off x="293503" y="4758117"/>
              <a:ext cx="32008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令和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9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年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4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月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1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日</a:t>
              </a:r>
              <a:endParaRPr kumimoji="1"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    ～令和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10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年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3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月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31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日</a:t>
              </a:r>
            </a:p>
          </p:txBody>
        </p: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A28F9FAC-BDD1-4812-A87E-E54F6CA91412}"/>
                </a:ext>
              </a:extLst>
            </p:cNvPr>
            <p:cNvGrpSpPr/>
            <p:nvPr/>
          </p:nvGrpSpPr>
          <p:grpSpPr>
            <a:xfrm>
              <a:off x="31006" y="4316837"/>
              <a:ext cx="3492000" cy="360000"/>
              <a:chOff x="2954343" y="5286002"/>
              <a:chExt cx="3492000" cy="360000"/>
            </a:xfrm>
          </p:grpSpPr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DCCD1918-B0E1-40C9-A9AC-B36333CC6F93}"/>
                  </a:ext>
                </a:extLst>
              </p:cNvPr>
              <p:cNvSpPr/>
              <p:nvPr/>
            </p:nvSpPr>
            <p:spPr>
              <a:xfrm>
                <a:off x="2954343" y="5286002"/>
                <a:ext cx="3492000" cy="36000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 dirty="0"/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9C2CE04-3AF3-41CF-8367-C8F03F438E21}"/>
                  </a:ext>
                </a:extLst>
              </p:cNvPr>
              <p:cNvSpPr txBox="1"/>
              <p:nvPr/>
            </p:nvSpPr>
            <p:spPr>
              <a:xfrm>
                <a:off x="4091843" y="5302796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 b="1" dirty="0">
                    <a:solidFill>
                      <a:schemeClr val="bg1"/>
                    </a:solidFill>
                    <a:latin typeface="+mn-ea"/>
                  </a:rPr>
                  <a:t>任用期間</a:t>
                </a:r>
              </a:p>
            </p:txBody>
          </p:sp>
        </p:grp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532879A5-8877-4089-9578-4374673A5923}"/>
              </a:ext>
            </a:extLst>
          </p:cNvPr>
          <p:cNvGrpSpPr/>
          <p:nvPr/>
        </p:nvGrpSpPr>
        <p:grpSpPr>
          <a:xfrm>
            <a:off x="7444" y="4231738"/>
            <a:ext cx="3573834" cy="1028503"/>
            <a:chOff x="3582803" y="5790645"/>
            <a:chExt cx="3573834" cy="1028503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6B6B135-23DF-4EDC-847E-7CBD7A9500C8}"/>
                </a:ext>
              </a:extLst>
            </p:cNvPr>
            <p:cNvSpPr txBox="1"/>
            <p:nvPr/>
          </p:nvSpPr>
          <p:spPr>
            <a:xfrm>
              <a:off x="3582803" y="6172817"/>
              <a:ext cx="35738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令和９年１月２５日（月）</a:t>
              </a:r>
              <a:endParaRPr kumimoji="1"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作文・面接</a:t>
              </a:r>
            </a:p>
          </p:txBody>
        </p:sp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59356241-44F7-417D-B887-2C07B80A5C9C}"/>
                </a:ext>
              </a:extLst>
            </p:cNvPr>
            <p:cNvGrpSpPr/>
            <p:nvPr/>
          </p:nvGrpSpPr>
          <p:grpSpPr>
            <a:xfrm>
              <a:off x="3629296" y="5790645"/>
              <a:ext cx="3492000" cy="360000"/>
              <a:chOff x="2954343" y="5286002"/>
              <a:chExt cx="3492000" cy="360000"/>
            </a:xfrm>
          </p:grpSpPr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1F70D7F1-E9DC-4F23-A850-41CCD854C64C}"/>
                  </a:ext>
                </a:extLst>
              </p:cNvPr>
              <p:cNvSpPr/>
              <p:nvPr/>
            </p:nvSpPr>
            <p:spPr>
              <a:xfrm>
                <a:off x="2954343" y="5286002"/>
                <a:ext cx="3492000" cy="3600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 dirty="0"/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C3D2A06A-3314-4E6F-AF87-900952A11C7E}"/>
                  </a:ext>
                </a:extLst>
              </p:cNvPr>
              <p:cNvSpPr txBox="1"/>
              <p:nvPr/>
            </p:nvSpPr>
            <p:spPr>
              <a:xfrm>
                <a:off x="3838569" y="5302796"/>
                <a:ext cx="14157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 b="1" dirty="0">
                    <a:solidFill>
                      <a:schemeClr val="bg1"/>
                    </a:solidFill>
                    <a:latin typeface="+mn-ea"/>
                  </a:rPr>
                  <a:t>試験日・内容</a:t>
                </a:r>
              </a:p>
            </p:txBody>
          </p:sp>
        </p:grp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54457F05-A357-42EC-9537-77864DD87D22}"/>
              </a:ext>
            </a:extLst>
          </p:cNvPr>
          <p:cNvGrpSpPr/>
          <p:nvPr/>
        </p:nvGrpSpPr>
        <p:grpSpPr>
          <a:xfrm>
            <a:off x="3644536" y="5379347"/>
            <a:ext cx="3565655" cy="890422"/>
            <a:chOff x="3629296" y="7307429"/>
            <a:chExt cx="3565655" cy="890422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A25B580-CAE0-4E97-BA02-165E97741544}"/>
                </a:ext>
              </a:extLst>
            </p:cNvPr>
            <p:cNvSpPr txBox="1"/>
            <p:nvPr/>
          </p:nvSpPr>
          <p:spPr>
            <a:xfrm>
              <a:off x="3643259" y="7859297"/>
              <a:ext cx="35516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令和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8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年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12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月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28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日（月）午後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5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時</a:t>
              </a:r>
              <a:endParaRPr kumimoji="1" lang="en-US" altLang="ja-JP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07AF04C0-F5C1-43AB-9335-2C392AF271A3}"/>
                </a:ext>
              </a:extLst>
            </p:cNvPr>
            <p:cNvGrpSpPr/>
            <p:nvPr/>
          </p:nvGrpSpPr>
          <p:grpSpPr>
            <a:xfrm>
              <a:off x="3629296" y="7307429"/>
              <a:ext cx="3492000" cy="360000"/>
              <a:chOff x="2954343" y="5286002"/>
              <a:chExt cx="3492000" cy="360000"/>
            </a:xfrm>
          </p:grpSpPr>
          <p:sp>
            <p:nvSpPr>
              <p:cNvPr id="52" name="正方形/長方形 51">
                <a:extLst>
                  <a:ext uri="{FF2B5EF4-FFF2-40B4-BE49-F238E27FC236}">
                    <a16:creationId xmlns:a16="http://schemas.microsoft.com/office/drawing/2014/main" id="{6E34D37A-1524-4071-9B52-3E28E54E7238}"/>
                  </a:ext>
                </a:extLst>
              </p:cNvPr>
              <p:cNvSpPr/>
              <p:nvPr/>
            </p:nvSpPr>
            <p:spPr>
              <a:xfrm>
                <a:off x="2954343" y="5286002"/>
                <a:ext cx="3492000" cy="3600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 dirty="0"/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AC5001E2-959A-484B-B647-7AACCA1480C5}"/>
                  </a:ext>
                </a:extLst>
              </p:cNvPr>
              <p:cNvSpPr txBox="1"/>
              <p:nvPr/>
            </p:nvSpPr>
            <p:spPr>
              <a:xfrm>
                <a:off x="4091843" y="5302796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 b="1" dirty="0">
                    <a:solidFill>
                      <a:schemeClr val="bg1"/>
                    </a:solidFill>
                    <a:latin typeface="+mn-ea"/>
                  </a:rPr>
                  <a:t>申込期限</a:t>
                </a:r>
              </a:p>
            </p:txBody>
          </p:sp>
        </p:grp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03C10DF4-1F43-4A1E-B3FA-699FE3D3844B}"/>
              </a:ext>
            </a:extLst>
          </p:cNvPr>
          <p:cNvGrpSpPr/>
          <p:nvPr/>
        </p:nvGrpSpPr>
        <p:grpSpPr>
          <a:xfrm>
            <a:off x="47516" y="5381747"/>
            <a:ext cx="3492000" cy="889485"/>
            <a:chOff x="43366" y="7307429"/>
            <a:chExt cx="3492000" cy="889485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4010FFA-FC13-467E-B4BD-E557CDFA041A}"/>
                </a:ext>
              </a:extLst>
            </p:cNvPr>
            <p:cNvSpPr txBox="1"/>
            <p:nvPr/>
          </p:nvSpPr>
          <p:spPr>
            <a:xfrm>
              <a:off x="43366" y="7689083"/>
              <a:ext cx="3492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5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受験申込書，履歴書（所定の様式あり）</a:t>
              </a:r>
              <a:r>
                <a:rPr kumimoji="1" lang="en-US" altLang="ja-JP" sz="135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,</a:t>
              </a:r>
            </a:p>
            <a:p>
              <a:pPr algn="ctr"/>
              <a:r>
                <a:rPr kumimoji="1" lang="ja-JP" altLang="en-US" sz="135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活動記録を生涯学習文化課へ提出</a:t>
              </a:r>
            </a:p>
          </p:txBody>
        </p: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DF2CE60F-F422-44EB-A4D8-34991DD3E9F0}"/>
                </a:ext>
              </a:extLst>
            </p:cNvPr>
            <p:cNvGrpSpPr/>
            <p:nvPr/>
          </p:nvGrpSpPr>
          <p:grpSpPr>
            <a:xfrm>
              <a:off x="43366" y="7307429"/>
              <a:ext cx="3492000" cy="360000"/>
              <a:chOff x="2954343" y="5286002"/>
              <a:chExt cx="3492000" cy="360000"/>
            </a:xfrm>
          </p:grpSpPr>
          <p:sp>
            <p:nvSpPr>
              <p:cNvPr id="55" name="正方形/長方形 54">
                <a:extLst>
                  <a:ext uri="{FF2B5EF4-FFF2-40B4-BE49-F238E27FC236}">
                    <a16:creationId xmlns:a16="http://schemas.microsoft.com/office/drawing/2014/main" id="{176C6596-590A-4060-9C47-BD688D9001C6}"/>
                  </a:ext>
                </a:extLst>
              </p:cNvPr>
              <p:cNvSpPr/>
              <p:nvPr/>
            </p:nvSpPr>
            <p:spPr>
              <a:xfrm>
                <a:off x="2954343" y="5286002"/>
                <a:ext cx="3492000" cy="3600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/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0CF968C9-D555-4624-9DCE-A4E5D95E6BDA}"/>
                  </a:ext>
                </a:extLst>
              </p:cNvPr>
              <p:cNvSpPr txBox="1"/>
              <p:nvPr/>
            </p:nvSpPr>
            <p:spPr>
              <a:xfrm>
                <a:off x="4091843" y="5302796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 b="1" dirty="0">
                    <a:solidFill>
                      <a:schemeClr val="bg1"/>
                    </a:solidFill>
                    <a:latin typeface="+mn-ea"/>
                  </a:rPr>
                  <a:t>申込情報</a:t>
                </a:r>
              </a:p>
            </p:txBody>
          </p:sp>
        </p:grp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52AFD01D-58F6-4E0A-92AF-1A0AA4731D2F}"/>
              </a:ext>
            </a:extLst>
          </p:cNvPr>
          <p:cNvGrpSpPr/>
          <p:nvPr/>
        </p:nvGrpSpPr>
        <p:grpSpPr>
          <a:xfrm>
            <a:off x="61981" y="6531237"/>
            <a:ext cx="3646053" cy="1197560"/>
            <a:chOff x="37282" y="5789765"/>
            <a:chExt cx="3646053" cy="1197560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4857C9E7-D396-4BB9-988A-4DE1D0C2E433}"/>
                </a:ext>
              </a:extLst>
            </p:cNvPr>
            <p:cNvGrpSpPr/>
            <p:nvPr/>
          </p:nvGrpSpPr>
          <p:grpSpPr>
            <a:xfrm>
              <a:off x="37282" y="5789765"/>
              <a:ext cx="3492000" cy="360000"/>
              <a:chOff x="2954343" y="5286002"/>
              <a:chExt cx="3492000" cy="360000"/>
            </a:xfrm>
          </p:grpSpPr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AB5CDDB1-520B-4586-9152-9B1A4F9DA58E}"/>
                  </a:ext>
                </a:extLst>
              </p:cNvPr>
              <p:cNvSpPr/>
              <p:nvPr/>
            </p:nvSpPr>
            <p:spPr>
              <a:xfrm>
                <a:off x="2954343" y="5286002"/>
                <a:ext cx="3492000" cy="36000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 dirty="0"/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4B8AABFF-C80A-4989-B974-0F5A2ECC8650}"/>
                  </a:ext>
                </a:extLst>
              </p:cNvPr>
              <p:cNvSpPr txBox="1"/>
              <p:nvPr/>
            </p:nvSpPr>
            <p:spPr>
              <a:xfrm>
                <a:off x="4091843" y="5302796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 b="1" dirty="0">
                    <a:solidFill>
                      <a:schemeClr val="bg1"/>
                    </a:solidFill>
                    <a:latin typeface="+mn-ea"/>
                  </a:rPr>
                  <a:t>勤務日時</a:t>
                </a:r>
              </a:p>
            </p:txBody>
          </p:sp>
        </p:grpSp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2148EE87-9C5D-4D7C-A612-AEC9E9E719E1}"/>
                </a:ext>
              </a:extLst>
            </p:cNvPr>
            <p:cNvGrpSpPr/>
            <p:nvPr/>
          </p:nvGrpSpPr>
          <p:grpSpPr>
            <a:xfrm>
              <a:off x="977747" y="6184349"/>
              <a:ext cx="2705588" cy="802976"/>
              <a:chOff x="1051561" y="6206612"/>
              <a:chExt cx="2705588" cy="802976"/>
            </a:xfrm>
          </p:grpSpPr>
          <p:grpSp>
            <p:nvGrpSpPr>
              <p:cNvPr id="34" name="グループ化 33">
                <a:extLst>
                  <a:ext uri="{FF2B5EF4-FFF2-40B4-BE49-F238E27FC236}">
                    <a16:creationId xmlns:a16="http://schemas.microsoft.com/office/drawing/2014/main" id="{74194304-2069-4528-BBD3-967860407C7F}"/>
                  </a:ext>
                </a:extLst>
              </p:cNvPr>
              <p:cNvGrpSpPr/>
              <p:nvPr/>
            </p:nvGrpSpPr>
            <p:grpSpPr>
              <a:xfrm>
                <a:off x="1051561" y="6206612"/>
                <a:ext cx="2537069" cy="477054"/>
                <a:chOff x="946502" y="4571801"/>
                <a:chExt cx="2537069" cy="477054"/>
              </a:xfrm>
            </p:grpSpPr>
            <p:sp>
              <p:nvSpPr>
                <p:cNvPr id="32" name="楕円 31">
                  <a:extLst>
                    <a:ext uri="{FF2B5EF4-FFF2-40B4-BE49-F238E27FC236}">
                      <a16:creationId xmlns:a16="http://schemas.microsoft.com/office/drawing/2014/main" id="{FD994249-5F37-4087-BBF5-C38F88D81A0E}"/>
                    </a:ext>
                  </a:extLst>
                </p:cNvPr>
                <p:cNvSpPr/>
                <p:nvPr/>
              </p:nvSpPr>
              <p:spPr>
                <a:xfrm>
                  <a:off x="1608867" y="4581051"/>
                  <a:ext cx="360000" cy="3600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400"/>
                </a:p>
              </p:txBody>
            </p:sp>
            <p:grpSp>
              <p:nvGrpSpPr>
                <p:cNvPr id="33" name="グループ化 32">
                  <a:extLst>
                    <a:ext uri="{FF2B5EF4-FFF2-40B4-BE49-F238E27FC236}">
                      <a16:creationId xmlns:a16="http://schemas.microsoft.com/office/drawing/2014/main" id="{25A83BB5-983C-40BF-8D47-7718DC3DAEBF}"/>
                    </a:ext>
                  </a:extLst>
                </p:cNvPr>
                <p:cNvGrpSpPr/>
                <p:nvPr/>
              </p:nvGrpSpPr>
              <p:grpSpPr>
                <a:xfrm>
                  <a:off x="946502" y="4571801"/>
                  <a:ext cx="2537069" cy="477054"/>
                  <a:chOff x="946502" y="4571801"/>
                  <a:chExt cx="2537069" cy="477054"/>
                </a:xfrm>
              </p:grpSpPr>
              <p:sp>
                <p:nvSpPr>
                  <p:cNvPr id="31" name="楕円 30">
                    <a:extLst>
                      <a:ext uri="{FF2B5EF4-FFF2-40B4-BE49-F238E27FC236}">
                        <a16:creationId xmlns:a16="http://schemas.microsoft.com/office/drawing/2014/main" id="{01899D88-5FF8-4275-B62F-9271105C1B8A}"/>
                      </a:ext>
                    </a:extLst>
                  </p:cNvPr>
                  <p:cNvSpPr/>
                  <p:nvPr/>
                </p:nvSpPr>
                <p:spPr>
                  <a:xfrm>
                    <a:off x="970208" y="4583863"/>
                    <a:ext cx="360000" cy="360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400" dirty="0"/>
                  </a:p>
                </p:txBody>
              </p:sp>
              <p:sp>
                <p:nvSpPr>
                  <p:cNvPr id="14" name="テキスト ボックス 13">
                    <a:extLst>
                      <a:ext uri="{FF2B5EF4-FFF2-40B4-BE49-F238E27FC236}">
                        <a16:creationId xmlns:a16="http://schemas.microsoft.com/office/drawing/2014/main" id="{81DA0165-5252-4469-ABED-45CA04E7D73B}"/>
                      </a:ext>
                    </a:extLst>
                  </p:cNvPr>
                  <p:cNvSpPr txBox="1"/>
                  <p:nvPr/>
                </p:nvSpPr>
                <p:spPr>
                  <a:xfrm>
                    <a:off x="946502" y="4571801"/>
                    <a:ext cx="2537069" cy="4770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1" lang="ja-JP" altLang="en-US" b="1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rPr>
                      <a:t>火</a:t>
                    </a:r>
                    <a:r>
                      <a:rPr kumimoji="1" lang="ja-JP" altLang="en-US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rPr>
                      <a:t> ～ </a:t>
                    </a:r>
                    <a:r>
                      <a:rPr kumimoji="1" lang="ja-JP" altLang="en-US" b="1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rPr>
                      <a:t>土</a:t>
                    </a:r>
                    <a:r>
                      <a:rPr kumimoji="1" lang="ja-JP" altLang="en-US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rPr>
                      <a:t>  　 月</a:t>
                    </a:r>
                    <a:r>
                      <a:rPr kumimoji="1" lang="en-US" altLang="ja-JP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rPr>
                      <a:t>13</a:t>
                    </a:r>
                    <a:r>
                      <a:rPr kumimoji="1" lang="ja-JP" altLang="en-US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rPr>
                      <a:t>日</a:t>
                    </a:r>
                    <a:endParaRPr kumimoji="1" lang="en-US" altLang="ja-JP" b="1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endParaRPr>
                  </a:p>
                  <a:p>
                    <a:endParaRPr kumimoji="1" lang="en-US" altLang="ja-JP" sz="700" b="1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endParaRPr>
                  </a:p>
                </p:txBody>
              </p:sp>
            </p:grpSp>
          </p:grp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3D59EC87-38BC-4564-AC0B-26825CB4C8EE}"/>
                  </a:ext>
                </a:extLst>
              </p:cNvPr>
              <p:cNvSpPr txBox="1"/>
              <p:nvPr/>
            </p:nvSpPr>
            <p:spPr>
              <a:xfrm>
                <a:off x="2207210" y="6486368"/>
                <a:ext cx="154993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午前</a:t>
                </a:r>
                <a:r>
                  <a:rPr kumimoji="1" lang="en-US" altLang="ja-JP" sz="14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8</a:t>
                </a:r>
                <a:r>
                  <a:rPr kumimoji="1" lang="ja-JP" altLang="en-US" sz="14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時</a:t>
                </a:r>
                <a:r>
                  <a:rPr kumimoji="1" lang="en-US" altLang="ja-JP" sz="14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30</a:t>
                </a:r>
                <a:r>
                  <a:rPr kumimoji="1" lang="ja-JP" altLang="en-US" sz="14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分～</a:t>
                </a:r>
                <a:endParaRPr kumimoji="1" lang="en-US" altLang="ja-JP" sz="14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  <a:p>
                <a:r>
                  <a:rPr kumimoji="1" lang="ja-JP" altLang="en-US" sz="14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午後</a:t>
                </a:r>
                <a:r>
                  <a:rPr kumimoji="1" lang="en-US" altLang="ja-JP" sz="14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5</a:t>
                </a:r>
                <a:r>
                  <a:rPr kumimoji="1" lang="ja-JP" altLang="en-US" sz="14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時</a:t>
                </a:r>
                <a:r>
                  <a:rPr kumimoji="1" lang="en-US" altLang="ja-JP" sz="14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15</a:t>
                </a:r>
                <a:r>
                  <a:rPr kumimoji="1" lang="ja-JP" altLang="en-US" sz="14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分</a:t>
                </a:r>
              </a:p>
            </p:txBody>
          </p:sp>
        </p:grp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7256235-6BE1-42B7-88D5-B29C1C4ECAAD}"/>
              </a:ext>
            </a:extLst>
          </p:cNvPr>
          <p:cNvGrpSpPr/>
          <p:nvPr/>
        </p:nvGrpSpPr>
        <p:grpSpPr>
          <a:xfrm>
            <a:off x="-390299" y="-1799766"/>
            <a:ext cx="6010537" cy="6010537"/>
            <a:chOff x="-390299" y="-1522283"/>
            <a:chExt cx="6010537" cy="6010537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E0F2D225-3AD4-451D-9C77-FBA39F1A1E1A}"/>
                </a:ext>
              </a:extLst>
            </p:cNvPr>
            <p:cNvGrpSpPr/>
            <p:nvPr/>
          </p:nvGrpSpPr>
          <p:grpSpPr>
            <a:xfrm>
              <a:off x="-390299" y="-1522283"/>
              <a:ext cx="6010537" cy="6010537"/>
              <a:chOff x="-165408" y="-1136703"/>
              <a:chExt cx="6010537" cy="6010537"/>
            </a:xfrm>
          </p:grpSpPr>
          <p:sp>
            <p:nvSpPr>
              <p:cNvPr id="4" name="楕円 3">
                <a:extLst>
                  <a:ext uri="{FF2B5EF4-FFF2-40B4-BE49-F238E27FC236}">
                    <a16:creationId xmlns:a16="http://schemas.microsoft.com/office/drawing/2014/main" id="{6CA43496-BF64-4262-8BE6-45A200837FB4}"/>
                  </a:ext>
                </a:extLst>
              </p:cNvPr>
              <p:cNvSpPr/>
              <p:nvPr/>
            </p:nvSpPr>
            <p:spPr>
              <a:xfrm rot="21395521">
                <a:off x="-165408" y="-1136703"/>
                <a:ext cx="6010537" cy="6010537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46F2AA0-5616-46EA-881B-992140603D6D}"/>
                  </a:ext>
                </a:extLst>
              </p:cNvPr>
              <p:cNvSpPr txBox="1"/>
              <p:nvPr/>
            </p:nvSpPr>
            <p:spPr>
              <a:xfrm>
                <a:off x="101600" y="744938"/>
                <a:ext cx="5655987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800" dirty="0">
                    <a:solidFill>
                      <a:schemeClr val="bg1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公民館勤務</a:t>
                </a:r>
                <a:endParaRPr kumimoji="1" lang="en-US" altLang="ja-JP" sz="2800" dirty="0"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  <a:p>
                <a:pPr algn="ctr"/>
                <a:r>
                  <a:rPr kumimoji="1" lang="ja-JP" altLang="en-US" sz="6000" spc="-300" dirty="0">
                    <a:solidFill>
                      <a:schemeClr val="bg1"/>
                    </a:solidFill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rPr>
                  <a:t>社会教育指導員</a:t>
                </a:r>
                <a:endParaRPr kumimoji="1" lang="en-US" altLang="ja-JP" sz="6000" spc="-300" dirty="0"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endParaRPr>
              </a:p>
            </p:txBody>
          </p:sp>
        </p:grpSp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321A18D5-67B4-496A-9738-6CBBFFEEB2DE}"/>
                </a:ext>
              </a:extLst>
            </p:cNvPr>
            <p:cNvGrpSpPr/>
            <p:nvPr/>
          </p:nvGrpSpPr>
          <p:grpSpPr>
            <a:xfrm>
              <a:off x="292854" y="1775032"/>
              <a:ext cx="4823696" cy="1846659"/>
              <a:chOff x="293839" y="1840887"/>
              <a:chExt cx="4823696" cy="1846659"/>
            </a:xfrm>
          </p:grpSpPr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CA616A27-9E9D-4BC3-B755-C43FF606BDA6}"/>
                  </a:ext>
                </a:extLst>
              </p:cNvPr>
              <p:cNvGrpSpPr/>
              <p:nvPr/>
            </p:nvGrpSpPr>
            <p:grpSpPr>
              <a:xfrm>
                <a:off x="293839" y="1871733"/>
                <a:ext cx="4823696" cy="1642792"/>
                <a:chOff x="293839" y="1997375"/>
                <a:chExt cx="4823696" cy="1642792"/>
              </a:xfrm>
            </p:grpSpPr>
            <p:sp>
              <p:nvSpPr>
                <p:cNvPr id="2" name="楕円 1">
                  <a:extLst>
                    <a:ext uri="{FF2B5EF4-FFF2-40B4-BE49-F238E27FC236}">
                      <a16:creationId xmlns:a16="http://schemas.microsoft.com/office/drawing/2014/main" id="{EEB8E3B7-4349-45A8-B266-DCEA0024DCE0}"/>
                    </a:ext>
                  </a:extLst>
                </p:cNvPr>
                <p:cNvSpPr/>
                <p:nvPr/>
              </p:nvSpPr>
              <p:spPr>
                <a:xfrm>
                  <a:off x="3474743" y="1997375"/>
                  <a:ext cx="1642792" cy="164279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4" name="楕円 63">
                  <a:extLst>
                    <a:ext uri="{FF2B5EF4-FFF2-40B4-BE49-F238E27FC236}">
                      <a16:creationId xmlns:a16="http://schemas.microsoft.com/office/drawing/2014/main" id="{B91AFBC2-0678-40E9-8105-470B5DF7E0E9}"/>
                    </a:ext>
                  </a:extLst>
                </p:cNvPr>
                <p:cNvSpPr/>
                <p:nvPr/>
              </p:nvSpPr>
              <p:spPr>
                <a:xfrm>
                  <a:off x="293839" y="1997375"/>
                  <a:ext cx="1642792" cy="164279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6" name="楕円 65">
                  <a:extLst>
                    <a:ext uri="{FF2B5EF4-FFF2-40B4-BE49-F238E27FC236}">
                      <a16:creationId xmlns:a16="http://schemas.microsoft.com/office/drawing/2014/main" id="{72D5D6E0-09C0-4F11-A239-A3413AFE85B8}"/>
                    </a:ext>
                  </a:extLst>
                </p:cNvPr>
                <p:cNvSpPr/>
                <p:nvPr/>
              </p:nvSpPr>
              <p:spPr>
                <a:xfrm>
                  <a:off x="1884291" y="1997375"/>
                  <a:ext cx="1642792" cy="164279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C00E26D0-C3B2-4BB5-A741-54F17DB68D3C}"/>
                  </a:ext>
                </a:extLst>
              </p:cNvPr>
              <p:cNvSpPr txBox="1"/>
              <p:nvPr/>
            </p:nvSpPr>
            <p:spPr>
              <a:xfrm>
                <a:off x="411407" y="1840887"/>
                <a:ext cx="4695516" cy="18466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600" dirty="0">
                    <a:solidFill>
                      <a:srgbClr val="C00000"/>
                    </a:solidFill>
                    <a:latin typeface="HGS創英角ﾎﾟｯﾌﾟ体" panose="040B0A00000000000000" pitchFamily="50" charset="-128"/>
                    <a:ea typeface="HGS創英角ﾎﾟｯﾌﾟ体" panose="040B0A00000000000000" pitchFamily="50" charset="-128"/>
                  </a:rPr>
                  <a:t>募 集 中</a:t>
                </a:r>
              </a:p>
              <a:p>
                <a:endParaRPr kumimoji="1" lang="ja-JP" altLang="en-US" dirty="0">
                  <a:solidFill>
                    <a:srgbClr val="C00000"/>
                  </a:solidFill>
                </a:endParaRPr>
              </a:p>
            </p:txBody>
          </p:sp>
        </p:grpSp>
      </p:grpSp>
      <p:pic>
        <p:nvPicPr>
          <p:cNvPr id="65" name="図 64">
            <a:extLst>
              <a:ext uri="{FF2B5EF4-FFF2-40B4-BE49-F238E27FC236}">
                <a16:creationId xmlns:a16="http://schemas.microsoft.com/office/drawing/2014/main" id="{BBDCC4C7-123D-49F6-B34E-5C1E78BFCC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19381">
            <a:off x="5231032" y="843469"/>
            <a:ext cx="1951544" cy="176126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F916D427-455E-4072-886D-F34CA46F77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1" b="7851"/>
          <a:stretch/>
        </p:blipFill>
        <p:spPr>
          <a:xfrm>
            <a:off x="792352" y="7748285"/>
            <a:ext cx="1460518" cy="104699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7DA08F46-133C-42D8-9289-5F61A5842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593" y="7762768"/>
            <a:ext cx="1357369" cy="1018027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0CB71C10-BAFC-4D85-8441-998D53ED4C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022" y="7740401"/>
            <a:ext cx="1382157" cy="1036618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169A01B-055E-45BE-82A0-3C06C08B9A8E}"/>
              </a:ext>
            </a:extLst>
          </p:cNvPr>
          <p:cNvSpPr txBox="1"/>
          <p:nvPr/>
        </p:nvSpPr>
        <p:spPr>
          <a:xfrm>
            <a:off x="75625" y="7017483"/>
            <a:ext cx="12173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公民館勤務</a:t>
            </a:r>
            <a:endParaRPr kumimoji="1"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endParaRPr kumimoji="1"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F7DD890C-E910-43DF-8F9F-DFD17BA4E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1782" y="9065026"/>
            <a:ext cx="959486" cy="959486"/>
          </a:xfrm>
          <a:prstGeom prst="rect">
            <a:avLst/>
          </a:prstGeom>
        </p:spPr>
      </p:pic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39E2132B-DC0D-4A12-97E1-BB31B5BF80C1}"/>
              </a:ext>
            </a:extLst>
          </p:cNvPr>
          <p:cNvCxnSpPr>
            <a:cxnSpLocks/>
          </p:cNvCxnSpPr>
          <p:nvPr/>
        </p:nvCxnSpPr>
        <p:spPr>
          <a:xfrm>
            <a:off x="2136380" y="6946627"/>
            <a:ext cx="46" cy="733247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728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</TotalTime>
  <Words>168</Words>
  <Application>Microsoft Office PowerPoint</Application>
  <PresentationFormat>ユーザー設定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HGS創英角ｺﾞｼｯｸUB</vt:lpstr>
      <vt:lpstr>HGS創英角ﾎﾟｯﾌﾟ体</vt:lpstr>
      <vt:lpstr>HG丸ｺﾞｼｯｸM-PRO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下野市</dc:creator>
  <cp:lastModifiedBy>下野市</cp:lastModifiedBy>
  <cp:revision>48</cp:revision>
  <cp:lastPrinted>2026-10-19T01:58:08Z</cp:lastPrinted>
  <dcterms:created xsi:type="dcterms:W3CDTF">2022-10-26T09:39:32Z</dcterms:created>
  <dcterms:modified xsi:type="dcterms:W3CDTF">2026-10-19T23:58:05Z</dcterms:modified>
</cp:coreProperties>
</file>